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ferSingleView="1">
    <p:restoredLeft sz="32787"/>
    <p:restoredTop sz="96110" autoAdjust="0"/>
  </p:normalViewPr>
  <p:slideViewPr>
    <p:cSldViewPr snapToGrid="0">
      <p:cViewPr>
        <p:scale>
          <a:sx n="20" d="100"/>
          <a:sy n="20" d="100"/>
        </p:scale>
        <p:origin x="1932" y="12"/>
      </p:cViewPr>
      <p:guideLst>
        <p:guide orient="horz" pos="9792"/>
        <p:guide pos="99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32"/>
    </p:cViewPr>
  </p:sorterViewPr>
  <p:notesViewPr>
    <p:cSldViewPr snapToGrid="0">
      <p:cViewPr varScale="1">
        <p:scale>
          <a:sx n="112" d="100"/>
          <a:sy n="112" d="100"/>
        </p:scale>
        <p:origin x="-344" y="-1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706045"/>
            <a:ext cx="34340183" cy="2922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dirty="0">
              <a:solidFill>
                <a:schemeClr val="bg1"/>
              </a:solidFill>
              <a:latin typeface="Tahoma" panose="020B0604030504040204" pitchFamily="34" charset="0"/>
            </a:endParaRPr>
          </a:p>
          <a:p>
            <a:pPr eaLnBrk="1" hangingPunct="1">
              <a:lnSpc>
                <a:spcPct val="50000"/>
              </a:lnSpc>
              <a:spcBef>
                <a:spcPct val="50000"/>
              </a:spcBef>
            </a:pPr>
            <a:r>
              <a:rPr lang="en-US" altLang="en-US" sz="8000" dirty="0">
                <a:latin typeface="+mj-lt"/>
              </a:rPr>
              <a:t>Environmental and Agricultural Effects on Waterfowl Population in Arkansas</a:t>
            </a:r>
          </a:p>
          <a:p>
            <a:pPr eaLnBrk="1" hangingPunct="1">
              <a:lnSpc>
                <a:spcPct val="50000"/>
              </a:lnSpc>
              <a:spcBef>
                <a:spcPct val="50000"/>
              </a:spcBef>
            </a:pPr>
            <a:r>
              <a:rPr lang="en-US" altLang="en-US" sz="6000" dirty="0">
                <a:latin typeface="+mj-lt"/>
              </a:rPr>
              <a:t>Caleb Sipes, Ellison Stephens, Marisa Young</a:t>
            </a:r>
            <a:endParaRPr lang="en-US" altLang="en-US" sz="4800" dirty="0">
              <a:highlight>
                <a:srgbClr val="FFFF00"/>
              </a:highlight>
              <a:latin typeface="+mj-lt"/>
            </a:endParaRPr>
          </a:p>
        </p:txBody>
      </p:sp>
      <p:sp>
        <p:nvSpPr>
          <p:cNvPr id="2057" name="Rectangle 9">
            <a:extLst>
              <a:ext uri="{FF2B5EF4-FFF2-40B4-BE49-F238E27FC236}">
                <a16:creationId xmlns:a16="http://schemas.microsoft.com/office/drawing/2014/main" id="{DE6CFA78-314C-35AC-11A9-DA67D15E539C}"/>
              </a:ext>
            </a:extLst>
          </p:cNvPr>
          <p:cNvSpPr>
            <a:spLocks noChangeArrowheads="1"/>
          </p:cNvSpPr>
          <p:nvPr/>
        </p:nvSpPr>
        <p:spPr bwMode="auto">
          <a:xfrm>
            <a:off x="921627" y="5547073"/>
            <a:ext cx="13564066" cy="8054098"/>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59" name="Rectangle 11">
            <a:extLst>
              <a:ext uri="{FF2B5EF4-FFF2-40B4-BE49-F238E27FC236}">
                <a16:creationId xmlns:a16="http://schemas.microsoft.com/office/drawing/2014/main" id="{01C886A9-8D45-7CDD-B04F-A94C7041509A}"/>
              </a:ext>
            </a:extLst>
          </p:cNvPr>
          <p:cNvSpPr>
            <a:spLocks noChangeArrowheads="1"/>
          </p:cNvSpPr>
          <p:nvPr/>
        </p:nvSpPr>
        <p:spPr bwMode="auto">
          <a:xfrm>
            <a:off x="921627" y="13959250"/>
            <a:ext cx="13545461" cy="3122509"/>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12" name="Text Box 64">
            <a:extLst>
              <a:ext uri="{FF2B5EF4-FFF2-40B4-BE49-F238E27FC236}">
                <a16:creationId xmlns:a16="http://schemas.microsoft.com/office/drawing/2014/main" id="{EF0D6D78-457D-C2D7-9409-FB201364BFEB}"/>
              </a:ext>
            </a:extLst>
          </p:cNvPr>
          <p:cNvSpPr txBox="1">
            <a:spLocks noChangeArrowheads="1"/>
          </p:cNvSpPr>
          <p:nvPr/>
        </p:nvSpPr>
        <p:spPr bwMode="auto">
          <a:xfrm>
            <a:off x="991934" y="25247803"/>
            <a:ext cx="12534900" cy="4524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r>
              <a:rPr lang="en-US" altLang="en-US" sz="3600" dirty="0"/>
              <a:t>In order to test the hypothesis which stated, “if weather is changing over the years and ducks are less likely to inhabit Arkansas now versus in the past, then weather must be  a major factor in what effects the waterfowl populations in Arkansas,” we first needed to understand the pattern in waterfowl population in the past 7 years. We used the Arkansas Game and Fish population survey to understand how many ducks have been in Arkansas since 2016. </a:t>
            </a:r>
          </a:p>
        </p:txBody>
      </p:sp>
      <p:sp>
        <p:nvSpPr>
          <p:cNvPr id="2213" name="Text Box 165">
            <a:extLst>
              <a:ext uri="{FF2B5EF4-FFF2-40B4-BE49-F238E27FC236}">
                <a16:creationId xmlns:a16="http://schemas.microsoft.com/office/drawing/2014/main" id="{C631C353-3950-9B65-9201-CB18524A0229}"/>
              </a:ext>
            </a:extLst>
          </p:cNvPr>
          <p:cNvSpPr txBox="1">
            <a:spLocks noChangeArrowheads="1"/>
          </p:cNvSpPr>
          <p:nvPr/>
        </p:nvSpPr>
        <p:spPr bwMode="auto">
          <a:xfrm>
            <a:off x="1120624" y="6616761"/>
            <a:ext cx="12800012" cy="7140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altLang="en-US" sz="3600" dirty="0"/>
              <a:t>With Arkansas being titled the “duck capital of the world”, thousand of people flock to the state to experience duck hunting. Waterfowl hunting also generates high revenue for the state. Therefore, it is vital to maintain a healthy population of waterfowl in this area. </a:t>
            </a:r>
          </a:p>
          <a:p>
            <a:endParaRPr lang="en-US" altLang="en-US" sz="3600" dirty="0"/>
          </a:p>
          <a:p>
            <a:r>
              <a:rPr lang="en-US" altLang="en-US" sz="3600" dirty="0"/>
              <a:t>Over the years, however, waterfowl levels in Arkansas have decreased due to changing weather conditions. Three main factors that help the breeding and overall waterfowl population in Arkansas thrive include crops, terrain, and weather.  Improving and maintaining these factors is crucial in order to keep Arkansas as the “duck capital of the world”. </a:t>
            </a:r>
          </a:p>
          <a:p>
            <a:endParaRPr lang="en-US" altLang="en-US" sz="2600" dirty="0"/>
          </a:p>
        </p:txBody>
      </p:sp>
      <p:sp>
        <p:nvSpPr>
          <p:cNvPr id="2216" name="Text Box 168">
            <a:extLst>
              <a:ext uri="{FF2B5EF4-FFF2-40B4-BE49-F238E27FC236}">
                <a16:creationId xmlns:a16="http://schemas.microsoft.com/office/drawing/2014/main" id="{6BD734D6-3DC7-18E9-995F-5CEA775069FD}"/>
              </a:ext>
            </a:extLst>
          </p:cNvPr>
          <p:cNvSpPr txBox="1">
            <a:spLocks noChangeArrowheads="1"/>
          </p:cNvSpPr>
          <p:nvPr/>
        </p:nvSpPr>
        <p:spPr bwMode="auto">
          <a:xfrm>
            <a:off x="18364200" y="22529800"/>
            <a:ext cx="4470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3" name="Text Box 245">
            <a:extLst>
              <a:ext uri="{FF2B5EF4-FFF2-40B4-BE49-F238E27FC236}">
                <a16:creationId xmlns:a16="http://schemas.microsoft.com/office/drawing/2014/main" id="{493C3F7E-6466-1F0B-823C-B38C90DDCA9B}"/>
              </a:ext>
            </a:extLst>
          </p:cNvPr>
          <p:cNvSpPr txBox="1">
            <a:spLocks noChangeArrowheads="1"/>
          </p:cNvSpPr>
          <p:nvPr/>
        </p:nvSpPr>
        <p:spPr bwMode="auto">
          <a:xfrm>
            <a:off x="16332200" y="24358600"/>
            <a:ext cx="6654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4" name="Text Box 246">
            <a:extLst>
              <a:ext uri="{FF2B5EF4-FFF2-40B4-BE49-F238E27FC236}">
                <a16:creationId xmlns:a16="http://schemas.microsoft.com/office/drawing/2014/main" id="{3849A8AD-F69A-C034-5AFB-F28CA3FF9FA3}"/>
              </a:ext>
            </a:extLst>
          </p:cNvPr>
          <p:cNvSpPr txBox="1">
            <a:spLocks noChangeArrowheads="1"/>
          </p:cNvSpPr>
          <p:nvPr/>
        </p:nvSpPr>
        <p:spPr bwMode="auto">
          <a:xfrm>
            <a:off x="13949116" y="33483554"/>
            <a:ext cx="7930741" cy="495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endParaRPr lang="en-US" altLang="en-US"/>
          </a:p>
        </p:txBody>
      </p:sp>
      <p:sp>
        <p:nvSpPr>
          <p:cNvPr id="2546" name="Text Box 498">
            <a:extLst>
              <a:ext uri="{FF2B5EF4-FFF2-40B4-BE49-F238E27FC236}">
                <a16:creationId xmlns:a16="http://schemas.microsoft.com/office/drawing/2014/main" id="{6E752219-0ACC-F5B5-4A1F-E104FB015A3E}"/>
              </a:ext>
            </a:extLst>
          </p:cNvPr>
          <p:cNvSpPr txBox="1">
            <a:spLocks noChangeArrowheads="1"/>
          </p:cNvSpPr>
          <p:nvPr/>
        </p:nvSpPr>
        <p:spPr bwMode="auto">
          <a:xfrm>
            <a:off x="16451263" y="21475700"/>
            <a:ext cx="121999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88" name="Text Box 540">
            <a:extLst>
              <a:ext uri="{FF2B5EF4-FFF2-40B4-BE49-F238E27FC236}">
                <a16:creationId xmlns:a16="http://schemas.microsoft.com/office/drawing/2014/main" id="{1BD01A1B-59FE-FD05-DBAD-FB9247F68EBD}"/>
              </a:ext>
            </a:extLst>
          </p:cNvPr>
          <p:cNvSpPr txBox="1">
            <a:spLocks noChangeArrowheads="1"/>
          </p:cNvSpPr>
          <p:nvPr/>
        </p:nvSpPr>
        <p:spPr bwMode="auto">
          <a:xfrm>
            <a:off x="29667200" y="29565600"/>
            <a:ext cx="1384300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dirty="0">
                <a:solidFill>
                  <a:schemeClr val="bg1"/>
                </a:solidFill>
              </a:rPr>
              <a:t>Special Thanks to our Project Sponsors: </a:t>
            </a:r>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3"/>
          <a:stretch>
            <a:fillRect/>
          </a:stretch>
        </p:blipFill>
        <p:spPr>
          <a:xfrm>
            <a:off x="35680033" y="272199"/>
            <a:ext cx="6623667" cy="5113938"/>
          </a:xfrm>
          <a:prstGeom prst="rect">
            <a:avLst/>
          </a:prstGeom>
        </p:spPr>
      </p:pic>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1149106" y="591307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Introduction </a:t>
            </a:r>
          </a:p>
        </p:txBody>
      </p:sp>
      <p:sp>
        <p:nvSpPr>
          <p:cNvPr id="4" name="Rectangle 11">
            <a:extLst>
              <a:ext uri="{FF2B5EF4-FFF2-40B4-BE49-F238E27FC236}">
                <a16:creationId xmlns:a16="http://schemas.microsoft.com/office/drawing/2014/main" id="{499A1716-2B39-8516-3367-8963498299C4}"/>
              </a:ext>
            </a:extLst>
          </p:cNvPr>
          <p:cNvSpPr>
            <a:spLocks noChangeArrowheads="1"/>
          </p:cNvSpPr>
          <p:nvPr/>
        </p:nvSpPr>
        <p:spPr bwMode="auto">
          <a:xfrm>
            <a:off x="923584" y="17337302"/>
            <a:ext cx="13543504" cy="697016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6" name="Text Box 49">
            <a:extLst>
              <a:ext uri="{FF2B5EF4-FFF2-40B4-BE49-F238E27FC236}">
                <a16:creationId xmlns:a16="http://schemas.microsoft.com/office/drawing/2014/main" id="{48A57C84-1D62-E51E-425F-18180DF9294B}"/>
              </a:ext>
            </a:extLst>
          </p:cNvPr>
          <p:cNvSpPr txBox="1">
            <a:spLocks noChangeArrowheads="1"/>
          </p:cNvSpPr>
          <p:nvPr/>
        </p:nvSpPr>
        <p:spPr bwMode="auto">
          <a:xfrm>
            <a:off x="1149106" y="1417062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Research Purpose and Question</a:t>
            </a:r>
          </a:p>
        </p:txBody>
      </p:sp>
      <p:sp>
        <p:nvSpPr>
          <p:cNvPr id="7" name="Text Box 165">
            <a:extLst>
              <a:ext uri="{FF2B5EF4-FFF2-40B4-BE49-F238E27FC236}">
                <a16:creationId xmlns:a16="http://schemas.microsoft.com/office/drawing/2014/main" id="{06DDFB6D-262B-60F1-B826-0992C120C5E8}"/>
              </a:ext>
            </a:extLst>
          </p:cNvPr>
          <p:cNvSpPr txBox="1">
            <a:spLocks noChangeArrowheads="1"/>
          </p:cNvSpPr>
          <p:nvPr/>
        </p:nvSpPr>
        <p:spPr bwMode="auto">
          <a:xfrm>
            <a:off x="1120624" y="14834990"/>
            <a:ext cx="13420757" cy="2246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sz="2800" dirty="0"/>
              <a:t>The purpose of this study was to determine what environmental and agricultural factors affect waterfowl population in Arkansas.</a:t>
            </a:r>
          </a:p>
          <a:p>
            <a:endParaRPr lang="en-US" sz="2800" dirty="0"/>
          </a:p>
          <a:p>
            <a:r>
              <a:rPr lang="en-US" sz="2800" dirty="0"/>
              <a:t>One research question stated: What can be done to regulate crops and terrain in Arkansas to maintain a healthy waterfowl population? </a:t>
            </a:r>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1120624" y="1743487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Method / Data Source(s)</a:t>
            </a:r>
          </a:p>
        </p:txBody>
      </p:sp>
      <p:sp>
        <p:nvSpPr>
          <p:cNvPr id="10" name="Rectangle 9">
            <a:extLst>
              <a:ext uri="{FF2B5EF4-FFF2-40B4-BE49-F238E27FC236}">
                <a16:creationId xmlns:a16="http://schemas.microsoft.com/office/drawing/2014/main" id="{70798DDF-E5FE-95C6-760F-F90A5FA660C5}"/>
              </a:ext>
            </a:extLst>
          </p:cNvPr>
          <p:cNvSpPr>
            <a:spLocks noChangeArrowheads="1"/>
          </p:cNvSpPr>
          <p:nvPr/>
        </p:nvSpPr>
        <p:spPr bwMode="auto">
          <a:xfrm>
            <a:off x="957823" y="24575092"/>
            <a:ext cx="13564066" cy="5545414"/>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1" name="Rectangle 10">
            <a:extLst>
              <a:ext uri="{FF2B5EF4-FFF2-40B4-BE49-F238E27FC236}">
                <a16:creationId xmlns:a16="http://schemas.microsoft.com/office/drawing/2014/main" id="{44D17A66-E332-886F-25E9-3E1FEAE591CA}"/>
              </a:ext>
            </a:extLst>
          </p:cNvPr>
          <p:cNvSpPr>
            <a:spLocks noChangeArrowheads="1"/>
          </p:cNvSpPr>
          <p:nvPr/>
        </p:nvSpPr>
        <p:spPr bwMode="auto">
          <a:xfrm>
            <a:off x="15305081" y="5547073"/>
            <a:ext cx="13564066" cy="2467613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2" name="Text Box 49">
            <a:extLst>
              <a:ext uri="{FF2B5EF4-FFF2-40B4-BE49-F238E27FC236}">
                <a16:creationId xmlns:a16="http://schemas.microsoft.com/office/drawing/2014/main" id="{6D06E305-F4CC-A2F9-BDBC-D802CEE01EE2}"/>
              </a:ext>
            </a:extLst>
          </p:cNvPr>
          <p:cNvSpPr txBox="1">
            <a:spLocks noChangeArrowheads="1"/>
          </p:cNvSpPr>
          <p:nvPr/>
        </p:nvSpPr>
        <p:spPr bwMode="auto">
          <a:xfrm>
            <a:off x="1339850" y="2468108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Analysis </a:t>
            </a:r>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15446981" y="5718067"/>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Findings/Results </a:t>
            </a:r>
          </a:p>
        </p:txBody>
      </p:sp>
      <p:sp>
        <p:nvSpPr>
          <p:cNvPr id="14" name="Text Box 165">
            <a:extLst>
              <a:ext uri="{FF2B5EF4-FFF2-40B4-BE49-F238E27FC236}">
                <a16:creationId xmlns:a16="http://schemas.microsoft.com/office/drawing/2014/main" id="{7218F8B2-329C-005F-A558-8BB653A9C5FC}"/>
              </a:ext>
            </a:extLst>
          </p:cNvPr>
          <p:cNvSpPr txBox="1">
            <a:spLocks noChangeArrowheads="1"/>
          </p:cNvSpPr>
          <p:nvPr/>
        </p:nvSpPr>
        <p:spPr bwMode="auto">
          <a:xfrm>
            <a:off x="1088939" y="18135178"/>
            <a:ext cx="12800012" cy="5632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r>
              <a:rPr lang="en-US" altLang="en-US" sz="3600" dirty="0"/>
              <a:t>To collect the data the research consisted of multiple different articles from multiple reliable sources such as Ducks Unlimited and the Arkansas Game and Fish Commission. The goal was to get information from as many resources as possible over different topics and aspects that factor into why the waterfowl population in Arkansas is changing. Most of the articles used were published by Wildlife Biologists and/or conservation experts. The research focused on topics such as farming practices in Arkansas as well as deforestation as factors that affect the waterfowl population.  </a:t>
            </a:r>
          </a:p>
        </p:txBody>
      </p:sp>
      <p:sp>
        <p:nvSpPr>
          <p:cNvPr id="15" name="Text Box 165">
            <a:extLst>
              <a:ext uri="{FF2B5EF4-FFF2-40B4-BE49-F238E27FC236}">
                <a16:creationId xmlns:a16="http://schemas.microsoft.com/office/drawing/2014/main" id="{8C03F30F-4601-9473-5D57-B8FAC2B93CAB}"/>
              </a:ext>
            </a:extLst>
          </p:cNvPr>
          <p:cNvSpPr txBox="1">
            <a:spLocks noChangeArrowheads="1"/>
          </p:cNvSpPr>
          <p:nvPr/>
        </p:nvSpPr>
        <p:spPr bwMode="auto">
          <a:xfrm>
            <a:off x="11748587" y="16168279"/>
            <a:ext cx="32199697" cy="32932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lvl="0"/>
            <a:endParaRPr lang="en-US" altLang="en-US" sz="2600" dirty="0"/>
          </a:p>
          <a:p>
            <a:pPr lvl="0"/>
            <a:endParaRPr lang="en-US" altLang="en-US" sz="2600" dirty="0"/>
          </a:p>
          <a:p>
            <a:pPr lvl="0"/>
            <a:endParaRPr lang="en-US" altLang="en-US" sz="2600" dirty="0"/>
          </a:p>
          <a:p>
            <a:pPr lvl="0"/>
            <a:endParaRPr lang="en-US" altLang="en-US" sz="2600" dirty="0"/>
          </a:p>
          <a:p>
            <a:pPr lvl="0"/>
            <a:endParaRPr lang="en-US" altLang="en-US" sz="2600" dirty="0"/>
          </a:p>
          <a:p>
            <a:pPr lvl="0"/>
            <a:endParaRPr lang="en-US" altLang="en-US" sz="2600" dirty="0"/>
          </a:p>
          <a:p>
            <a:pPr lvl="0"/>
            <a:endParaRPr lang="en-US" altLang="en-US" sz="2600" dirty="0"/>
          </a:p>
          <a:p>
            <a:pPr lvl="0"/>
            <a:endParaRPr lang="en-US" altLang="en-US" sz="2600" dirty="0"/>
          </a:p>
        </p:txBody>
      </p:sp>
      <p:sp>
        <p:nvSpPr>
          <p:cNvPr id="16" name="Rectangle 15">
            <a:extLst>
              <a:ext uri="{FF2B5EF4-FFF2-40B4-BE49-F238E27FC236}">
                <a16:creationId xmlns:a16="http://schemas.microsoft.com/office/drawing/2014/main" id="{06C2F04B-7D9D-FED6-A7B1-C1E9EC085ED3}"/>
              </a:ext>
            </a:extLst>
          </p:cNvPr>
          <p:cNvSpPr>
            <a:spLocks noChangeArrowheads="1"/>
          </p:cNvSpPr>
          <p:nvPr/>
        </p:nvSpPr>
        <p:spPr bwMode="auto">
          <a:xfrm>
            <a:off x="29667200" y="5547072"/>
            <a:ext cx="13564066" cy="1259318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8" name="Rectangle 17">
            <a:extLst>
              <a:ext uri="{FF2B5EF4-FFF2-40B4-BE49-F238E27FC236}">
                <a16:creationId xmlns:a16="http://schemas.microsoft.com/office/drawing/2014/main" id="{5222011F-19C4-C60E-C742-75F314C30569}"/>
              </a:ext>
            </a:extLst>
          </p:cNvPr>
          <p:cNvSpPr>
            <a:spLocks noChangeArrowheads="1"/>
          </p:cNvSpPr>
          <p:nvPr/>
        </p:nvSpPr>
        <p:spPr bwMode="auto">
          <a:xfrm>
            <a:off x="29626682" y="18286816"/>
            <a:ext cx="13564066" cy="620548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9" name="Rectangle 18">
            <a:extLst>
              <a:ext uri="{FF2B5EF4-FFF2-40B4-BE49-F238E27FC236}">
                <a16:creationId xmlns:a16="http://schemas.microsoft.com/office/drawing/2014/main" id="{9C1EF845-C69D-DBA5-8265-B9B7D7EF177C}"/>
              </a:ext>
            </a:extLst>
          </p:cNvPr>
          <p:cNvSpPr>
            <a:spLocks noChangeArrowheads="1"/>
          </p:cNvSpPr>
          <p:nvPr/>
        </p:nvSpPr>
        <p:spPr bwMode="auto">
          <a:xfrm>
            <a:off x="29534644" y="24615785"/>
            <a:ext cx="13564066" cy="552676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 name="Text Box 49">
            <a:extLst>
              <a:ext uri="{FF2B5EF4-FFF2-40B4-BE49-F238E27FC236}">
                <a16:creationId xmlns:a16="http://schemas.microsoft.com/office/drawing/2014/main" id="{3FC24912-FF37-EDD5-C089-2EE6F089E0F2}"/>
              </a:ext>
            </a:extLst>
          </p:cNvPr>
          <p:cNvSpPr txBox="1">
            <a:spLocks noChangeArrowheads="1"/>
          </p:cNvSpPr>
          <p:nvPr/>
        </p:nvSpPr>
        <p:spPr bwMode="auto">
          <a:xfrm>
            <a:off x="29930108" y="575555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Discussion </a:t>
            </a:r>
          </a:p>
        </p:txBody>
      </p:sp>
      <p:sp>
        <p:nvSpPr>
          <p:cNvPr id="21" name="Text Box 49">
            <a:extLst>
              <a:ext uri="{FF2B5EF4-FFF2-40B4-BE49-F238E27FC236}">
                <a16:creationId xmlns:a16="http://schemas.microsoft.com/office/drawing/2014/main" id="{23F75594-4251-CFA8-8C7D-B5B1E1D3E708}"/>
              </a:ext>
            </a:extLst>
          </p:cNvPr>
          <p:cNvSpPr txBox="1">
            <a:spLocks noChangeArrowheads="1"/>
          </p:cNvSpPr>
          <p:nvPr/>
        </p:nvSpPr>
        <p:spPr bwMode="auto">
          <a:xfrm>
            <a:off x="29707140" y="18403595"/>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Conclusion(s) / Implication(s) </a:t>
            </a:r>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29707140" y="24698914"/>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dirty="0">
                <a:solidFill>
                  <a:srgbClr val="0F6200"/>
                </a:solidFill>
                <a:latin typeface="Tahoma" panose="020B0604030504040204" pitchFamily="34" charset="0"/>
              </a:rPr>
              <a:t>References</a:t>
            </a:r>
          </a:p>
        </p:txBody>
      </p:sp>
      <p:sp>
        <p:nvSpPr>
          <p:cNvPr id="24" name="Text Box 64">
            <a:extLst>
              <a:ext uri="{FF2B5EF4-FFF2-40B4-BE49-F238E27FC236}">
                <a16:creationId xmlns:a16="http://schemas.microsoft.com/office/drawing/2014/main" id="{68EAD4B5-D1EF-7411-699E-E5E8AA6E12B0}"/>
              </a:ext>
            </a:extLst>
          </p:cNvPr>
          <p:cNvSpPr txBox="1">
            <a:spLocks noChangeArrowheads="1"/>
          </p:cNvSpPr>
          <p:nvPr/>
        </p:nvSpPr>
        <p:spPr bwMode="auto">
          <a:xfrm>
            <a:off x="29667200" y="6522310"/>
            <a:ext cx="12534900" cy="5016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lvl="0" indent="0"/>
            <a:r>
              <a:rPr lang="en-US" sz="3200" dirty="0"/>
              <a:t>Overall, there are a multitude of factors that affect the waterfowl population in Arkansas. Whether it be deforestation, problems with crop farming, or the popularity and history of sport hunting in Arkansas. One of the main factors that can positively affect the waterfowl population is to properly maintain public Wildlife Management Areas within the state. There are also factors that can not be controlled such as mother nature. Say if there was a record rainfall for the year, naturally it will be a lot harder for farmers across the country to plant and harvest their crops which could skew the waterfowl population numbers for the year.</a:t>
            </a:r>
          </a:p>
        </p:txBody>
      </p:sp>
      <p:sp>
        <p:nvSpPr>
          <p:cNvPr id="25" name="Text Box 165">
            <a:extLst>
              <a:ext uri="{FF2B5EF4-FFF2-40B4-BE49-F238E27FC236}">
                <a16:creationId xmlns:a16="http://schemas.microsoft.com/office/drawing/2014/main" id="{ED321C93-3FBA-BA9D-CB0E-A802637745F8}"/>
              </a:ext>
            </a:extLst>
          </p:cNvPr>
          <p:cNvSpPr txBox="1">
            <a:spLocks noChangeArrowheads="1"/>
          </p:cNvSpPr>
          <p:nvPr/>
        </p:nvSpPr>
        <p:spPr bwMode="auto">
          <a:xfrm>
            <a:off x="29673552" y="25376511"/>
            <a:ext cx="12800012" cy="69249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457200" indent="-457200">
              <a:buFont typeface="Arial" panose="020B0604020202020204" pitchFamily="34" charset="0"/>
              <a:buChar char="•"/>
            </a:pPr>
            <a:r>
              <a:rPr lang="en-US" altLang="en-US" sz="2500" dirty="0"/>
              <a:t>Attracting ducks with crops. Mossy Oak. (2022, October 30). Retrieved April 11, 2023, from https://www.mossyoak.com/our-obsession/blogs/waterfowl/attracting-ducks-with-crops</a:t>
            </a:r>
          </a:p>
          <a:p>
            <a:pPr marL="457200" indent="-457200">
              <a:buFont typeface="Arial" panose="020B0604020202020204" pitchFamily="34" charset="0"/>
              <a:buChar char="•"/>
            </a:pPr>
            <a:r>
              <a:rPr lang="en-US" altLang="en-US" sz="2500" dirty="0" err="1"/>
              <a:t>Carbaugh</a:t>
            </a:r>
            <a:r>
              <a:rPr lang="en-US" altLang="en-US" sz="2500" dirty="0"/>
              <a:t>, Jason, et al. “Waterfowl Surveys and Reports.” Waterfowl Harvest and Survey Reports, https://www.agfc.com/en/hunting/migratory-birds/waterfowl/waterfowl-surveys/</a:t>
            </a:r>
          </a:p>
          <a:p>
            <a:pPr marL="457200" indent="-457200">
              <a:buFont typeface="Arial" panose="020B0604020202020204" pitchFamily="34" charset="0"/>
              <a:buChar char="•"/>
            </a:pPr>
            <a:r>
              <a:rPr lang="en-US" altLang="en-US" sz="2500" dirty="0"/>
              <a:t>Covert, S. (2023, February 11). Could climate change and farming endanger Arkansas duck hunting? thv11.com. Retrieved April 11, 2023, from https://www.thv11.com/article/sports/hunting/climate-change-farming-impacts-arkansas-duck-hunting/91-8e98ff49-8f25-4183-b40d-cc91d47eb42b</a:t>
            </a:r>
          </a:p>
          <a:p>
            <a:pPr marL="457200" indent="-457200">
              <a:buFont typeface="Arial" panose="020B0604020202020204" pitchFamily="34" charset="0"/>
              <a:buChar char="•"/>
            </a:pPr>
            <a:r>
              <a:rPr lang="en-US" altLang="en-US" sz="2500" dirty="0"/>
              <a:t>U.S. Fish and Wildlife Service. “Duck Stamp Sales by Year.” FWS.gov, https://www.fws.gov/media/duck-stamp-sales-year</a:t>
            </a:r>
          </a:p>
          <a:p>
            <a:pPr marL="457200" indent="-457200">
              <a:buFont typeface="Arial" panose="020B0604020202020204" pitchFamily="34" charset="0"/>
              <a:buChar char="•"/>
            </a:pPr>
            <a:endParaRPr lang="en-US" altLang="en-US" sz="2600" dirty="0"/>
          </a:p>
          <a:p>
            <a:pPr marL="457200" indent="-457200">
              <a:buFont typeface="Arial" panose="020B0604020202020204" pitchFamily="34" charset="0"/>
              <a:buChar char="•"/>
            </a:pPr>
            <a:endParaRPr lang="en-US" altLang="en-US" sz="2600" dirty="0"/>
          </a:p>
          <a:p>
            <a:pPr marL="457200" indent="-457200">
              <a:buFont typeface="Arial" panose="020B0604020202020204" pitchFamily="34" charset="0"/>
              <a:buChar char="•"/>
            </a:pPr>
            <a:endParaRPr lang="en-US" altLang="en-US" sz="2600" dirty="0"/>
          </a:p>
          <a:p>
            <a:pPr marL="457200" indent="-457200">
              <a:buFont typeface="Arial" panose="020B0604020202020204" pitchFamily="34" charset="0"/>
              <a:buChar char="•"/>
            </a:pPr>
            <a:endParaRPr lang="en-US" altLang="en-US" sz="2600" dirty="0"/>
          </a:p>
          <a:p>
            <a:endParaRPr lang="en-US" altLang="en-US" sz="2800" dirty="0"/>
          </a:p>
        </p:txBody>
      </p:sp>
      <p:sp>
        <p:nvSpPr>
          <p:cNvPr id="26" name="Text Box 64">
            <a:extLst>
              <a:ext uri="{FF2B5EF4-FFF2-40B4-BE49-F238E27FC236}">
                <a16:creationId xmlns:a16="http://schemas.microsoft.com/office/drawing/2014/main" id="{4FB31BC3-0C88-7B4C-B43E-870D965999EC}"/>
              </a:ext>
            </a:extLst>
          </p:cNvPr>
          <p:cNvSpPr txBox="1">
            <a:spLocks noChangeArrowheads="1"/>
          </p:cNvSpPr>
          <p:nvPr/>
        </p:nvSpPr>
        <p:spPr bwMode="auto">
          <a:xfrm>
            <a:off x="29534644" y="19158328"/>
            <a:ext cx="12534900" cy="5078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r>
              <a:rPr lang="en-US" sz="3600" dirty="0"/>
              <a:t>The biggest takeaway from this research project is that the main factor that affects waterfowl populations in Arkansas are humans. There are a plethora of things that humans do that will affect the numbers whether we realize it or not. The results were similar along the different articles that were analyzed. This information would be useful to any person that plans to duck hunt in the state of Arkansas as well as conservationist that wish to know why the population numbers are the way that they are. </a:t>
            </a:r>
          </a:p>
        </p:txBody>
      </p:sp>
      <p:sp>
        <p:nvSpPr>
          <p:cNvPr id="9" name="TextBox 8">
            <a:extLst>
              <a:ext uri="{FF2B5EF4-FFF2-40B4-BE49-F238E27FC236}">
                <a16:creationId xmlns:a16="http://schemas.microsoft.com/office/drawing/2014/main" id="{DBDCDFCA-D935-6F4D-B5A0-8F94F3F19B0B}"/>
              </a:ext>
            </a:extLst>
          </p:cNvPr>
          <p:cNvSpPr txBox="1"/>
          <p:nvPr/>
        </p:nvSpPr>
        <p:spPr>
          <a:xfrm>
            <a:off x="15560760" y="15471964"/>
            <a:ext cx="12276975" cy="5078313"/>
          </a:xfrm>
          <a:prstGeom prst="rect">
            <a:avLst/>
          </a:prstGeom>
          <a:noFill/>
        </p:spPr>
        <p:txBody>
          <a:bodyPr wrap="square" rtlCol="0">
            <a:spAutoFit/>
          </a:bodyPr>
          <a:lstStyle/>
          <a:p>
            <a:r>
              <a:rPr lang="en-US" sz="3600" dirty="0"/>
              <a:t>The waterfowl population has been fluctuating over the past years. A critical factor of this has been related to weather. The lower population year are all correlated with the high heat and dry summers. When the ducks reach the northern states to breed there has not been enough water for them to do so. Whereas the wet summers allow the ducks to repopulate in the prairie's and use the water for a resource as nutrition and protection from predators allowing their offspring to survive.  </a:t>
            </a:r>
          </a:p>
        </p:txBody>
      </p:sp>
      <p:sp>
        <p:nvSpPr>
          <p:cNvPr id="17" name="TextBox 16">
            <a:extLst>
              <a:ext uri="{FF2B5EF4-FFF2-40B4-BE49-F238E27FC236}">
                <a16:creationId xmlns:a16="http://schemas.microsoft.com/office/drawing/2014/main" id="{C247F560-5F5A-1B4C-9E4A-C7C3E8BAB39D}"/>
              </a:ext>
            </a:extLst>
          </p:cNvPr>
          <p:cNvSpPr txBox="1"/>
          <p:nvPr/>
        </p:nvSpPr>
        <p:spPr>
          <a:xfrm>
            <a:off x="15682537" y="13782456"/>
            <a:ext cx="12471358" cy="1384995"/>
          </a:xfrm>
          <a:prstGeom prst="rect">
            <a:avLst/>
          </a:prstGeom>
          <a:noFill/>
        </p:spPr>
        <p:txBody>
          <a:bodyPr wrap="square" rtlCol="0">
            <a:spAutoFit/>
          </a:bodyPr>
          <a:lstStyle/>
          <a:p>
            <a:pPr rtl="0">
              <a:spcBef>
                <a:spcPts val="0"/>
              </a:spcBef>
              <a:spcAft>
                <a:spcPts val="0"/>
              </a:spcAft>
            </a:pPr>
            <a:r>
              <a:rPr lang="en-US" sz="2800" b="1" i="0" u="none" strike="noStrike" dirty="0">
                <a:solidFill>
                  <a:srgbClr val="000000"/>
                </a:solidFill>
                <a:effectLst/>
                <a:latin typeface="Times New Roman" panose="02020603050405020304" pitchFamily="18" charset="0"/>
              </a:rPr>
              <a:t>Figure 1:</a:t>
            </a:r>
            <a:r>
              <a:rPr lang="en-US" sz="2800" b="0" i="0" u="none" strike="noStrike" dirty="0">
                <a:solidFill>
                  <a:srgbClr val="000000"/>
                </a:solidFill>
                <a:effectLst/>
                <a:latin typeface="Times New Roman" panose="02020603050405020304" pitchFamily="18" charset="0"/>
              </a:rPr>
              <a:t> Major Wildlife Management Areas that are primarily used in Arkansas. Collected through aerial surveys throughout multiple regions in Arkansas by the Arkansas Game and Fish Commission.</a:t>
            </a:r>
            <a:endParaRPr lang="en-US" dirty="0"/>
          </a:p>
        </p:txBody>
      </p:sp>
      <p:pic>
        <p:nvPicPr>
          <p:cNvPr id="1026" name="Picture 2">
            <a:extLst>
              <a:ext uri="{FF2B5EF4-FFF2-40B4-BE49-F238E27FC236}">
                <a16:creationId xmlns:a16="http://schemas.microsoft.com/office/drawing/2014/main" id="{3FBDB4DB-1B11-7BF3-654B-A7C55683D7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20288" y="6291431"/>
            <a:ext cx="13217746" cy="697067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9F9691A2-DDEF-498B-2869-647C6394734A}"/>
              </a:ext>
            </a:extLst>
          </p:cNvPr>
          <p:cNvPicPr>
            <a:picLocks noChangeAspect="1"/>
          </p:cNvPicPr>
          <p:nvPr/>
        </p:nvPicPr>
        <p:blipFill>
          <a:blip r:embed="rId5"/>
          <a:stretch>
            <a:fillRect/>
          </a:stretch>
        </p:blipFill>
        <p:spPr>
          <a:xfrm>
            <a:off x="16109486" y="20562166"/>
            <a:ext cx="11247735" cy="9520528"/>
          </a:xfrm>
          <a:prstGeom prst="rect">
            <a:avLst/>
          </a:prstGeom>
        </p:spPr>
      </p:pic>
      <p:pic>
        <p:nvPicPr>
          <p:cNvPr id="23" name="Picture 22">
            <a:extLst>
              <a:ext uri="{FF2B5EF4-FFF2-40B4-BE49-F238E27FC236}">
                <a16:creationId xmlns:a16="http://schemas.microsoft.com/office/drawing/2014/main" id="{4AABF936-121E-A482-9174-8EAB36ED31E3}"/>
              </a:ext>
            </a:extLst>
          </p:cNvPr>
          <p:cNvPicPr>
            <a:picLocks noChangeAspect="1"/>
          </p:cNvPicPr>
          <p:nvPr/>
        </p:nvPicPr>
        <p:blipFill>
          <a:blip r:embed="rId6"/>
          <a:stretch>
            <a:fillRect/>
          </a:stretch>
        </p:blipFill>
        <p:spPr>
          <a:xfrm>
            <a:off x="31296818" y="11685626"/>
            <a:ext cx="9910172" cy="5986105"/>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3079</TotalTime>
  <Words>862</Words>
  <Application>Microsoft Office PowerPoint</Application>
  <PresentationFormat>Custom</PresentationFormat>
  <Paragraphs>38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lastModifiedBy>csipes995@gmail.com</cp:lastModifiedBy>
  <cp:revision>129</cp:revision>
  <cp:lastPrinted>2023-01-18T16:05:18Z</cp:lastPrinted>
  <dcterms:created xsi:type="dcterms:W3CDTF">2005-02-24T03:11:54Z</dcterms:created>
  <dcterms:modified xsi:type="dcterms:W3CDTF">2023-04-17T20:40:13Z</dcterms:modified>
  <cp:category/>
</cp:coreProperties>
</file>