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70" r:id="rId7"/>
    <p:sldId id="269" r:id="rId8"/>
    <p:sldId id="258" r:id="rId9"/>
    <p:sldId id="271" r:id="rId10"/>
    <p:sldId id="273" r:id="rId11"/>
    <p:sldId id="27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CFA94-D935-4E3B-AD1D-42503FE17272}" v="266" dt="2023-03-31T16:10:01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c01e174a543646/Documents/BA%20Te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c01e174a543646/Desktop/Research/Comparative%20study%20of%20pressure%20on%20heat%20of%20combustion%20of%20sucro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c01e174a543646/Desktop/Research/Napthale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Standardization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Trial 1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'[BA Tests.xlsx]Sheet1'!$A$1:$A$40</c:f>
              <c:numCache>
                <c:formatCode>General</c:formatCode>
                <c:ptCount val="40"/>
                <c:pt idx="0">
                  <c:v>60</c:v>
                </c:pt>
                <c:pt idx="1">
                  <c:v>90</c:v>
                </c:pt>
                <c:pt idx="2">
                  <c:v>120</c:v>
                </c:pt>
                <c:pt idx="3">
                  <c:v>150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  <c:pt idx="9">
                  <c:v>315</c:v>
                </c:pt>
                <c:pt idx="10">
                  <c:v>330</c:v>
                </c:pt>
                <c:pt idx="11">
                  <c:v>345</c:v>
                </c:pt>
                <c:pt idx="12">
                  <c:v>360</c:v>
                </c:pt>
                <c:pt idx="13">
                  <c:v>375</c:v>
                </c:pt>
                <c:pt idx="14">
                  <c:v>390</c:v>
                </c:pt>
                <c:pt idx="15">
                  <c:v>405</c:v>
                </c:pt>
                <c:pt idx="16">
                  <c:v>420</c:v>
                </c:pt>
                <c:pt idx="17">
                  <c:v>435</c:v>
                </c:pt>
                <c:pt idx="18">
                  <c:v>450</c:v>
                </c:pt>
                <c:pt idx="19">
                  <c:v>465</c:v>
                </c:pt>
                <c:pt idx="20">
                  <c:v>480</c:v>
                </c:pt>
                <c:pt idx="21">
                  <c:v>495</c:v>
                </c:pt>
                <c:pt idx="22">
                  <c:v>510</c:v>
                </c:pt>
                <c:pt idx="23">
                  <c:v>525</c:v>
                </c:pt>
                <c:pt idx="24">
                  <c:v>540</c:v>
                </c:pt>
                <c:pt idx="25">
                  <c:v>555</c:v>
                </c:pt>
                <c:pt idx="26">
                  <c:v>570</c:v>
                </c:pt>
                <c:pt idx="27">
                  <c:v>585</c:v>
                </c:pt>
                <c:pt idx="28">
                  <c:v>600</c:v>
                </c:pt>
                <c:pt idx="29">
                  <c:v>615</c:v>
                </c:pt>
                <c:pt idx="30">
                  <c:v>630</c:v>
                </c:pt>
                <c:pt idx="31">
                  <c:v>645</c:v>
                </c:pt>
                <c:pt idx="32">
                  <c:v>660</c:v>
                </c:pt>
                <c:pt idx="33">
                  <c:v>675</c:v>
                </c:pt>
                <c:pt idx="34">
                  <c:v>690</c:v>
                </c:pt>
                <c:pt idx="35">
                  <c:v>705</c:v>
                </c:pt>
                <c:pt idx="36">
                  <c:v>720</c:v>
                </c:pt>
              </c:numCache>
            </c:numRef>
          </c:xVal>
          <c:yVal>
            <c:numRef>
              <c:f>'[BA Tests.xlsx]Sheet1'!$B$1:$B$40,'[BA Tests.xlsx]Sheet1'!$D$1:$D$40,'[BA Tests.xlsx]Sheet1'!$D$1:$D$40</c:f>
              <c:numCache>
                <c:formatCode>General</c:formatCode>
                <c:ptCount val="120"/>
                <c:pt idx="0">
                  <c:v>14.032</c:v>
                </c:pt>
                <c:pt idx="1">
                  <c:v>14.025</c:v>
                </c:pt>
                <c:pt idx="2">
                  <c:v>14.023999999999999</c:v>
                </c:pt>
                <c:pt idx="3">
                  <c:v>14.023</c:v>
                </c:pt>
                <c:pt idx="4">
                  <c:v>14.021000000000001</c:v>
                </c:pt>
                <c:pt idx="5">
                  <c:v>14.019</c:v>
                </c:pt>
                <c:pt idx="6">
                  <c:v>14.016999999999999</c:v>
                </c:pt>
                <c:pt idx="7">
                  <c:v>14.015000000000001</c:v>
                </c:pt>
                <c:pt idx="8">
                  <c:v>14.013</c:v>
                </c:pt>
                <c:pt idx="9">
                  <c:v>14.012</c:v>
                </c:pt>
                <c:pt idx="10">
                  <c:v>14.196999999999999</c:v>
                </c:pt>
                <c:pt idx="11">
                  <c:v>14.682</c:v>
                </c:pt>
                <c:pt idx="12">
                  <c:v>15.093</c:v>
                </c:pt>
                <c:pt idx="13">
                  <c:v>15.446999999999999</c:v>
                </c:pt>
                <c:pt idx="14">
                  <c:v>15.666</c:v>
                </c:pt>
                <c:pt idx="15">
                  <c:v>15.852</c:v>
                </c:pt>
                <c:pt idx="16">
                  <c:v>15.99</c:v>
                </c:pt>
                <c:pt idx="17">
                  <c:v>16.081</c:v>
                </c:pt>
                <c:pt idx="18">
                  <c:v>16.187999999999999</c:v>
                </c:pt>
                <c:pt idx="19">
                  <c:v>16.257999999999999</c:v>
                </c:pt>
                <c:pt idx="20">
                  <c:v>16.300999999999998</c:v>
                </c:pt>
                <c:pt idx="21">
                  <c:v>16.353999999999999</c:v>
                </c:pt>
                <c:pt idx="22">
                  <c:v>16.387</c:v>
                </c:pt>
                <c:pt idx="23">
                  <c:v>16.422999999999998</c:v>
                </c:pt>
                <c:pt idx="24">
                  <c:v>16.440999999999999</c:v>
                </c:pt>
                <c:pt idx="25">
                  <c:v>16.466999999999999</c:v>
                </c:pt>
                <c:pt idx="26">
                  <c:v>16.478000000000002</c:v>
                </c:pt>
                <c:pt idx="27">
                  <c:v>16.491</c:v>
                </c:pt>
                <c:pt idx="28">
                  <c:v>16.5</c:v>
                </c:pt>
                <c:pt idx="29">
                  <c:v>16.507999999999999</c:v>
                </c:pt>
                <c:pt idx="30">
                  <c:v>16.513999999999999</c:v>
                </c:pt>
                <c:pt idx="31">
                  <c:v>16.518999999999998</c:v>
                </c:pt>
                <c:pt idx="32">
                  <c:v>16.521999999999998</c:v>
                </c:pt>
                <c:pt idx="33">
                  <c:v>16.524000000000001</c:v>
                </c:pt>
                <c:pt idx="34">
                  <c:v>16.526</c:v>
                </c:pt>
                <c:pt idx="35">
                  <c:v>16.526</c:v>
                </c:pt>
                <c:pt idx="36">
                  <c:v>16.527999999999999</c:v>
                </c:pt>
                <c:pt idx="41">
                  <c:v>60</c:v>
                </c:pt>
                <c:pt idx="42">
                  <c:v>90</c:v>
                </c:pt>
                <c:pt idx="43">
                  <c:v>120</c:v>
                </c:pt>
                <c:pt idx="44">
                  <c:v>150</c:v>
                </c:pt>
                <c:pt idx="45">
                  <c:v>180</c:v>
                </c:pt>
                <c:pt idx="46">
                  <c:v>210</c:v>
                </c:pt>
                <c:pt idx="47">
                  <c:v>240</c:v>
                </c:pt>
                <c:pt idx="48">
                  <c:v>255</c:v>
                </c:pt>
                <c:pt idx="49">
                  <c:v>270</c:v>
                </c:pt>
                <c:pt idx="50">
                  <c:v>285</c:v>
                </c:pt>
                <c:pt idx="51">
                  <c:v>300</c:v>
                </c:pt>
                <c:pt idx="52">
                  <c:v>315</c:v>
                </c:pt>
                <c:pt idx="53">
                  <c:v>330</c:v>
                </c:pt>
                <c:pt idx="54">
                  <c:v>345</c:v>
                </c:pt>
                <c:pt idx="55">
                  <c:v>360</c:v>
                </c:pt>
                <c:pt idx="56">
                  <c:v>375</c:v>
                </c:pt>
                <c:pt idx="57">
                  <c:v>390</c:v>
                </c:pt>
                <c:pt idx="58">
                  <c:v>405</c:v>
                </c:pt>
                <c:pt idx="59">
                  <c:v>420</c:v>
                </c:pt>
                <c:pt idx="60">
                  <c:v>435</c:v>
                </c:pt>
                <c:pt idx="61">
                  <c:v>450</c:v>
                </c:pt>
                <c:pt idx="62">
                  <c:v>465</c:v>
                </c:pt>
                <c:pt idx="63">
                  <c:v>480</c:v>
                </c:pt>
                <c:pt idx="64">
                  <c:v>495</c:v>
                </c:pt>
                <c:pt idx="65">
                  <c:v>510</c:v>
                </c:pt>
                <c:pt idx="66">
                  <c:v>525</c:v>
                </c:pt>
                <c:pt idx="67">
                  <c:v>540</c:v>
                </c:pt>
                <c:pt idx="68">
                  <c:v>555</c:v>
                </c:pt>
                <c:pt idx="69">
                  <c:v>570</c:v>
                </c:pt>
                <c:pt idx="70">
                  <c:v>585</c:v>
                </c:pt>
                <c:pt idx="71">
                  <c:v>600</c:v>
                </c:pt>
                <c:pt idx="72">
                  <c:v>615</c:v>
                </c:pt>
                <c:pt idx="73">
                  <c:v>630</c:v>
                </c:pt>
                <c:pt idx="74">
                  <c:v>645</c:v>
                </c:pt>
                <c:pt idx="75">
                  <c:v>660</c:v>
                </c:pt>
                <c:pt idx="76">
                  <c:v>675</c:v>
                </c:pt>
                <c:pt idx="77">
                  <c:v>690</c:v>
                </c:pt>
                <c:pt idx="78">
                  <c:v>705</c:v>
                </c:pt>
                <c:pt idx="79">
                  <c:v>720</c:v>
                </c:pt>
                <c:pt idx="81">
                  <c:v>60</c:v>
                </c:pt>
                <c:pt idx="82">
                  <c:v>90</c:v>
                </c:pt>
                <c:pt idx="83">
                  <c:v>120</c:v>
                </c:pt>
                <c:pt idx="84">
                  <c:v>150</c:v>
                </c:pt>
                <c:pt idx="85">
                  <c:v>180</c:v>
                </c:pt>
                <c:pt idx="86">
                  <c:v>210</c:v>
                </c:pt>
                <c:pt idx="87">
                  <c:v>240</c:v>
                </c:pt>
                <c:pt idx="88">
                  <c:v>255</c:v>
                </c:pt>
                <c:pt idx="89">
                  <c:v>270</c:v>
                </c:pt>
                <c:pt idx="90">
                  <c:v>285</c:v>
                </c:pt>
                <c:pt idx="91">
                  <c:v>300</c:v>
                </c:pt>
                <c:pt idx="92">
                  <c:v>315</c:v>
                </c:pt>
                <c:pt idx="93">
                  <c:v>330</c:v>
                </c:pt>
                <c:pt idx="94">
                  <c:v>345</c:v>
                </c:pt>
                <c:pt idx="95">
                  <c:v>360</c:v>
                </c:pt>
                <c:pt idx="96">
                  <c:v>375</c:v>
                </c:pt>
                <c:pt idx="97">
                  <c:v>390</c:v>
                </c:pt>
                <c:pt idx="98">
                  <c:v>405</c:v>
                </c:pt>
                <c:pt idx="99">
                  <c:v>420</c:v>
                </c:pt>
                <c:pt idx="100">
                  <c:v>435</c:v>
                </c:pt>
                <c:pt idx="101">
                  <c:v>450</c:v>
                </c:pt>
                <c:pt idx="102">
                  <c:v>465</c:v>
                </c:pt>
                <c:pt idx="103">
                  <c:v>480</c:v>
                </c:pt>
                <c:pt idx="104">
                  <c:v>495</c:v>
                </c:pt>
                <c:pt idx="105">
                  <c:v>510</c:v>
                </c:pt>
                <c:pt idx="106">
                  <c:v>525</c:v>
                </c:pt>
                <c:pt idx="107">
                  <c:v>540</c:v>
                </c:pt>
                <c:pt idx="108">
                  <c:v>555</c:v>
                </c:pt>
                <c:pt idx="109">
                  <c:v>570</c:v>
                </c:pt>
                <c:pt idx="110">
                  <c:v>585</c:v>
                </c:pt>
                <c:pt idx="111">
                  <c:v>600</c:v>
                </c:pt>
                <c:pt idx="112">
                  <c:v>615</c:v>
                </c:pt>
                <c:pt idx="113">
                  <c:v>630</c:v>
                </c:pt>
                <c:pt idx="114">
                  <c:v>645</c:v>
                </c:pt>
                <c:pt idx="115">
                  <c:v>660</c:v>
                </c:pt>
                <c:pt idx="116">
                  <c:v>675</c:v>
                </c:pt>
                <c:pt idx="117">
                  <c:v>690</c:v>
                </c:pt>
                <c:pt idx="118">
                  <c:v>705</c:v>
                </c:pt>
                <c:pt idx="119">
                  <c:v>720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A1-4F44-B002-8469EBF9D19D}"/>
            </c:ext>
          </c:extLst>
        </c:ser>
        <c:ser>
          <c:idx val="1"/>
          <c:order val="1"/>
          <c:tx>
            <c:v>Trial 2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'[BA Tests.xlsx]Sheet1'!$D$1:$D$40</c:f>
              <c:numCache>
                <c:formatCode>General</c:formatCode>
                <c:ptCount val="40"/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255</c:v>
                </c:pt>
                <c:pt idx="9">
                  <c:v>270</c:v>
                </c:pt>
                <c:pt idx="10">
                  <c:v>285</c:v>
                </c:pt>
                <c:pt idx="11">
                  <c:v>300</c:v>
                </c:pt>
                <c:pt idx="12">
                  <c:v>315</c:v>
                </c:pt>
                <c:pt idx="13">
                  <c:v>330</c:v>
                </c:pt>
                <c:pt idx="14">
                  <c:v>345</c:v>
                </c:pt>
                <c:pt idx="15">
                  <c:v>360</c:v>
                </c:pt>
                <c:pt idx="16">
                  <c:v>375</c:v>
                </c:pt>
                <c:pt idx="17">
                  <c:v>390</c:v>
                </c:pt>
                <c:pt idx="18">
                  <c:v>405</c:v>
                </c:pt>
                <c:pt idx="19">
                  <c:v>420</c:v>
                </c:pt>
                <c:pt idx="20">
                  <c:v>435</c:v>
                </c:pt>
                <c:pt idx="21">
                  <c:v>450</c:v>
                </c:pt>
                <c:pt idx="22">
                  <c:v>465</c:v>
                </c:pt>
                <c:pt idx="23">
                  <c:v>480</c:v>
                </c:pt>
                <c:pt idx="24">
                  <c:v>495</c:v>
                </c:pt>
                <c:pt idx="25">
                  <c:v>510</c:v>
                </c:pt>
                <c:pt idx="26">
                  <c:v>525</c:v>
                </c:pt>
                <c:pt idx="27">
                  <c:v>540</c:v>
                </c:pt>
                <c:pt idx="28">
                  <c:v>555</c:v>
                </c:pt>
                <c:pt idx="29">
                  <c:v>570</c:v>
                </c:pt>
                <c:pt idx="30">
                  <c:v>585</c:v>
                </c:pt>
                <c:pt idx="31">
                  <c:v>600</c:v>
                </c:pt>
                <c:pt idx="32">
                  <c:v>615</c:v>
                </c:pt>
                <c:pt idx="33">
                  <c:v>630</c:v>
                </c:pt>
                <c:pt idx="34">
                  <c:v>645</c:v>
                </c:pt>
                <c:pt idx="35">
                  <c:v>660</c:v>
                </c:pt>
                <c:pt idx="36">
                  <c:v>675</c:v>
                </c:pt>
                <c:pt idx="37">
                  <c:v>690</c:v>
                </c:pt>
                <c:pt idx="38">
                  <c:v>705</c:v>
                </c:pt>
                <c:pt idx="39">
                  <c:v>720</c:v>
                </c:pt>
              </c:numCache>
            </c:numRef>
          </c:xVal>
          <c:yVal>
            <c:numRef>
              <c:f>'[BA Tests.xlsx]Sheet1'!$E$1:$E$40</c:f>
              <c:numCache>
                <c:formatCode>General</c:formatCode>
                <c:ptCount val="40"/>
                <c:pt idx="1">
                  <c:v>14.868</c:v>
                </c:pt>
                <c:pt idx="2">
                  <c:v>15.053000000000001</c:v>
                </c:pt>
                <c:pt idx="3">
                  <c:v>15.071999999999999</c:v>
                </c:pt>
                <c:pt idx="4">
                  <c:v>15.082000000000001</c:v>
                </c:pt>
                <c:pt idx="5">
                  <c:v>15.089</c:v>
                </c:pt>
                <c:pt idx="6">
                  <c:v>15.093</c:v>
                </c:pt>
                <c:pt idx="7">
                  <c:v>15.096</c:v>
                </c:pt>
                <c:pt idx="8">
                  <c:v>15.098000000000001</c:v>
                </c:pt>
                <c:pt idx="9">
                  <c:v>15.268000000000001</c:v>
                </c:pt>
                <c:pt idx="10">
                  <c:v>15.667999999999999</c:v>
                </c:pt>
                <c:pt idx="11">
                  <c:v>16.172000000000001</c:v>
                </c:pt>
                <c:pt idx="12">
                  <c:v>16.462</c:v>
                </c:pt>
                <c:pt idx="13">
                  <c:v>16.768000000000001</c:v>
                </c:pt>
                <c:pt idx="14">
                  <c:v>16.957999999999998</c:v>
                </c:pt>
                <c:pt idx="15">
                  <c:v>17.126999999999999</c:v>
                </c:pt>
                <c:pt idx="16">
                  <c:v>17.260000000000002</c:v>
                </c:pt>
                <c:pt idx="17">
                  <c:v>17.367000000000001</c:v>
                </c:pt>
                <c:pt idx="18">
                  <c:v>17.437999999999999</c:v>
                </c:pt>
                <c:pt idx="19">
                  <c:v>17.495000000000001</c:v>
                </c:pt>
                <c:pt idx="20">
                  <c:v>17.548999999999999</c:v>
                </c:pt>
                <c:pt idx="21">
                  <c:v>17.588999999999999</c:v>
                </c:pt>
                <c:pt idx="22">
                  <c:v>17.622</c:v>
                </c:pt>
                <c:pt idx="23">
                  <c:v>17.646000000000001</c:v>
                </c:pt>
                <c:pt idx="24">
                  <c:v>17.672000000000001</c:v>
                </c:pt>
                <c:pt idx="25">
                  <c:v>17.684000000000001</c:v>
                </c:pt>
                <c:pt idx="26">
                  <c:v>17.698</c:v>
                </c:pt>
                <c:pt idx="27">
                  <c:v>17.710999999999999</c:v>
                </c:pt>
                <c:pt idx="28">
                  <c:v>17.718</c:v>
                </c:pt>
                <c:pt idx="29">
                  <c:v>17.725999999999999</c:v>
                </c:pt>
                <c:pt idx="30">
                  <c:v>17.731999999999999</c:v>
                </c:pt>
                <c:pt idx="31">
                  <c:v>17.736000000000001</c:v>
                </c:pt>
                <c:pt idx="32">
                  <c:v>17.739000000000001</c:v>
                </c:pt>
                <c:pt idx="33">
                  <c:v>17.742000000000001</c:v>
                </c:pt>
                <c:pt idx="34">
                  <c:v>17.744</c:v>
                </c:pt>
                <c:pt idx="35">
                  <c:v>17.745999999999999</c:v>
                </c:pt>
                <c:pt idx="36">
                  <c:v>17.745999999999999</c:v>
                </c:pt>
                <c:pt idx="37">
                  <c:v>17.748000000000001</c:v>
                </c:pt>
                <c:pt idx="38">
                  <c:v>17.748000000000001</c:v>
                </c:pt>
                <c:pt idx="39">
                  <c:v>17.747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A1-4F44-B002-8469EBF9D19D}"/>
            </c:ext>
          </c:extLst>
        </c:ser>
        <c:ser>
          <c:idx val="2"/>
          <c:order val="2"/>
          <c:tx>
            <c:v>Trial 3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'[BA Tests.xlsx]Sheet1'!$G$1:$G$40</c:f>
              <c:numCache>
                <c:formatCode>General</c:formatCode>
                <c:ptCount val="40"/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195</c:v>
                </c:pt>
                <c:pt idx="7">
                  <c:v>210</c:v>
                </c:pt>
                <c:pt idx="8">
                  <c:v>225</c:v>
                </c:pt>
                <c:pt idx="9">
                  <c:v>240</c:v>
                </c:pt>
                <c:pt idx="10">
                  <c:v>255</c:v>
                </c:pt>
                <c:pt idx="11">
                  <c:v>270</c:v>
                </c:pt>
                <c:pt idx="12">
                  <c:v>285</c:v>
                </c:pt>
                <c:pt idx="13">
                  <c:v>300</c:v>
                </c:pt>
                <c:pt idx="14">
                  <c:v>315</c:v>
                </c:pt>
                <c:pt idx="15">
                  <c:v>330</c:v>
                </c:pt>
                <c:pt idx="16">
                  <c:v>345</c:v>
                </c:pt>
                <c:pt idx="17">
                  <c:v>360</c:v>
                </c:pt>
                <c:pt idx="18">
                  <c:v>375</c:v>
                </c:pt>
                <c:pt idx="19">
                  <c:v>390</c:v>
                </c:pt>
                <c:pt idx="20">
                  <c:v>405</c:v>
                </c:pt>
                <c:pt idx="21">
                  <c:v>420</c:v>
                </c:pt>
                <c:pt idx="22">
                  <c:v>435</c:v>
                </c:pt>
                <c:pt idx="23">
                  <c:v>450</c:v>
                </c:pt>
                <c:pt idx="24">
                  <c:v>465</c:v>
                </c:pt>
                <c:pt idx="25">
                  <c:v>480</c:v>
                </c:pt>
                <c:pt idx="26">
                  <c:v>495</c:v>
                </c:pt>
                <c:pt idx="27">
                  <c:v>510</c:v>
                </c:pt>
                <c:pt idx="28">
                  <c:v>525</c:v>
                </c:pt>
                <c:pt idx="29">
                  <c:v>540</c:v>
                </c:pt>
                <c:pt idx="30">
                  <c:v>555</c:v>
                </c:pt>
                <c:pt idx="31">
                  <c:v>570</c:v>
                </c:pt>
                <c:pt idx="32">
                  <c:v>585</c:v>
                </c:pt>
                <c:pt idx="33">
                  <c:v>600</c:v>
                </c:pt>
              </c:numCache>
            </c:numRef>
          </c:xVal>
          <c:yVal>
            <c:numRef>
              <c:f>'[BA Tests.xlsx]Sheet1'!$H$1:$H$40</c:f>
              <c:numCache>
                <c:formatCode>General</c:formatCode>
                <c:ptCount val="40"/>
                <c:pt idx="1">
                  <c:v>17.495000000000001</c:v>
                </c:pt>
                <c:pt idx="2">
                  <c:v>17.497</c:v>
                </c:pt>
                <c:pt idx="3">
                  <c:v>17.497</c:v>
                </c:pt>
                <c:pt idx="4">
                  <c:v>17.495999999999999</c:v>
                </c:pt>
                <c:pt idx="5">
                  <c:v>17.495999999999999</c:v>
                </c:pt>
                <c:pt idx="6">
                  <c:v>17.498000000000001</c:v>
                </c:pt>
                <c:pt idx="7">
                  <c:v>17.675000000000001</c:v>
                </c:pt>
                <c:pt idx="8">
                  <c:v>18.155999999999999</c:v>
                </c:pt>
                <c:pt idx="9">
                  <c:v>18.646000000000001</c:v>
                </c:pt>
                <c:pt idx="10">
                  <c:v>18.928000000000001</c:v>
                </c:pt>
                <c:pt idx="11">
                  <c:v>19.183</c:v>
                </c:pt>
                <c:pt idx="12">
                  <c:v>19.356999999999999</c:v>
                </c:pt>
                <c:pt idx="13">
                  <c:v>19.527999999999999</c:v>
                </c:pt>
                <c:pt idx="14">
                  <c:v>19.635999999999999</c:v>
                </c:pt>
                <c:pt idx="15">
                  <c:v>19.739999999999998</c:v>
                </c:pt>
                <c:pt idx="16">
                  <c:v>19.809999999999999</c:v>
                </c:pt>
                <c:pt idx="17">
                  <c:v>19.866</c:v>
                </c:pt>
                <c:pt idx="18">
                  <c:v>19.917000000000002</c:v>
                </c:pt>
                <c:pt idx="19">
                  <c:v>19.952000000000002</c:v>
                </c:pt>
                <c:pt idx="20">
                  <c:v>19.975999999999999</c:v>
                </c:pt>
                <c:pt idx="21">
                  <c:v>20.001000000000001</c:v>
                </c:pt>
                <c:pt idx="22">
                  <c:v>20.021999999999998</c:v>
                </c:pt>
                <c:pt idx="23">
                  <c:v>20.038</c:v>
                </c:pt>
                <c:pt idx="24">
                  <c:v>20.045999999999999</c:v>
                </c:pt>
                <c:pt idx="25">
                  <c:v>20.055</c:v>
                </c:pt>
                <c:pt idx="26">
                  <c:v>20.062999999999999</c:v>
                </c:pt>
                <c:pt idx="27">
                  <c:v>20.067</c:v>
                </c:pt>
                <c:pt idx="28">
                  <c:v>20.071999999999999</c:v>
                </c:pt>
                <c:pt idx="29">
                  <c:v>20.074999999999999</c:v>
                </c:pt>
                <c:pt idx="30">
                  <c:v>20.077999999999999</c:v>
                </c:pt>
                <c:pt idx="31">
                  <c:v>20.077999999999999</c:v>
                </c:pt>
                <c:pt idx="32">
                  <c:v>20.079000000000001</c:v>
                </c:pt>
                <c:pt idx="33">
                  <c:v>20.079000000000001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4A1-4F44-B002-8469EBF9D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9058672"/>
        <c:axId val="1053859408"/>
      </c:scatterChart>
      <c:valAx>
        <c:axId val="104905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859408"/>
        <c:crosses val="autoZero"/>
        <c:crossBetween val="midCat"/>
      </c:valAx>
      <c:valAx>
        <c:axId val="1053859408"/>
        <c:scaling>
          <c:orientation val="minMax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058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study of pressure on the heat of combustion of sucrose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 PSI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'[Comparative study of pressure on heat of combustion of sucrose.xlsx]Sheet1'!$A$1:$A$28</c:f>
              <c:numCache>
                <c:formatCode>General</c:formatCode>
                <c:ptCount val="28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135</c:v>
                </c:pt>
                <c:pt idx="5">
                  <c:v>150</c:v>
                </c:pt>
                <c:pt idx="6">
                  <c:v>165</c:v>
                </c:pt>
                <c:pt idx="7">
                  <c:v>180</c:v>
                </c:pt>
                <c:pt idx="8">
                  <c:v>195</c:v>
                </c:pt>
                <c:pt idx="9">
                  <c:v>210</c:v>
                </c:pt>
                <c:pt idx="10">
                  <c:v>225</c:v>
                </c:pt>
                <c:pt idx="11">
                  <c:v>240</c:v>
                </c:pt>
                <c:pt idx="12">
                  <c:v>255</c:v>
                </c:pt>
                <c:pt idx="13">
                  <c:v>270</c:v>
                </c:pt>
                <c:pt idx="14">
                  <c:v>285</c:v>
                </c:pt>
                <c:pt idx="15">
                  <c:v>300</c:v>
                </c:pt>
                <c:pt idx="16">
                  <c:v>315</c:v>
                </c:pt>
                <c:pt idx="17">
                  <c:v>330</c:v>
                </c:pt>
                <c:pt idx="18">
                  <c:v>345</c:v>
                </c:pt>
                <c:pt idx="19">
                  <c:v>360</c:v>
                </c:pt>
                <c:pt idx="20">
                  <c:v>375</c:v>
                </c:pt>
                <c:pt idx="21">
                  <c:v>390</c:v>
                </c:pt>
                <c:pt idx="22">
                  <c:v>405</c:v>
                </c:pt>
                <c:pt idx="23">
                  <c:v>420</c:v>
                </c:pt>
                <c:pt idx="24">
                  <c:v>435</c:v>
                </c:pt>
                <c:pt idx="25">
                  <c:v>450</c:v>
                </c:pt>
                <c:pt idx="26">
                  <c:v>465</c:v>
                </c:pt>
                <c:pt idx="27">
                  <c:v>480</c:v>
                </c:pt>
              </c:numCache>
            </c:numRef>
          </c:xVal>
          <c:yVal>
            <c:numRef>
              <c:f>'[Comparative study of pressure on heat of combustion of sucrose.xlsx]Sheet1'!$B$1:$B$28</c:f>
              <c:numCache>
                <c:formatCode>General</c:formatCode>
                <c:ptCount val="28"/>
                <c:pt idx="0">
                  <c:v>20.077999999999999</c:v>
                </c:pt>
                <c:pt idx="1">
                  <c:v>20.082000000000001</c:v>
                </c:pt>
                <c:pt idx="2">
                  <c:v>20.082000000000001</c:v>
                </c:pt>
                <c:pt idx="3">
                  <c:v>20.081</c:v>
                </c:pt>
                <c:pt idx="4">
                  <c:v>20.082000000000001</c:v>
                </c:pt>
                <c:pt idx="5">
                  <c:v>20.187999999999999</c:v>
                </c:pt>
                <c:pt idx="6">
                  <c:v>20.47</c:v>
                </c:pt>
                <c:pt idx="7">
                  <c:v>20.757999999999999</c:v>
                </c:pt>
                <c:pt idx="8">
                  <c:v>20.981999999999999</c:v>
                </c:pt>
                <c:pt idx="9">
                  <c:v>21.14</c:v>
                </c:pt>
                <c:pt idx="10">
                  <c:v>21.260999999999999</c:v>
                </c:pt>
                <c:pt idx="11">
                  <c:v>21.381</c:v>
                </c:pt>
                <c:pt idx="12">
                  <c:v>21.457000000000001</c:v>
                </c:pt>
                <c:pt idx="13">
                  <c:v>21.516999999999999</c:v>
                </c:pt>
                <c:pt idx="14">
                  <c:v>21.562000000000001</c:v>
                </c:pt>
                <c:pt idx="15">
                  <c:v>21.614999999999998</c:v>
                </c:pt>
                <c:pt idx="16">
                  <c:v>21.641999999999999</c:v>
                </c:pt>
                <c:pt idx="17">
                  <c:v>21.669</c:v>
                </c:pt>
                <c:pt idx="18">
                  <c:v>21.687000000000001</c:v>
                </c:pt>
                <c:pt idx="19">
                  <c:v>21.702999999999999</c:v>
                </c:pt>
                <c:pt idx="20">
                  <c:v>21.719000000000001</c:v>
                </c:pt>
                <c:pt idx="21">
                  <c:v>21.728999999999999</c:v>
                </c:pt>
                <c:pt idx="22">
                  <c:v>21.739000000000001</c:v>
                </c:pt>
                <c:pt idx="23">
                  <c:v>21.745999999999999</c:v>
                </c:pt>
                <c:pt idx="24">
                  <c:v>21.751000000000001</c:v>
                </c:pt>
                <c:pt idx="25">
                  <c:v>21.757000000000001</c:v>
                </c:pt>
                <c:pt idx="26">
                  <c:v>21.76</c:v>
                </c:pt>
                <c:pt idx="27">
                  <c:v>21.763999999999999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FF-4126-9F8E-BC21A4852325}"/>
            </c:ext>
          </c:extLst>
        </c:ser>
        <c:ser>
          <c:idx val="1"/>
          <c:order val="1"/>
          <c:tx>
            <c:v>24 PSI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'[Comparative study of pressure on heat of combustion of sucrose.xlsx]Sheet1'!$D$1:$D$28</c:f>
              <c:numCache>
                <c:formatCode>General</c:formatCode>
                <c:ptCount val="28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135</c:v>
                </c:pt>
                <c:pt idx="5">
                  <c:v>150</c:v>
                </c:pt>
                <c:pt idx="6">
                  <c:v>165</c:v>
                </c:pt>
                <c:pt idx="7">
                  <c:v>180</c:v>
                </c:pt>
                <c:pt idx="8">
                  <c:v>195</c:v>
                </c:pt>
                <c:pt idx="9">
                  <c:v>210</c:v>
                </c:pt>
                <c:pt idx="10">
                  <c:v>225</c:v>
                </c:pt>
                <c:pt idx="11">
                  <c:v>240</c:v>
                </c:pt>
                <c:pt idx="12">
                  <c:v>255</c:v>
                </c:pt>
                <c:pt idx="13">
                  <c:v>270</c:v>
                </c:pt>
                <c:pt idx="14">
                  <c:v>285</c:v>
                </c:pt>
                <c:pt idx="15">
                  <c:v>300</c:v>
                </c:pt>
                <c:pt idx="16">
                  <c:v>315</c:v>
                </c:pt>
                <c:pt idx="17">
                  <c:v>330</c:v>
                </c:pt>
                <c:pt idx="18">
                  <c:v>345</c:v>
                </c:pt>
                <c:pt idx="19">
                  <c:v>360</c:v>
                </c:pt>
                <c:pt idx="20">
                  <c:v>375</c:v>
                </c:pt>
                <c:pt idx="21">
                  <c:v>390</c:v>
                </c:pt>
                <c:pt idx="22">
                  <c:v>405</c:v>
                </c:pt>
                <c:pt idx="23">
                  <c:v>420</c:v>
                </c:pt>
                <c:pt idx="24">
                  <c:v>435</c:v>
                </c:pt>
                <c:pt idx="25">
                  <c:v>450</c:v>
                </c:pt>
                <c:pt idx="26">
                  <c:v>465</c:v>
                </c:pt>
                <c:pt idx="27">
                  <c:v>480</c:v>
                </c:pt>
              </c:numCache>
            </c:numRef>
          </c:xVal>
          <c:yVal>
            <c:numRef>
              <c:f>'[Comparative study of pressure on heat of combustion of sucrose.xlsx]Sheet1'!$E$1:$E$28</c:f>
              <c:numCache>
                <c:formatCode>General</c:formatCode>
                <c:ptCount val="28"/>
                <c:pt idx="0">
                  <c:v>20.102</c:v>
                </c:pt>
                <c:pt idx="1">
                  <c:v>20.106000000000002</c:v>
                </c:pt>
                <c:pt idx="2">
                  <c:v>20.109000000000002</c:v>
                </c:pt>
                <c:pt idx="3">
                  <c:v>20.111000000000001</c:v>
                </c:pt>
                <c:pt idx="4">
                  <c:v>20.111999999999998</c:v>
                </c:pt>
                <c:pt idx="5">
                  <c:v>20.216999999999999</c:v>
                </c:pt>
                <c:pt idx="6">
                  <c:v>20.545000000000002</c:v>
                </c:pt>
                <c:pt idx="7">
                  <c:v>20.83</c:v>
                </c:pt>
                <c:pt idx="8">
                  <c:v>21.03</c:v>
                </c:pt>
                <c:pt idx="9">
                  <c:v>21.164999999999999</c:v>
                </c:pt>
                <c:pt idx="10">
                  <c:v>21.283000000000001</c:v>
                </c:pt>
                <c:pt idx="11">
                  <c:v>21.382999999999999</c:v>
                </c:pt>
                <c:pt idx="12">
                  <c:v>21.463999999999999</c:v>
                </c:pt>
                <c:pt idx="13">
                  <c:v>21.524000000000001</c:v>
                </c:pt>
                <c:pt idx="14">
                  <c:v>21.574999999999999</c:v>
                </c:pt>
                <c:pt idx="15">
                  <c:v>21.606999999999999</c:v>
                </c:pt>
                <c:pt idx="16">
                  <c:v>21.638000000000002</c:v>
                </c:pt>
                <c:pt idx="17">
                  <c:v>21.661999999999999</c:v>
                </c:pt>
                <c:pt idx="18">
                  <c:v>21.681999999999999</c:v>
                </c:pt>
                <c:pt idx="19">
                  <c:v>21.699000000000002</c:v>
                </c:pt>
                <c:pt idx="20">
                  <c:v>21.712</c:v>
                </c:pt>
                <c:pt idx="21">
                  <c:v>21.719000000000001</c:v>
                </c:pt>
                <c:pt idx="22">
                  <c:v>21.727</c:v>
                </c:pt>
                <c:pt idx="23">
                  <c:v>21.734000000000002</c:v>
                </c:pt>
                <c:pt idx="24">
                  <c:v>21.74</c:v>
                </c:pt>
                <c:pt idx="25">
                  <c:v>21.742000000000001</c:v>
                </c:pt>
                <c:pt idx="26">
                  <c:v>21.745999999999999</c:v>
                </c:pt>
                <c:pt idx="27">
                  <c:v>21.748000000000001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FF-4126-9F8E-BC21A4852325}"/>
            </c:ext>
          </c:extLst>
        </c:ser>
        <c:ser>
          <c:idx val="2"/>
          <c:order val="2"/>
          <c:tx>
            <c:v>28 PSI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'[Comparative study of pressure on heat of combustion of sucrose.xlsx]Sheet1'!$G$1:$G$30</c:f>
              <c:numCache>
                <c:formatCode>General</c:formatCode>
                <c:ptCount val="3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195</c:v>
                </c:pt>
                <c:pt idx="7">
                  <c:v>210</c:v>
                </c:pt>
                <c:pt idx="8">
                  <c:v>225</c:v>
                </c:pt>
                <c:pt idx="9">
                  <c:v>240</c:v>
                </c:pt>
                <c:pt idx="10">
                  <c:v>255</c:v>
                </c:pt>
                <c:pt idx="11">
                  <c:v>270</c:v>
                </c:pt>
                <c:pt idx="12">
                  <c:v>285</c:v>
                </c:pt>
                <c:pt idx="13">
                  <c:v>300</c:v>
                </c:pt>
                <c:pt idx="14">
                  <c:v>315</c:v>
                </c:pt>
                <c:pt idx="15">
                  <c:v>330</c:v>
                </c:pt>
                <c:pt idx="16">
                  <c:v>345</c:v>
                </c:pt>
                <c:pt idx="17">
                  <c:v>360</c:v>
                </c:pt>
                <c:pt idx="18">
                  <c:v>375</c:v>
                </c:pt>
                <c:pt idx="19">
                  <c:v>390</c:v>
                </c:pt>
                <c:pt idx="20">
                  <c:v>405</c:v>
                </c:pt>
                <c:pt idx="21">
                  <c:v>420</c:v>
                </c:pt>
                <c:pt idx="22">
                  <c:v>435</c:v>
                </c:pt>
                <c:pt idx="23">
                  <c:v>450</c:v>
                </c:pt>
                <c:pt idx="24">
                  <c:v>465</c:v>
                </c:pt>
                <c:pt idx="25">
                  <c:v>480</c:v>
                </c:pt>
                <c:pt idx="26">
                  <c:v>495</c:v>
                </c:pt>
                <c:pt idx="27">
                  <c:v>510</c:v>
                </c:pt>
                <c:pt idx="28">
                  <c:v>525</c:v>
                </c:pt>
                <c:pt idx="29">
                  <c:v>540</c:v>
                </c:pt>
              </c:numCache>
            </c:numRef>
          </c:xVal>
          <c:yVal>
            <c:numRef>
              <c:f>'[Comparative study of pressure on heat of combustion of sucrose.xlsx]Sheet1'!$H$1:$H$30</c:f>
              <c:numCache>
                <c:formatCode>General</c:formatCode>
                <c:ptCount val="30"/>
                <c:pt idx="0">
                  <c:v>20.114000000000001</c:v>
                </c:pt>
                <c:pt idx="1">
                  <c:v>20.111999999999998</c:v>
                </c:pt>
                <c:pt idx="2">
                  <c:v>20.125</c:v>
                </c:pt>
                <c:pt idx="3">
                  <c:v>20.126000000000001</c:v>
                </c:pt>
                <c:pt idx="4">
                  <c:v>20.126999999999999</c:v>
                </c:pt>
                <c:pt idx="5">
                  <c:v>20.126999999999999</c:v>
                </c:pt>
                <c:pt idx="6">
                  <c:v>20.126999999999999</c:v>
                </c:pt>
                <c:pt idx="7">
                  <c:v>20.228000000000002</c:v>
                </c:pt>
                <c:pt idx="8">
                  <c:v>20.54</c:v>
                </c:pt>
                <c:pt idx="9">
                  <c:v>20.829000000000001</c:v>
                </c:pt>
                <c:pt idx="10">
                  <c:v>21.007000000000001</c:v>
                </c:pt>
                <c:pt idx="11">
                  <c:v>21.175000000000001</c:v>
                </c:pt>
                <c:pt idx="12">
                  <c:v>21.295000000000002</c:v>
                </c:pt>
                <c:pt idx="13">
                  <c:v>21.387</c:v>
                </c:pt>
                <c:pt idx="14">
                  <c:v>21.463999999999999</c:v>
                </c:pt>
                <c:pt idx="15">
                  <c:v>21.52</c:v>
                </c:pt>
                <c:pt idx="16">
                  <c:v>21.565000000000001</c:v>
                </c:pt>
                <c:pt idx="17">
                  <c:v>21.605</c:v>
                </c:pt>
                <c:pt idx="18">
                  <c:v>21.625</c:v>
                </c:pt>
                <c:pt idx="19">
                  <c:v>21.646000000000001</c:v>
                </c:pt>
                <c:pt idx="20">
                  <c:v>21.669</c:v>
                </c:pt>
                <c:pt idx="21">
                  <c:v>21.681000000000001</c:v>
                </c:pt>
                <c:pt idx="22">
                  <c:v>21.692</c:v>
                </c:pt>
                <c:pt idx="23">
                  <c:v>21.701000000000001</c:v>
                </c:pt>
                <c:pt idx="24">
                  <c:v>21.709</c:v>
                </c:pt>
                <c:pt idx="25">
                  <c:v>21.715</c:v>
                </c:pt>
                <c:pt idx="26">
                  <c:v>21.719000000000001</c:v>
                </c:pt>
                <c:pt idx="27">
                  <c:v>21.722000000000001</c:v>
                </c:pt>
                <c:pt idx="28">
                  <c:v>21.725000000000001</c:v>
                </c:pt>
                <c:pt idx="29">
                  <c:v>21.728000000000002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4FF-4126-9F8E-BC21A4852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523567"/>
        <c:axId val="1026422511"/>
      </c:scatterChart>
      <c:valAx>
        <c:axId val="1108523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422511"/>
        <c:crosses val="autoZero"/>
        <c:crossBetween val="midCat"/>
      </c:valAx>
      <c:valAx>
        <c:axId val="102642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235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Napthalene Enthalpy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Trial 1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Sheet1!$A$1:$A$33</c:f>
              <c:numCache>
                <c:formatCode>General</c:formatCode>
                <c:ptCount val="33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165</c:v>
                </c:pt>
                <c:pt idx="6">
                  <c:v>180</c:v>
                </c:pt>
                <c:pt idx="7">
                  <c:v>195</c:v>
                </c:pt>
                <c:pt idx="8">
                  <c:v>210</c:v>
                </c:pt>
                <c:pt idx="9">
                  <c:v>225</c:v>
                </c:pt>
                <c:pt idx="10">
                  <c:v>240</c:v>
                </c:pt>
                <c:pt idx="11">
                  <c:v>255</c:v>
                </c:pt>
                <c:pt idx="12">
                  <c:v>270</c:v>
                </c:pt>
                <c:pt idx="13">
                  <c:v>285</c:v>
                </c:pt>
                <c:pt idx="14">
                  <c:v>300</c:v>
                </c:pt>
                <c:pt idx="15">
                  <c:v>315</c:v>
                </c:pt>
                <c:pt idx="16">
                  <c:v>330</c:v>
                </c:pt>
                <c:pt idx="17">
                  <c:v>345</c:v>
                </c:pt>
                <c:pt idx="18">
                  <c:v>360</c:v>
                </c:pt>
                <c:pt idx="19">
                  <c:v>375</c:v>
                </c:pt>
                <c:pt idx="20">
                  <c:v>390</c:v>
                </c:pt>
                <c:pt idx="21">
                  <c:v>405</c:v>
                </c:pt>
                <c:pt idx="22">
                  <c:v>420</c:v>
                </c:pt>
                <c:pt idx="23">
                  <c:v>435</c:v>
                </c:pt>
                <c:pt idx="24">
                  <c:v>450</c:v>
                </c:pt>
                <c:pt idx="25">
                  <c:v>465</c:v>
                </c:pt>
                <c:pt idx="26">
                  <c:v>480</c:v>
                </c:pt>
                <c:pt idx="27">
                  <c:v>495</c:v>
                </c:pt>
                <c:pt idx="28">
                  <c:v>510</c:v>
                </c:pt>
                <c:pt idx="29">
                  <c:v>525</c:v>
                </c:pt>
                <c:pt idx="30">
                  <c:v>540</c:v>
                </c:pt>
                <c:pt idx="31">
                  <c:v>555</c:v>
                </c:pt>
                <c:pt idx="32">
                  <c:v>570</c:v>
                </c:pt>
              </c:numCache>
            </c:numRef>
          </c:xVal>
          <c:yVal>
            <c:numRef>
              <c:f>Sheet1!$B$1:$B$33</c:f>
              <c:numCache>
                <c:formatCode>General</c:formatCode>
                <c:ptCount val="33"/>
                <c:pt idx="0">
                  <c:v>13.749000000000001</c:v>
                </c:pt>
                <c:pt idx="1">
                  <c:v>13.75</c:v>
                </c:pt>
                <c:pt idx="2">
                  <c:v>13.747999999999999</c:v>
                </c:pt>
                <c:pt idx="3">
                  <c:v>13.747</c:v>
                </c:pt>
                <c:pt idx="4">
                  <c:v>13.744999999999999</c:v>
                </c:pt>
                <c:pt idx="5">
                  <c:v>13.842000000000001</c:v>
                </c:pt>
                <c:pt idx="6">
                  <c:v>14.462</c:v>
                </c:pt>
                <c:pt idx="7">
                  <c:v>15.146000000000001</c:v>
                </c:pt>
                <c:pt idx="8">
                  <c:v>15.573</c:v>
                </c:pt>
                <c:pt idx="9">
                  <c:v>15.89</c:v>
                </c:pt>
                <c:pt idx="10">
                  <c:v>16.204000000000001</c:v>
                </c:pt>
                <c:pt idx="11">
                  <c:v>16.388999999999999</c:v>
                </c:pt>
                <c:pt idx="12">
                  <c:v>16.533000000000001</c:v>
                </c:pt>
                <c:pt idx="13">
                  <c:v>16.667000000000002</c:v>
                </c:pt>
                <c:pt idx="14">
                  <c:v>16.742999999999999</c:v>
                </c:pt>
                <c:pt idx="15">
                  <c:v>16.821999999999999</c:v>
                </c:pt>
                <c:pt idx="16">
                  <c:v>16.89</c:v>
                </c:pt>
                <c:pt idx="17">
                  <c:v>16.928000000000001</c:v>
                </c:pt>
                <c:pt idx="18">
                  <c:v>16.965</c:v>
                </c:pt>
                <c:pt idx="19">
                  <c:v>16.995000000000001</c:v>
                </c:pt>
                <c:pt idx="20">
                  <c:v>17.015999999999998</c:v>
                </c:pt>
                <c:pt idx="21">
                  <c:v>17.036000000000001</c:v>
                </c:pt>
                <c:pt idx="22">
                  <c:v>17.053000000000001</c:v>
                </c:pt>
                <c:pt idx="23">
                  <c:v>17.062999999999999</c:v>
                </c:pt>
                <c:pt idx="24">
                  <c:v>17.073</c:v>
                </c:pt>
                <c:pt idx="25">
                  <c:v>17.079999999999998</c:v>
                </c:pt>
                <c:pt idx="26">
                  <c:v>17.088000000000001</c:v>
                </c:pt>
                <c:pt idx="27">
                  <c:v>17.091000000000001</c:v>
                </c:pt>
                <c:pt idx="28">
                  <c:v>17.093</c:v>
                </c:pt>
                <c:pt idx="29">
                  <c:v>17.096</c:v>
                </c:pt>
                <c:pt idx="30">
                  <c:v>17.097000000000001</c:v>
                </c:pt>
                <c:pt idx="31">
                  <c:v>17.097999999999999</c:v>
                </c:pt>
                <c:pt idx="32">
                  <c:v>17.099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61-48F7-A759-C77C6F61BE3B}"/>
            </c:ext>
          </c:extLst>
        </c:ser>
        <c:ser>
          <c:idx val="1"/>
          <c:order val="1"/>
          <c:tx>
            <c:v>Trial 2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Sheet1!$D$1:$D$35</c:f>
              <c:numCache>
                <c:formatCode>General</c:formatCode>
                <c:ptCount val="3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165</c:v>
                </c:pt>
                <c:pt idx="6">
                  <c:v>180</c:v>
                </c:pt>
                <c:pt idx="7">
                  <c:v>195</c:v>
                </c:pt>
                <c:pt idx="8">
                  <c:v>210</c:v>
                </c:pt>
                <c:pt idx="9">
                  <c:v>225</c:v>
                </c:pt>
                <c:pt idx="10">
                  <c:v>240</c:v>
                </c:pt>
                <c:pt idx="11">
                  <c:v>255</c:v>
                </c:pt>
                <c:pt idx="12">
                  <c:v>270</c:v>
                </c:pt>
                <c:pt idx="13">
                  <c:v>285</c:v>
                </c:pt>
                <c:pt idx="14">
                  <c:v>300</c:v>
                </c:pt>
                <c:pt idx="15">
                  <c:v>315</c:v>
                </c:pt>
                <c:pt idx="16">
                  <c:v>330</c:v>
                </c:pt>
                <c:pt idx="17">
                  <c:v>345</c:v>
                </c:pt>
                <c:pt idx="18">
                  <c:v>360</c:v>
                </c:pt>
                <c:pt idx="19">
                  <c:v>375</c:v>
                </c:pt>
                <c:pt idx="20">
                  <c:v>390</c:v>
                </c:pt>
                <c:pt idx="21">
                  <c:v>405</c:v>
                </c:pt>
                <c:pt idx="22">
                  <c:v>420</c:v>
                </c:pt>
                <c:pt idx="23">
                  <c:v>435</c:v>
                </c:pt>
                <c:pt idx="24">
                  <c:v>450</c:v>
                </c:pt>
                <c:pt idx="25">
                  <c:v>465</c:v>
                </c:pt>
                <c:pt idx="26">
                  <c:v>480</c:v>
                </c:pt>
                <c:pt idx="27">
                  <c:v>495</c:v>
                </c:pt>
                <c:pt idx="28">
                  <c:v>510</c:v>
                </c:pt>
                <c:pt idx="29">
                  <c:v>525</c:v>
                </c:pt>
                <c:pt idx="30">
                  <c:v>540</c:v>
                </c:pt>
                <c:pt idx="31">
                  <c:v>555</c:v>
                </c:pt>
                <c:pt idx="32">
                  <c:v>570</c:v>
                </c:pt>
                <c:pt idx="33">
                  <c:v>585</c:v>
                </c:pt>
                <c:pt idx="34">
                  <c:v>600</c:v>
                </c:pt>
              </c:numCache>
            </c:numRef>
          </c:xVal>
          <c:yVal>
            <c:numRef>
              <c:f>Sheet1!$E$1:$E$35</c:f>
              <c:numCache>
                <c:formatCode>General</c:formatCode>
                <c:ptCount val="35"/>
                <c:pt idx="0">
                  <c:v>15.606999999999999</c:v>
                </c:pt>
                <c:pt idx="1">
                  <c:v>15.609</c:v>
                </c:pt>
                <c:pt idx="2">
                  <c:v>15.612</c:v>
                </c:pt>
                <c:pt idx="3">
                  <c:v>15.614000000000001</c:v>
                </c:pt>
                <c:pt idx="4">
                  <c:v>15.615</c:v>
                </c:pt>
                <c:pt idx="5">
                  <c:v>15.672000000000001</c:v>
                </c:pt>
                <c:pt idx="6">
                  <c:v>16.233000000000001</c:v>
                </c:pt>
                <c:pt idx="7">
                  <c:v>16.792000000000002</c:v>
                </c:pt>
                <c:pt idx="8">
                  <c:v>17.187999999999999</c:v>
                </c:pt>
                <c:pt idx="9">
                  <c:v>17.506</c:v>
                </c:pt>
                <c:pt idx="10">
                  <c:v>17.776</c:v>
                </c:pt>
                <c:pt idx="11">
                  <c:v>17.960999999999999</c:v>
                </c:pt>
                <c:pt idx="12">
                  <c:v>18.105</c:v>
                </c:pt>
                <c:pt idx="13">
                  <c:v>18.210999999999999</c:v>
                </c:pt>
                <c:pt idx="14">
                  <c:v>18.297999999999998</c:v>
                </c:pt>
                <c:pt idx="15">
                  <c:v>18.358000000000001</c:v>
                </c:pt>
                <c:pt idx="16">
                  <c:v>18.41</c:v>
                </c:pt>
                <c:pt idx="17">
                  <c:v>18.460999999999999</c:v>
                </c:pt>
                <c:pt idx="18">
                  <c:v>18.486000000000001</c:v>
                </c:pt>
                <c:pt idx="19">
                  <c:v>18.512</c:v>
                </c:pt>
                <c:pt idx="20">
                  <c:v>18.538</c:v>
                </c:pt>
                <c:pt idx="21">
                  <c:v>18.552</c:v>
                </c:pt>
                <c:pt idx="22">
                  <c:v>18.565000000000001</c:v>
                </c:pt>
                <c:pt idx="23">
                  <c:v>18.576000000000001</c:v>
                </c:pt>
                <c:pt idx="24">
                  <c:v>18.585000000000001</c:v>
                </c:pt>
                <c:pt idx="25">
                  <c:v>18.59</c:v>
                </c:pt>
                <c:pt idx="26">
                  <c:v>18.594999999999999</c:v>
                </c:pt>
                <c:pt idx="27">
                  <c:v>18.600000000000001</c:v>
                </c:pt>
                <c:pt idx="28">
                  <c:v>18.603999999999999</c:v>
                </c:pt>
                <c:pt idx="29">
                  <c:v>18.606000000000002</c:v>
                </c:pt>
                <c:pt idx="30">
                  <c:v>18.606999999999999</c:v>
                </c:pt>
                <c:pt idx="31">
                  <c:v>18.608000000000001</c:v>
                </c:pt>
                <c:pt idx="32">
                  <c:v>18.608000000000001</c:v>
                </c:pt>
                <c:pt idx="33">
                  <c:v>18.609000000000002</c:v>
                </c:pt>
                <c:pt idx="34">
                  <c:v>18.609000000000002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61-48F7-A759-C77C6F61BE3B}"/>
            </c:ext>
          </c:extLst>
        </c:ser>
        <c:ser>
          <c:idx val="2"/>
          <c:order val="2"/>
          <c:tx>
            <c:v>Moth Ball Trial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Sheet1!$G$1:$G$35</c:f>
              <c:numCache>
                <c:formatCode>General</c:formatCode>
                <c:ptCount val="3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195</c:v>
                </c:pt>
                <c:pt idx="7">
                  <c:v>210</c:v>
                </c:pt>
                <c:pt idx="8">
                  <c:v>225</c:v>
                </c:pt>
                <c:pt idx="9">
                  <c:v>240</c:v>
                </c:pt>
                <c:pt idx="10">
                  <c:v>255</c:v>
                </c:pt>
                <c:pt idx="11">
                  <c:v>270</c:v>
                </c:pt>
                <c:pt idx="12">
                  <c:v>285</c:v>
                </c:pt>
                <c:pt idx="13">
                  <c:v>300</c:v>
                </c:pt>
                <c:pt idx="14">
                  <c:v>315</c:v>
                </c:pt>
                <c:pt idx="15">
                  <c:v>330</c:v>
                </c:pt>
                <c:pt idx="16">
                  <c:v>345</c:v>
                </c:pt>
                <c:pt idx="17">
                  <c:v>360</c:v>
                </c:pt>
                <c:pt idx="18">
                  <c:v>375</c:v>
                </c:pt>
                <c:pt idx="19">
                  <c:v>390</c:v>
                </c:pt>
                <c:pt idx="20">
                  <c:v>405</c:v>
                </c:pt>
                <c:pt idx="21">
                  <c:v>420</c:v>
                </c:pt>
                <c:pt idx="22">
                  <c:v>435</c:v>
                </c:pt>
                <c:pt idx="23">
                  <c:v>450</c:v>
                </c:pt>
                <c:pt idx="24">
                  <c:v>465</c:v>
                </c:pt>
                <c:pt idx="25">
                  <c:v>480</c:v>
                </c:pt>
                <c:pt idx="26">
                  <c:v>495</c:v>
                </c:pt>
                <c:pt idx="27">
                  <c:v>510</c:v>
                </c:pt>
                <c:pt idx="28">
                  <c:v>525</c:v>
                </c:pt>
                <c:pt idx="29">
                  <c:v>540</c:v>
                </c:pt>
                <c:pt idx="30">
                  <c:v>555</c:v>
                </c:pt>
              </c:numCache>
            </c:numRef>
          </c:xVal>
          <c:yVal>
            <c:numRef>
              <c:f>Sheet1!$H$1:$H$35</c:f>
              <c:numCache>
                <c:formatCode>General</c:formatCode>
                <c:ptCount val="35"/>
                <c:pt idx="0">
                  <c:v>20.228000000000002</c:v>
                </c:pt>
                <c:pt idx="1">
                  <c:v>20.312999999999999</c:v>
                </c:pt>
                <c:pt idx="2">
                  <c:v>20.309000000000001</c:v>
                </c:pt>
                <c:pt idx="3">
                  <c:v>20.303999999999998</c:v>
                </c:pt>
                <c:pt idx="4">
                  <c:v>20.297999999999998</c:v>
                </c:pt>
                <c:pt idx="5">
                  <c:v>20.294</c:v>
                </c:pt>
                <c:pt idx="6">
                  <c:v>20.294</c:v>
                </c:pt>
                <c:pt idx="7">
                  <c:v>20.390999999999998</c:v>
                </c:pt>
                <c:pt idx="8">
                  <c:v>20.835999999999999</c:v>
                </c:pt>
                <c:pt idx="9">
                  <c:v>21.367000000000001</c:v>
                </c:pt>
                <c:pt idx="10">
                  <c:v>21.771999999999998</c:v>
                </c:pt>
                <c:pt idx="11">
                  <c:v>22.126000000000001</c:v>
                </c:pt>
                <c:pt idx="12">
                  <c:v>22.364999999999998</c:v>
                </c:pt>
                <c:pt idx="13">
                  <c:v>22.542000000000002</c:v>
                </c:pt>
                <c:pt idx="14">
                  <c:v>22.704999999999998</c:v>
                </c:pt>
                <c:pt idx="15">
                  <c:v>22.815999999999999</c:v>
                </c:pt>
                <c:pt idx="16">
                  <c:v>22.895</c:v>
                </c:pt>
                <c:pt idx="17">
                  <c:v>22.965</c:v>
                </c:pt>
                <c:pt idx="18">
                  <c:v>23.021999999999998</c:v>
                </c:pt>
                <c:pt idx="19">
                  <c:v>23.062999999999999</c:v>
                </c:pt>
                <c:pt idx="20">
                  <c:v>23.088000000000001</c:v>
                </c:pt>
                <c:pt idx="21">
                  <c:v>23.120999999999999</c:v>
                </c:pt>
                <c:pt idx="22">
                  <c:v>23.140999999999998</c:v>
                </c:pt>
                <c:pt idx="23">
                  <c:v>23.154</c:v>
                </c:pt>
                <c:pt idx="24">
                  <c:v>23.166</c:v>
                </c:pt>
                <c:pt idx="25">
                  <c:v>23.173999999999999</c:v>
                </c:pt>
                <c:pt idx="26">
                  <c:v>23.183</c:v>
                </c:pt>
                <c:pt idx="27">
                  <c:v>23.184999999999999</c:v>
                </c:pt>
                <c:pt idx="28">
                  <c:v>23.187999999999999</c:v>
                </c:pt>
                <c:pt idx="29">
                  <c:v>23.19</c:v>
                </c:pt>
                <c:pt idx="30">
                  <c:v>23.190999999999999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61-48F7-A759-C77C6F61B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1811728"/>
        <c:axId val="1641817968"/>
      </c:scatterChart>
      <c:valAx>
        <c:axId val="164181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817968"/>
        <c:crosses val="autoZero"/>
        <c:crossBetween val="midCat"/>
      </c:valAx>
      <c:valAx>
        <c:axId val="164181796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811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/>
            <a:t>Foods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pPr algn="l"/>
          <a:r>
            <a:rPr lang="en-US" dirty="0"/>
            <a:t>Determining </a:t>
          </a:r>
          <a:r>
            <a:rPr lang="en-US"/>
            <a:t>calorific value</a:t>
          </a:r>
          <a:endParaRPr lang="en-US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/>
            <a:t>Fuels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/>
            <a:t>Purity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pPr algn="l"/>
          <a:r>
            <a:rPr lang="en-US" dirty="0"/>
            <a:t>Effectiveness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pPr algn="l"/>
          <a:r>
            <a:rPr lang="en-US" dirty="0"/>
            <a:t>Identification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Drugs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/>
            <a:t>Determination of stability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0" presStyleCnt="5"/>
      <dgm:spPr/>
    </dgm:pt>
    <dgm:pt modelId="{10C9E3CF-3A8F-4100-8ACD-91E2373197A2}" type="pres">
      <dgm:prSet presAssocID="{F2881FB1-6580-4F21-A283-BFAA6F91D5D2}" presName="firstChildTx" presStyleLbl="bgAccFollowNode1" presStyleIdx="0" presStyleCnt="5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1" presStyleCnt="5"/>
      <dgm:spPr/>
    </dgm:pt>
    <dgm:pt modelId="{B12AEB83-0A64-4B36-BF01-B2F834861BAA}" type="pres">
      <dgm:prSet presAssocID="{29E78340-8EBE-415C-B973-78A91A054B9C}" presName="childTx" presStyleLbl="bgAccFollowNode1" presStyleIdx="1" presStyleCnt="5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2" presStyleCnt="5"/>
      <dgm:spPr/>
    </dgm:pt>
    <dgm:pt modelId="{E1767793-EDD5-4203-A612-8120A71CA906}" type="pres">
      <dgm:prSet presAssocID="{8321AB85-EA8C-4958-B404-B4C118CB3C18}" presName="childTx" presStyleLbl="bgAccFollowNode1" presStyleIdx="2" presStyleCnt="5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0" presStyleCnt="3"/>
      <dgm:spPr/>
    </dgm:pt>
    <dgm:pt modelId="{FC2522F1-14BB-4B37-B60E-2E8A7E8A6C30}" type="pres">
      <dgm:prSet presAssocID="{A5ABDC17-7AB5-4F0E-992A-F9343F5D74EB}" presName="transSpace" presStyleCnt="0"/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3" presStyleCnt="5"/>
      <dgm:spPr/>
    </dgm:pt>
    <dgm:pt modelId="{187D4E8C-5C91-4D00-870C-2C45D4EA263C}" type="pres">
      <dgm:prSet presAssocID="{B4F1B46E-22B2-4721-950C-8704487586DC}" presName="firstChildTx" presStyleLbl="bgAccFollowNode1" presStyleIdx="3" presStyleCnt="5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1" presStyleCnt="3"/>
      <dgm:spPr/>
    </dgm:pt>
    <dgm:pt modelId="{13C564B0-C27E-4ABA-AFDA-59E145B256BA}" type="pres">
      <dgm:prSet presAssocID="{A7E2530A-34E2-4E9F-BC78-8920BA140C41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4" presStyleCnt="5"/>
      <dgm:spPr/>
    </dgm:pt>
    <dgm:pt modelId="{F8977219-728E-448F-AE8B-46B14F4F17DE}" type="pres">
      <dgm:prSet presAssocID="{6352CA33-6755-44BE-808F-400DA4CF80A7}" presName="firstChildTx" presStyleLbl="bgAccFollowNode1" presStyleIdx="4" presStyleCnt="5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/>
      <dgm:spPr/>
    </dgm:pt>
  </dgm:ptLst>
  <dgm:cxnLst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8979673D-FE65-4F9C-9E82-52AB3E090776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0" destOrd="0" parTransId="{2D960FDD-BADA-480D-9043-497C56588AD3}" sibTransId="{A5ABDC17-7AB5-4F0E-992A-F9343F5D74EB}"/>
    <dgm:cxn modelId="{6D53E443-5EF6-4B0C-9058-A5BF5C3C1DCA}" type="presOf" srcId="{B4F1B46E-22B2-4721-950C-8704487586DC}" destId="{FC7ED273-8CFD-43C2-9C05-44FADF3E0637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D803AC56-BD55-4285-8873-D46F8A0E484E}" type="presOf" srcId="{F2881FB1-6580-4F21-A283-BFAA6F91D5D2}" destId="{FD776C1E-557E-4553-9447-49B69EEC7907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551C2A8D-F3DC-4F06-A337-6F8655AD3EA5}" type="presOf" srcId="{D5197DDB-D5D2-499F-B255-CF7BB5AE2B43}" destId="{10C9E3CF-3A8F-4100-8ACD-91E2373197A2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CC5BF6A3-FA61-46B1-B725-8B3A3AC65FDE}" type="presOf" srcId="{9D72CDD3-5859-43DB-BD75-0C3C30E3DE62}" destId="{187D4E8C-5C91-4D00-870C-2C45D4EA263C}" srcOrd="1" destOrd="0" presId="urn:microsoft.com/office/officeart/2005/8/layout/hList9"/>
    <dgm:cxn modelId="{907CD5A4-A4D4-4B5C-AB52-5FE4C9D412D0}" type="presOf" srcId="{8321AB85-EA8C-4958-B404-B4C118CB3C18}" destId="{E1767793-EDD5-4203-A612-8120A71CA906}" srcOrd="1" destOrd="0" presId="urn:microsoft.com/office/officeart/2005/8/layout/hList9"/>
    <dgm:cxn modelId="{2C8317B2-2EBB-4589-86EA-C77B3B6E81AA}" srcId="{00C18FBF-3FF5-4C16-97CF-AF03740D7AB6}" destId="{B4F1B46E-22B2-4721-950C-8704487586DC}" srcOrd="1" destOrd="0" parTransId="{E8A66543-CC4D-4785-A93E-5B125E09F826}" sibTransId="{A7E2530A-34E2-4E9F-BC78-8920BA140C41}"/>
    <dgm:cxn modelId="{07F21DBC-AC99-4F01-A3A1-53C4DEF72E6C}" type="presOf" srcId="{D5197DDB-D5D2-499F-B255-CF7BB5AE2B43}" destId="{F660F4B9-35DB-4256-A868-A35C6DCCF6B2}" srcOrd="0" destOrd="0" presId="urn:microsoft.com/office/officeart/2005/8/layout/hList9"/>
    <dgm:cxn modelId="{DD087BBC-5309-408B-9882-7A95E0042D6A}" type="presOf" srcId="{6352CA33-6755-44BE-808F-400DA4CF80A7}" destId="{89E6DA6E-7A23-44BD-8A99-378091FF741D}" srcOrd="0" destOrd="0" presId="urn:microsoft.com/office/officeart/2005/8/layout/hList9"/>
    <dgm:cxn modelId="{8A2C7DC2-D184-415A-AFFA-DA8512A77973}" type="presOf" srcId="{9D72CDD3-5859-43DB-BD75-0C3C30E3DE62}" destId="{6B08AC4B-4CEC-41E5-AE19-47A4E2720563}" srcOrd="0" destOrd="0" presId="urn:microsoft.com/office/officeart/2005/8/layout/hList9"/>
    <dgm:cxn modelId="{2B1893C9-F848-4CE3-B383-70797A9D0C3E}" type="presOf" srcId="{9614A323-64B1-4077-A841-022051EC749A}" destId="{F8977219-728E-448F-AE8B-46B14F4F17DE}" srcOrd="1" destOrd="0" presId="urn:microsoft.com/office/officeart/2005/8/layout/hList9"/>
    <dgm:cxn modelId="{2B53C5CD-D547-43D2-A5C3-57D11B65225C}" type="presOf" srcId="{29E78340-8EBE-415C-B973-78A91A054B9C}" destId="{B12AEB83-0A64-4B36-BF01-B2F834861BAA}" srcOrd="1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84041BF5-772E-4C99-9CBE-DE63EC701A9F}" type="presOf" srcId="{8321AB85-EA8C-4958-B404-B4C118CB3C18}" destId="{68509703-D239-4E1B-8CF0-EF08079E1226}" srcOrd="0" destOrd="0" presId="urn:microsoft.com/office/officeart/2005/8/layout/hList9"/>
    <dgm:cxn modelId="{B39782F6-CD8F-47A4-86B1-4181DA76E75B}" type="presOf" srcId="{29E78340-8EBE-415C-B973-78A91A054B9C}" destId="{614EBA0E-D12B-447E-B378-B0FA2DEBEA2F}" srcOrd="0" destOrd="0" presId="urn:microsoft.com/office/officeart/2005/8/layout/hList9"/>
    <dgm:cxn modelId="{7608F8C7-AC6B-47A8-A288-FCA490C3C23C}" type="presParOf" srcId="{0DC7A063-583D-4B0F-88B2-BD54F95D95AF}" destId="{6300E233-87DF-4270-9808-160BFEB8A5BE}" srcOrd="0" destOrd="0" presId="urn:microsoft.com/office/officeart/2005/8/layout/hList9"/>
    <dgm:cxn modelId="{413E93DB-46A7-4F77-AD47-BA48EFEA4766}" type="presParOf" srcId="{0DC7A063-583D-4B0F-88B2-BD54F95D95AF}" destId="{6E53DEF7-499E-42EE-802D-59B2F8915392}" srcOrd="1" destOrd="0" presId="urn:microsoft.com/office/officeart/2005/8/layout/hList9"/>
    <dgm:cxn modelId="{9C730C80-E1A8-4F68-8014-748D2FFD2798}" type="presParOf" srcId="{6E53DEF7-499E-42EE-802D-59B2F8915392}" destId="{E08C30D1-35EA-4D05-9731-5D01E3FCBD09}" srcOrd="0" destOrd="0" presId="urn:microsoft.com/office/officeart/2005/8/layout/hList9"/>
    <dgm:cxn modelId="{D516C082-2296-48F6-940E-6401194D953D}" type="presParOf" srcId="{6E53DEF7-499E-42EE-802D-59B2F8915392}" destId="{2F3BD88A-9166-4A26-B941-B9BAEE1A11D5}" srcOrd="1" destOrd="0" presId="urn:microsoft.com/office/officeart/2005/8/layout/hList9"/>
    <dgm:cxn modelId="{47246798-86D8-4533-B412-914A935635EE}" type="presParOf" srcId="{2F3BD88A-9166-4A26-B941-B9BAEE1A11D5}" destId="{F660F4B9-35DB-4256-A868-A35C6DCCF6B2}" srcOrd="0" destOrd="0" presId="urn:microsoft.com/office/officeart/2005/8/layout/hList9"/>
    <dgm:cxn modelId="{5BCA87BD-FCA7-4D5D-AD71-5DC536D70E87}" type="presParOf" srcId="{2F3BD88A-9166-4A26-B941-B9BAEE1A11D5}" destId="{10C9E3CF-3A8F-4100-8ACD-91E2373197A2}" srcOrd="1" destOrd="0" presId="urn:microsoft.com/office/officeart/2005/8/layout/hList9"/>
    <dgm:cxn modelId="{5275A189-8717-4769-B956-024FF1EF4DF8}" type="presParOf" srcId="{6E53DEF7-499E-42EE-802D-59B2F8915392}" destId="{60887C36-4733-46AC-A452-5444F6BC3B23}" srcOrd="2" destOrd="0" presId="urn:microsoft.com/office/officeart/2005/8/layout/hList9"/>
    <dgm:cxn modelId="{9D356BD8-4719-4944-B704-919548FE249A}" type="presParOf" srcId="{60887C36-4733-46AC-A452-5444F6BC3B23}" destId="{614EBA0E-D12B-447E-B378-B0FA2DEBEA2F}" srcOrd="0" destOrd="0" presId="urn:microsoft.com/office/officeart/2005/8/layout/hList9"/>
    <dgm:cxn modelId="{BFFCA2B0-096C-494F-B029-636DF01490C9}" type="presParOf" srcId="{60887C36-4733-46AC-A452-5444F6BC3B23}" destId="{B12AEB83-0A64-4B36-BF01-B2F834861BAA}" srcOrd="1" destOrd="0" presId="urn:microsoft.com/office/officeart/2005/8/layout/hList9"/>
    <dgm:cxn modelId="{6AFB8F90-CEC2-4197-9835-328355EC8170}" type="presParOf" srcId="{6E53DEF7-499E-42EE-802D-59B2F8915392}" destId="{3055F178-D8CA-413A-99F2-20C8231C0651}" srcOrd="3" destOrd="0" presId="urn:microsoft.com/office/officeart/2005/8/layout/hList9"/>
    <dgm:cxn modelId="{C9FD02FA-8529-48C0-8602-8F6A0EE28393}" type="presParOf" srcId="{3055F178-D8CA-413A-99F2-20C8231C0651}" destId="{68509703-D239-4E1B-8CF0-EF08079E1226}" srcOrd="0" destOrd="0" presId="urn:microsoft.com/office/officeart/2005/8/layout/hList9"/>
    <dgm:cxn modelId="{63B1DB53-F5F4-4883-A089-4D2A1D2773B5}" type="presParOf" srcId="{3055F178-D8CA-413A-99F2-20C8231C0651}" destId="{E1767793-EDD5-4203-A612-8120A71CA906}" srcOrd="1" destOrd="0" presId="urn:microsoft.com/office/officeart/2005/8/layout/hList9"/>
    <dgm:cxn modelId="{2304DEC2-C188-4736-A5DC-CD94E1D9B4B1}" type="presParOf" srcId="{0DC7A063-583D-4B0F-88B2-BD54F95D95AF}" destId="{69136330-53DB-4978-A56B-160862279381}" srcOrd="2" destOrd="0" presId="urn:microsoft.com/office/officeart/2005/8/layout/hList9"/>
    <dgm:cxn modelId="{680DFEF9-1429-4E9D-A526-842D5FA32484}" type="presParOf" srcId="{0DC7A063-583D-4B0F-88B2-BD54F95D95AF}" destId="{FD776C1E-557E-4553-9447-49B69EEC7907}" srcOrd="3" destOrd="0" presId="urn:microsoft.com/office/officeart/2005/8/layout/hList9"/>
    <dgm:cxn modelId="{18CEAB75-757D-498A-936C-1645341F6879}" type="presParOf" srcId="{0DC7A063-583D-4B0F-88B2-BD54F95D95AF}" destId="{FC2522F1-14BB-4B37-B60E-2E8A7E8A6C30}" srcOrd="4" destOrd="0" presId="urn:microsoft.com/office/officeart/2005/8/layout/hList9"/>
    <dgm:cxn modelId="{DA3B5F2E-F1F2-4CEF-81F7-1C9473E728A5}" type="presParOf" srcId="{0DC7A063-583D-4B0F-88B2-BD54F95D95AF}" destId="{3B23570A-ECC9-4DF8-BCB4-0465C69CBB88}" srcOrd="5" destOrd="0" presId="urn:microsoft.com/office/officeart/2005/8/layout/hList9"/>
    <dgm:cxn modelId="{6B15572E-0E7C-4B8F-B1F8-14F9DDD14D8D}" type="presParOf" srcId="{0DC7A063-583D-4B0F-88B2-BD54F95D95AF}" destId="{FC66A233-6BBA-46AF-B2F6-28E379B158E2}" srcOrd="6" destOrd="0" presId="urn:microsoft.com/office/officeart/2005/8/layout/hList9"/>
    <dgm:cxn modelId="{97E48302-8296-4DC2-BF35-CB8369CCE68A}" type="presParOf" srcId="{FC66A233-6BBA-46AF-B2F6-28E379B158E2}" destId="{46739A04-1AA3-49C6-8EA7-EB1DE975B900}" srcOrd="0" destOrd="0" presId="urn:microsoft.com/office/officeart/2005/8/layout/hList9"/>
    <dgm:cxn modelId="{C05A6CD5-3F03-40A1-903E-3F149F089CF2}" type="presParOf" srcId="{FC66A233-6BBA-46AF-B2F6-28E379B158E2}" destId="{535C6EC9-8098-42C5-8527-E62FF045E4EB}" srcOrd="1" destOrd="0" presId="urn:microsoft.com/office/officeart/2005/8/layout/hList9"/>
    <dgm:cxn modelId="{425B817A-2F81-4B81-98D8-6E091350B881}" type="presParOf" srcId="{535C6EC9-8098-42C5-8527-E62FF045E4EB}" destId="{6B08AC4B-4CEC-41E5-AE19-47A4E2720563}" srcOrd="0" destOrd="0" presId="urn:microsoft.com/office/officeart/2005/8/layout/hList9"/>
    <dgm:cxn modelId="{DDD77C06-D22C-4D3E-B9D9-DE1B1F7D6C30}" type="presParOf" srcId="{535C6EC9-8098-42C5-8527-E62FF045E4EB}" destId="{187D4E8C-5C91-4D00-870C-2C45D4EA263C}" srcOrd="1" destOrd="0" presId="urn:microsoft.com/office/officeart/2005/8/layout/hList9"/>
    <dgm:cxn modelId="{23DBDA2E-BFA3-49D1-942F-C3DA12C1A122}" type="presParOf" srcId="{0DC7A063-583D-4B0F-88B2-BD54F95D95AF}" destId="{3845DB9A-BEF3-4D5D-B9C7-5FC0456401AC}" srcOrd="7" destOrd="0" presId="urn:microsoft.com/office/officeart/2005/8/layout/hList9"/>
    <dgm:cxn modelId="{691BAD6C-1719-488F-9D92-E3EDDAAD94DF}" type="presParOf" srcId="{0DC7A063-583D-4B0F-88B2-BD54F95D95AF}" destId="{FC7ED273-8CFD-43C2-9C05-44FADF3E0637}" srcOrd="8" destOrd="0" presId="urn:microsoft.com/office/officeart/2005/8/layout/hList9"/>
    <dgm:cxn modelId="{0A1B6B97-D5B4-4655-BD6B-82D35FB93922}" type="presParOf" srcId="{0DC7A063-583D-4B0F-88B2-BD54F95D95AF}" destId="{13C564B0-C27E-4ABA-AFDA-59E145B256BA}" srcOrd="9" destOrd="0" presId="urn:microsoft.com/office/officeart/2005/8/layout/hList9"/>
    <dgm:cxn modelId="{A6190822-94B9-4850-9516-60458DDD2095}" type="presParOf" srcId="{0DC7A063-583D-4B0F-88B2-BD54F95D95AF}" destId="{2C2F6211-85A7-47FE-9239-DE94DF41A263}" srcOrd="10" destOrd="0" presId="urn:microsoft.com/office/officeart/2005/8/layout/hList9"/>
    <dgm:cxn modelId="{2FB8F5B6-7382-43FF-ACF6-5EBE86D119DB}" type="presParOf" srcId="{0DC7A063-583D-4B0F-88B2-BD54F95D95AF}" destId="{7B0C2EAE-70CB-4160-863D-210C3C66D5FD}" srcOrd="11" destOrd="0" presId="urn:microsoft.com/office/officeart/2005/8/layout/hList9"/>
    <dgm:cxn modelId="{3AF54122-0886-4CB7-B738-F46AC385D979}" type="presParOf" srcId="{7B0C2EAE-70CB-4160-863D-210C3C66D5FD}" destId="{5AF3752E-55A6-443C-AD35-C49DF50A4566}" srcOrd="0" destOrd="0" presId="urn:microsoft.com/office/officeart/2005/8/layout/hList9"/>
    <dgm:cxn modelId="{89EF01F5-4F66-4DDD-8648-C4A2CFC32EEC}" type="presParOf" srcId="{7B0C2EAE-70CB-4160-863D-210C3C66D5FD}" destId="{53567A66-F0E9-4EF8-ADA9-764BA36AA6A9}" srcOrd="1" destOrd="0" presId="urn:microsoft.com/office/officeart/2005/8/layout/hList9"/>
    <dgm:cxn modelId="{E02AD4F7-14E8-4396-807A-6B2926A1AAE7}" type="presParOf" srcId="{53567A66-F0E9-4EF8-ADA9-764BA36AA6A9}" destId="{AD2806AC-6A03-4F05-9F4D-F72EA0E56FBF}" srcOrd="0" destOrd="0" presId="urn:microsoft.com/office/officeart/2005/8/layout/hList9"/>
    <dgm:cxn modelId="{EDB648D9-8E24-4FCB-B989-10AD2E24EE26}" type="presParOf" srcId="{53567A66-F0E9-4EF8-ADA9-764BA36AA6A9}" destId="{F8977219-728E-448F-AE8B-46B14F4F17DE}" srcOrd="1" destOrd="0" presId="urn:microsoft.com/office/officeart/2005/8/layout/hList9"/>
    <dgm:cxn modelId="{1BDD8029-6F3F-44F0-B2F6-AB45FEE9666E}" type="presParOf" srcId="{0DC7A063-583D-4B0F-88B2-BD54F95D95AF}" destId="{FBCC4E74-37C0-494F-ABC0-7D18132E1437}" srcOrd="12" destOrd="0" presId="urn:microsoft.com/office/officeart/2005/8/layout/hList9"/>
    <dgm:cxn modelId="{20AA6D56-7E5D-4B63-B14F-9142898B3E2B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0F4B9-35DB-4256-A868-A35C6DCCF6B2}">
      <dsp:nvSpPr>
        <dsp:cNvPr id="0" name=""/>
        <dsp:cNvSpPr/>
      </dsp:nvSpPr>
      <dsp:spPr>
        <a:xfrm>
          <a:off x="1164061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Purity</a:t>
          </a:r>
        </a:p>
      </dsp:txBody>
      <dsp:txXfrm>
        <a:off x="1486338" y="539326"/>
        <a:ext cx="1691953" cy="1343491"/>
      </dsp:txXfrm>
    </dsp:sp>
    <dsp:sp modelId="{614EBA0E-D12B-447E-B378-B0FA2DEBEA2F}">
      <dsp:nvSpPr>
        <dsp:cNvPr id="0" name=""/>
        <dsp:cNvSpPr/>
      </dsp:nvSpPr>
      <dsp:spPr>
        <a:xfrm>
          <a:off x="1164061" y="1882818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Effectiveness</a:t>
          </a:r>
        </a:p>
      </dsp:txBody>
      <dsp:txXfrm>
        <a:off x="1486338" y="1882818"/>
        <a:ext cx="1691953" cy="1343491"/>
      </dsp:txXfrm>
    </dsp:sp>
    <dsp:sp modelId="{68509703-D239-4E1B-8CF0-EF08079E1226}">
      <dsp:nvSpPr>
        <dsp:cNvPr id="0" name=""/>
        <dsp:cNvSpPr/>
      </dsp:nvSpPr>
      <dsp:spPr>
        <a:xfrm>
          <a:off x="1164061" y="3226309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Identification</a:t>
          </a:r>
        </a:p>
      </dsp:txBody>
      <dsp:txXfrm>
        <a:off x="1486338" y="3226309"/>
        <a:ext cx="1691953" cy="1343491"/>
      </dsp:txXfrm>
    </dsp:sp>
    <dsp:sp modelId="{FD776C1E-557E-4553-9447-49B69EEC7907}">
      <dsp:nvSpPr>
        <dsp:cNvPr id="0" name=""/>
        <dsp:cNvSpPr/>
      </dsp:nvSpPr>
      <dsp:spPr>
        <a:xfrm>
          <a:off x="89805" y="2198"/>
          <a:ext cx="1342820" cy="13428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Fuels</a:t>
          </a:r>
        </a:p>
      </dsp:txBody>
      <dsp:txXfrm>
        <a:off x="286456" y="198849"/>
        <a:ext cx="949518" cy="949518"/>
      </dsp:txXfrm>
    </dsp:sp>
    <dsp:sp modelId="{6B08AC4B-4CEC-41E5-AE19-47A4E2720563}">
      <dsp:nvSpPr>
        <dsp:cNvPr id="0" name=""/>
        <dsp:cNvSpPr/>
      </dsp:nvSpPr>
      <dsp:spPr>
        <a:xfrm>
          <a:off x="4521112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Determining </a:t>
          </a:r>
          <a:r>
            <a:rPr lang="en-US" sz="1900" kern="1200"/>
            <a:t>calorific value</a:t>
          </a:r>
          <a:endParaRPr lang="en-US" sz="1900" kern="1200" dirty="0"/>
        </a:p>
      </dsp:txBody>
      <dsp:txXfrm>
        <a:off x="4843389" y="539326"/>
        <a:ext cx="1691953" cy="1343491"/>
      </dsp:txXfrm>
    </dsp:sp>
    <dsp:sp modelId="{FC7ED273-8CFD-43C2-9C05-44FADF3E0637}">
      <dsp:nvSpPr>
        <dsp:cNvPr id="0" name=""/>
        <dsp:cNvSpPr/>
      </dsp:nvSpPr>
      <dsp:spPr>
        <a:xfrm>
          <a:off x="3446856" y="2198"/>
          <a:ext cx="1342820" cy="13428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Foods</a:t>
          </a:r>
        </a:p>
      </dsp:txBody>
      <dsp:txXfrm>
        <a:off x="3643507" y="198849"/>
        <a:ext cx="949518" cy="949518"/>
      </dsp:txXfrm>
    </dsp:sp>
    <dsp:sp modelId="{AD2806AC-6A03-4F05-9F4D-F72EA0E56FBF}">
      <dsp:nvSpPr>
        <dsp:cNvPr id="0" name=""/>
        <dsp:cNvSpPr/>
      </dsp:nvSpPr>
      <dsp:spPr>
        <a:xfrm>
          <a:off x="7878163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Determination of stability</a:t>
          </a:r>
        </a:p>
      </dsp:txBody>
      <dsp:txXfrm>
        <a:off x="8200440" y="539326"/>
        <a:ext cx="1691953" cy="1343491"/>
      </dsp:txXfrm>
    </dsp:sp>
    <dsp:sp modelId="{89E6DA6E-7A23-44BD-8A99-378091FF741D}">
      <dsp:nvSpPr>
        <dsp:cNvPr id="0" name=""/>
        <dsp:cNvSpPr/>
      </dsp:nvSpPr>
      <dsp:spPr>
        <a:xfrm>
          <a:off x="6803907" y="2198"/>
          <a:ext cx="1342820" cy="13428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Drugs</a:t>
          </a:r>
        </a:p>
      </dsp:txBody>
      <dsp:txXfrm>
        <a:off x="7000558" y="198849"/>
        <a:ext cx="949518" cy="94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rinst.com/company/history/#:~:text=Parr%20Instrument%20Company%20was%20founded,devices%20were%20not%20generally%20availab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 comparative study of specific enthalpy of hydrocarbons with simple Carbohydrates</a:t>
            </a:r>
          </a:p>
        </p:txBody>
      </p:sp>
      <p:pic>
        <p:nvPicPr>
          <p:cNvPr id="1028" name="Picture 4" descr="logos | Arkansas Tech University">
            <a:extLst>
              <a:ext uri="{FF2B5EF4-FFF2-40B4-BE49-F238E27FC236}">
                <a16:creationId xmlns:a16="http://schemas.microsoft.com/office/drawing/2014/main" id="{4BCDEEB5-8364-F8EE-7660-E2C845C32A7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r="2120"/>
          <a:stretch>
            <a:fillRect/>
          </a:stretch>
        </p:blipFill>
        <p:spPr bwMode="auto">
          <a:xfrm>
            <a:off x="8819340" y="3163614"/>
            <a:ext cx="3593376" cy="29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597AE2-F76E-6BC1-EA6D-6C8376FEB544}"/>
              </a:ext>
            </a:extLst>
          </p:cNvPr>
          <p:cNvSpPr txBox="1"/>
          <p:nvPr/>
        </p:nvSpPr>
        <p:spPr>
          <a:xfrm>
            <a:off x="1104900" y="4327119"/>
            <a:ext cx="509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Kohl Kervin and Dr. Subha </a:t>
            </a:r>
            <a:r>
              <a:rPr lang="en-US" dirty="0" err="1"/>
              <a:t>Pratihar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Combustion and Bomb Calorimetry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Bomb Calorimetry is the combustion of a material </a:t>
            </a:r>
            <a:br>
              <a:rPr lang="en-US" dirty="0"/>
            </a:br>
            <a:r>
              <a:rPr lang="en-US" dirty="0"/>
              <a:t>to determine its chemical properties</a:t>
            </a:r>
          </a:p>
          <a:p>
            <a:r>
              <a:rPr lang="en-US" dirty="0"/>
              <a:t>A process completed by the ignition of a </a:t>
            </a:r>
            <a:br>
              <a:rPr lang="en-US" dirty="0"/>
            </a:br>
            <a:r>
              <a:rPr lang="en-US" dirty="0"/>
              <a:t>compound in a constant volume</a:t>
            </a:r>
          </a:p>
          <a:p>
            <a:r>
              <a:rPr lang="en-US" dirty="0"/>
              <a:t>Determination of a calorimeter constant</a:t>
            </a:r>
          </a:p>
          <a:p>
            <a:r>
              <a:rPr lang="en-US" dirty="0"/>
              <a:t>Determination of heat of combustion and</a:t>
            </a:r>
            <a:br>
              <a:rPr lang="en-US" dirty="0"/>
            </a:br>
            <a:r>
              <a:rPr lang="en-US" dirty="0"/>
              <a:t>specific heat of formation</a:t>
            </a:r>
          </a:p>
          <a:p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A9C3105-2381-3E28-D8C9-2B420FE3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71" y="1563413"/>
            <a:ext cx="3857211" cy="3983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D754EA-89D3-86D9-3B60-DC9364F0EA7C}"/>
              </a:ext>
            </a:extLst>
          </p:cNvPr>
          <p:cNvSpPr txBox="1"/>
          <p:nvPr/>
        </p:nvSpPr>
        <p:spPr>
          <a:xfrm>
            <a:off x="7572745" y="5546714"/>
            <a:ext cx="3720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 err="1">
                <a:effectLst/>
              </a:rPr>
              <a:t>Pratihar</a:t>
            </a:r>
            <a:r>
              <a:rPr lang="en-US" sz="1000" b="0" i="0" dirty="0">
                <a:effectLst/>
              </a:rPr>
              <a:t>, Subha, "Physical Chemistry I Laboratory Manual" (2023). </a:t>
            </a:r>
            <a:r>
              <a:rPr lang="en-US" sz="1000" b="0" i="1" dirty="0">
                <a:effectLst/>
              </a:rPr>
              <a:t>Faculty Book Publications</a:t>
            </a:r>
            <a:r>
              <a:rPr lang="en-US" sz="1000" b="0" i="0" dirty="0">
                <a:effectLst/>
              </a:rPr>
              <a:t>. 74.</a:t>
            </a:r>
            <a:br>
              <a:rPr lang="en-US" sz="1000" dirty="0"/>
            </a:br>
            <a:r>
              <a:rPr lang="en-US" sz="1000" b="0" i="0" dirty="0">
                <a:effectLst/>
              </a:rPr>
              <a:t>https://orc.library.atu.edu/atu_faculty_books/74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2E68-3BEB-45A8-6E3B-6F41272D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80A1-69F8-ABAC-F420-CC0329E56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calorimeters were first developed by physicist Adair Crawford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S.W. Parr developed the calorimeters that led to the one we use today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Original studies were used for coal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Modern studies include the effect of particle size on heat of combustion</a:t>
            </a:r>
            <a:r>
              <a:rPr lang="en-US" baseline="30000" dirty="0"/>
              <a:t>3</a:t>
            </a:r>
            <a:r>
              <a:rPr lang="en-US" dirty="0"/>
              <a:t> (</a:t>
            </a:r>
            <a:r>
              <a:rPr lang="en-US" sz="20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∆</a:t>
            </a:r>
            <a:r>
              <a:rPr lang="en-US" sz="2000" b="1" kern="1200" dirty="0" err="1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2000" b="1" kern="1200" baseline="-25000" dirty="0" err="1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comb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Other studies have focused on biophysical phenomena such as aerobic and anaerobic respiration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0CDC2-364A-F9BB-8F53-93B84799EB68}"/>
              </a:ext>
            </a:extLst>
          </p:cNvPr>
          <p:cNvSpPr txBox="1"/>
          <p:nvPr/>
        </p:nvSpPr>
        <p:spPr>
          <a:xfrm>
            <a:off x="0" y="5670331"/>
            <a:ext cx="12002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>
                <a:effectLst/>
              </a:rPr>
              <a:t>1. Sheldon </a:t>
            </a:r>
            <a:r>
              <a:rPr lang="en-US" sz="1000" b="0" i="0" dirty="0" err="1">
                <a:effectLst/>
              </a:rPr>
              <a:t>Kopperl</a:t>
            </a:r>
            <a:r>
              <a:rPr lang="en-US" sz="1000" b="0" i="0" dirty="0">
                <a:effectLst/>
              </a:rPr>
              <a:t> and John Parascandola</a:t>
            </a:r>
          </a:p>
          <a:p>
            <a:pPr algn="l"/>
            <a:r>
              <a:rPr lang="en-US" sz="1000" b="0" i="1" dirty="0">
                <a:effectLst/>
              </a:rPr>
              <a:t>Journal of Chemical Education</a:t>
            </a:r>
            <a:r>
              <a:rPr lang="en-US" sz="1000" b="0" i="0" dirty="0">
                <a:effectLst/>
              </a:rPr>
              <a:t> (</a:t>
            </a:r>
            <a:r>
              <a:rPr lang="en-US" sz="1000" b="1" i="0" dirty="0">
                <a:effectLst/>
              </a:rPr>
              <a:t>1971)</a:t>
            </a:r>
            <a:r>
              <a:rPr lang="en-US" sz="1000" b="0" i="0" dirty="0">
                <a:effectLst/>
              </a:rPr>
              <a:t> </a:t>
            </a:r>
            <a:r>
              <a:rPr lang="en-US" sz="1000" b="0" i="1" dirty="0">
                <a:effectLst/>
              </a:rPr>
              <a:t>48</a:t>
            </a:r>
            <a:r>
              <a:rPr lang="en-US" sz="1000" b="0" i="0" dirty="0">
                <a:effectLst/>
              </a:rPr>
              <a:t> (4), 237</a:t>
            </a:r>
          </a:p>
          <a:p>
            <a:r>
              <a:rPr lang="en-US" sz="1000" b="0" i="0" dirty="0">
                <a:effectLst/>
              </a:rPr>
              <a:t>DOI: 10.1021/ed048p237</a:t>
            </a:r>
          </a:p>
          <a:p>
            <a:r>
              <a:rPr lang="en-US" sz="1000" dirty="0"/>
              <a:t>2. History </a:t>
            </a: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https://www.parrinst.com/company/history/#:~:text=Parr%20Instrument%20Company%20was%20founded,devices%20were%20not%20generally%20available</a:t>
            </a:r>
            <a:r>
              <a:rPr lang="en-US" sz="1000" dirty="0"/>
              <a:t>.</a:t>
            </a:r>
          </a:p>
          <a:p>
            <a:r>
              <a:rPr lang="en-US" sz="1000" dirty="0"/>
              <a:t>3. </a:t>
            </a:r>
            <a:r>
              <a:rPr lang="en-US" sz="1000" dirty="0">
                <a:effectLst/>
                <a:ea typeface="Calibri" panose="020F0502020204030204" pitchFamily="34" charset="0"/>
              </a:rPr>
              <a:t>B. Wang, W.,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Dezieck</a:t>
            </a:r>
            <a:r>
              <a:rPr lang="en-US" sz="1000" dirty="0">
                <a:effectLst/>
                <a:ea typeface="Calibri" panose="020F0502020204030204" pitchFamily="34" charset="0"/>
              </a:rPr>
              <a:t>, A., and Peng, B. (2022). “Measuring size-dependent enthalpy alterations in dry milled white rice via bomb calorimetry”.</a:t>
            </a:r>
            <a:r>
              <a:rPr lang="en-US" sz="1000" i="1" dirty="0">
                <a:effectLst/>
                <a:ea typeface="Calibri" panose="020F0502020204030204" pitchFamily="34" charset="0"/>
              </a:rPr>
              <a:t> Journal of Food and Nutrition Research (Newark, Del. Print), 10</a:t>
            </a:r>
            <a:r>
              <a:rPr lang="en-US" sz="1000" dirty="0">
                <a:effectLst/>
                <a:ea typeface="Calibri" panose="020F0502020204030204" pitchFamily="34" charset="0"/>
              </a:rPr>
              <a:t>(1), 74-80</a:t>
            </a:r>
          </a:p>
          <a:p>
            <a:r>
              <a:rPr lang="en-US" sz="1000" dirty="0"/>
              <a:t>4. 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T. D. Chapman and R. W. </a:t>
            </a:r>
            <a:r>
              <a:rPr lang="en-US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Schwenz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(1990). “The energetics of aerobic and anaerobic respiration”. </a:t>
            </a:r>
            <a:r>
              <a:rPr lang="en-US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Chemical Education. 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21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1D38-1F0F-7E99-1D06-74186399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Combustion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66AB-C4C9-AAC6-F0CA-57E110B33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Pellet Creation</a:t>
            </a:r>
          </a:p>
          <a:p>
            <a:r>
              <a:rPr lang="en-US" dirty="0"/>
              <a:t>Wire Attachment 				</a:t>
            </a:r>
          </a:p>
          <a:p>
            <a:r>
              <a:rPr lang="en-US" dirty="0"/>
              <a:t>Water Measurement				</a:t>
            </a:r>
          </a:p>
          <a:p>
            <a:r>
              <a:rPr lang="en-US" dirty="0"/>
              <a:t>Bomb Pressurization and Purge</a:t>
            </a:r>
          </a:p>
          <a:p>
            <a:r>
              <a:rPr lang="en-US" dirty="0"/>
              <a:t>Ignition and Data Collection</a:t>
            </a:r>
          </a:p>
          <a:p>
            <a:r>
              <a:rPr lang="en-US" dirty="0"/>
              <a:t>Gaussian 16 Calculation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57921A-AB50-FEC7-E50C-64DF17403898}"/>
              </a:ext>
            </a:extLst>
          </p:cNvPr>
          <p:cNvGrpSpPr/>
          <p:nvPr/>
        </p:nvGrpSpPr>
        <p:grpSpPr>
          <a:xfrm>
            <a:off x="5210887" y="1600200"/>
            <a:ext cx="10315906" cy="3135869"/>
            <a:chOff x="4708631" y="1591905"/>
            <a:chExt cx="10315906" cy="3135869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65A112F-5297-F126-8A7E-6ACE27816CCB}"/>
                </a:ext>
              </a:extLst>
            </p:cNvPr>
            <p:cNvSpPr/>
            <p:nvPr/>
          </p:nvSpPr>
          <p:spPr>
            <a:xfrm>
              <a:off x="4708631" y="1671830"/>
              <a:ext cx="1255987" cy="215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7A9E3FB-9899-93C3-6EEE-6610A754CB2D}"/>
                </a:ext>
              </a:extLst>
            </p:cNvPr>
            <p:cNvSpPr/>
            <p:nvPr/>
          </p:nvSpPr>
          <p:spPr>
            <a:xfrm>
              <a:off x="4708633" y="2174384"/>
              <a:ext cx="1255987" cy="215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D24F441-0C0B-CBDB-6034-D437A6EFBD04}"/>
                </a:ext>
              </a:extLst>
            </p:cNvPr>
            <p:cNvSpPr/>
            <p:nvPr/>
          </p:nvSpPr>
          <p:spPr>
            <a:xfrm>
              <a:off x="4708632" y="2661969"/>
              <a:ext cx="1255987" cy="215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FA64037-F4EC-BA81-61A7-B98C1FDA90E0}"/>
                </a:ext>
              </a:extLst>
            </p:cNvPr>
            <p:cNvSpPr/>
            <p:nvPr/>
          </p:nvSpPr>
          <p:spPr>
            <a:xfrm>
              <a:off x="4708632" y="3159840"/>
              <a:ext cx="1255987" cy="215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8DDB9AE5-C0B1-5598-C7C2-5FF54AD7433B}"/>
                </a:ext>
              </a:extLst>
            </p:cNvPr>
            <p:cNvSpPr txBox="1">
              <a:spLocks/>
            </p:cNvSpPr>
            <p:nvPr/>
          </p:nvSpPr>
          <p:spPr>
            <a:xfrm>
              <a:off x="6454665" y="1591905"/>
              <a:ext cx="8569872" cy="3135869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Direct Placement</a:t>
              </a:r>
            </a:p>
            <a:p>
              <a:r>
                <a:rPr lang="en-US" dirty="0"/>
                <a:t>Short Circuit Placement				</a:t>
              </a:r>
            </a:p>
            <a:p>
              <a:r>
                <a:rPr lang="en-US" dirty="0"/>
                <a:t>Density Corrections			</a:t>
              </a:r>
            </a:p>
            <a:p>
              <a:r>
                <a:rPr lang="en-US" dirty="0"/>
                <a:t>Increased Pressure</a:t>
              </a:r>
            </a:p>
            <a:p>
              <a:pPr marL="0" indent="0">
                <a:buNone/>
              </a:pPr>
              <a:endParaRPr lang="en-US" dirty="0"/>
            </a:p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CA0212-C71A-7E80-12D6-7DF71582482B}"/>
              </a:ext>
            </a:extLst>
          </p:cNvPr>
          <p:cNvGrpSpPr/>
          <p:nvPr/>
        </p:nvGrpSpPr>
        <p:grpSpPr>
          <a:xfrm>
            <a:off x="5210887" y="1600200"/>
            <a:ext cx="5334926" cy="4762345"/>
            <a:chOff x="8612301" y="3715407"/>
            <a:chExt cx="3175974" cy="3122731"/>
          </a:xfrm>
        </p:grpSpPr>
        <p:pic>
          <p:nvPicPr>
            <p:cNvPr id="11" name="Picture 10" descr="A picture containing ski tow, linedrawing&#10;&#10;Description automatically generated">
              <a:extLst>
                <a:ext uri="{FF2B5EF4-FFF2-40B4-BE49-F238E27FC236}">
                  <a16:creationId xmlns:a16="http://schemas.microsoft.com/office/drawing/2014/main" id="{5CE04B0B-1981-F102-59D8-1DCC796AB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907" y="3715407"/>
              <a:ext cx="2303850" cy="255392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247B95-CAA3-D88F-9378-E3CD19AF881B}"/>
                </a:ext>
              </a:extLst>
            </p:cNvPr>
            <p:cNvSpPr txBox="1"/>
            <p:nvPr/>
          </p:nvSpPr>
          <p:spPr>
            <a:xfrm>
              <a:off x="8612301" y="6284140"/>
              <a:ext cx="317597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0" i="0" dirty="0" err="1">
                  <a:effectLst/>
                </a:rPr>
                <a:t>Pratihar</a:t>
              </a:r>
              <a:r>
                <a:rPr lang="en-US" sz="1000" b="0" i="0" dirty="0">
                  <a:effectLst/>
                </a:rPr>
                <a:t>, Subha, "Physical Chemistry I Laboratory Manual" (2023). </a:t>
              </a:r>
              <a:r>
                <a:rPr lang="en-US" sz="1000" b="0" i="1" dirty="0">
                  <a:effectLst/>
                </a:rPr>
                <a:t>Faculty Book Publications</a:t>
              </a:r>
              <a:r>
                <a:rPr lang="en-US" sz="1000" b="0" i="0" dirty="0">
                  <a:effectLst/>
                </a:rPr>
                <a:t>. 74.</a:t>
              </a:r>
              <a:br>
                <a:rPr lang="en-US" sz="1000" dirty="0"/>
              </a:br>
              <a:r>
                <a:rPr lang="en-US" sz="1000" b="0" i="0" dirty="0">
                  <a:effectLst/>
                </a:rPr>
                <a:t>https://orc.library.atu.edu/atu_faculty_books/74</a:t>
              </a:r>
              <a:endParaRPr lang="en-US" sz="10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DFECAC-D75F-1D5E-ED5D-2BEA10AAF3F4}"/>
              </a:ext>
            </a:extLst>
          </p:cNvPr>
          <p:cNvGrpSpPr/>
          <p:nvPr/>
        </p:nvGrpSpPr>
        <p:grpSpPr>
          <a:xfrm>
            <a:off x="8668990" y="4088421"/>
            <a:ext cx="3304186" cy="2510817"/>
            <a:chOff x="8612301" y="3715407"/>
            <a:chExt cx="3175974" cy="3122731"/>
          </a:xfrm>
        </p:grpSpPr>
        <p:pic>
          <p:nvPicPr>
            <p:cNvPr id="14" name="Picture 13" descr="A picture containing ski tow, linedrawing&#10;&#10;Description automatically generated">
              <a:extLst>
                <a:ext uri="{FF2B5EF4-FFF2-40B4-BE49-F238E27FC236}">
                  <a16:creationId xmlns:a16="http://schemas.microsoft.com/office/drawing/2014/main" id="{12FA9121-7796-7B63-7A4D-A613663D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907" y="3715407"/>
              <a:ext cx="2303850" cy="25539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331929-A400-531B-3D46-AD9E91FA8E69}"/>
                </a:ext>
              </a:extLst>
            </p:cNvPr>
            <p:cNvSpPr txBox="1"/>
            <p:nvPr/>
          </p:nvSpPr>
          <p:spPr>
            <a:xfrm>
              <a:off x="8612301" y="6284140"/>
              <a:ext cx="317597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0" i="0" dirty="0" err="1">
                  <a:effectLst/>
                </a:rPr>
                <a:t>Pratihar</a:t>
              </a:r>
              <a:r>
                <a:rPr lang="en-US" sz="1000" b="0" i="0" dirty="0">
                  <a:effectLst/>
                </a:rPr>
                <a:t>, Subha, "Physical Chemistry I Laboratory Manual" (2023). </a:t>
              </a:r>
              <a:r>
                <a:rPr lang="en-US" sz="1000" b="0" i="1" dirty="0">
                  <a:effectLst/>
                </a:rPr>
                <a:t>Faculty Book Publications</a:t>
              </a:r>
              <a:r>
                <a:rPr lang="en-US" sz="1000" b="0" i="0" dirty="0">
                  <a:effectLst/>
                </a:rPr>
                <a:t>. 74.</a:t>
              </a:r>
              <a:br>
                <a:rPr lang="en-US" sz="1000" dirty="0"/>
              </a:br>
              <a:r>
                <a:rPr lang="en-US" sz="1000" b="0" i="0" dirty="0">
                  <a:effectLst/>
                </a:rPr>
                <a:t>https://orc.library.atu.edu/atu_faculty_books/74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76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Calorimeter Constant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CC8C4C-D609-1EC6-42AF-8226F6ADE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750509"/>
              </p:ext>
            </p:extLst>
          </p:nvPr>
        </p:nvGraphicFramePr>
        <p:xfrm>
          <a:off x="1104901" y="1600200"/>
          <a:ext cx="792874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9CBCFA-CAF6-62F5-B480-0AD950E5B9EC}"/>
              </a:ext>
            </a:extLst>
          </p:cNvPr>
          <p:cNvSpPr txBox="1"/>
          <p:nvPr/>
        </p:nvSpPr>
        <p:spPr>
          <a:xfrm>
            <a:off x="9033641" y="2828835"/>
            <a:ext cx="305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standard deviation found for the calorimeter constant was 10.2717 ± .0565 kJ/°C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78B91-ADD4-2BA7-6F57-D221617C1ED7}"/>
              </a:ext>
            </a:extLst>
          </p:cNvPr>
          <p:cNvSpPr txBox="1"/>
          <p:nvPr/>
        </p:nvSpPr>
        <p:spPr>
          <a:xfrm>
            <a:off x="9285889" y="4246179"/>
            <a:ext cx="2554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average change in temperature was 2.5697 ± .0325 °C.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AE4B-A697-BECD-8A7D-82088995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Sucrose Combustion Trials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6D48A2-06A8-1B49-59F6-28EDF4CBB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368227"/>
              </p:ext>
            </p:extLst>
          </p:nvPr>
        </p:nvGraphicFramePr>
        <p:xfrm>
          <a:off x="1080595" y="1437291"/>
          <a:ext cx="7424243" cy="438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8A7DA48-3071-7404-F2C0-D3ED825C3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39325"/>
              </p:ext>
            </p:extLst>
          </p:nvPr>
        </p:nvGraphicFramePr>
        <p:xfrm>
          <a:off x="8455572" y="2801008"/>
          <a:ext cx="3736428" cy="22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76">
                  <a:extLst>
                    <a:ext uri="{9D8B030D-6E8A-4147-A177-3AD203B41FA5}">
                      <a16:colId xmlns:a16="http://schemas.microsoft.com/office/drawing/2014/main" val="1540551818"/>
                    </a:ext>
                  </a:extLst>
                </a:gridCol>
                <a:gridCol w="1245476">
                  <a:extLst>
                    <a:ext uri="{9D8B030D-6E8A-4147-A177-3AD203B41FA5}">
                      <a16:colId xmlns:a16="http://schemas.microsoft.com/office/drawing/2014/main" val="2309369444"/>
                    </a:ext>
                  </a:extLst>
                </a:gridCol>
                <a:gridCol w="1245476">
                  <a:extLst>
                    <a:ext uri="{9D8B030D-6E8A-4147-A177-3AD203B41FA5}">
                      <a16:colId xmlns:a16="http://schemas.microsoft.com/office/drawing/2014/main" val="1242118594"/>
                    </a:ext>
                  </a:extLst>
                </a:gridCol>
              </a:tblGrid>
              <a:tr h="61000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1" kern="12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</a:t>
                      </a:r>
                      <a:r>
                        <a:rPr lang="en-US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(kJ/mol)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Literature (kJ/mol)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Error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04645"/>
                  </a:ext>
                </a:extLst>
              </a:tr>
              <a:tr h="5419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-5870.445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300" dirty="0"/>
                    </a:p>
                    <a:p>
                      <a:pPr algn="ctr"/>
                      <a:r>
                        <a:rPr lang="en-US" sz="1300" dirty="0"/>
                        <a:t>-5643.14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±1.8</a:t>
                      </a:r>
                      <a:r>
                        <a:rPr lang="en-US" sz="13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788715"/>
                  </a:ext>
                </a:extLst>
              </a:tr>
              <a:tr h="5419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-5726.679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18951"/>
                  </a:ext>
                </a:extLst>
              </a:tr>
              <a:tr h="5419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-5596.605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.8292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15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AA37BC-540F-7D4A-B408-40FE2D5C4386}"/>
              </a:ext>
            </a:extLst>
          </p:cNvPr>
          <p:cNvSpPr txBox="1"/>
          <p:nvPr/>
        </p:nvSpPr>
        <p:spPr>
          <a:xfrm>
            <a:off x="8755115" y="4971871"/>
            <a:ext cx="337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heat of formation was -2128.47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n-US" dirty="0"/>
              <a:t>123.95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kJ/mol</a:t>
            </a:r>
          </a:p>
          <a:p>
            <a:pPr algn="ctr"/>
            <a:r>
              <a:rPr lang="en-US" dirty="0"/>
              <a:t>Literature value is -2221.2* kJ/mol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09855-3C9D-A1E9-A691-84CF37EFE9B9}"/>
              </a:ext>
            </a:extLst>
          </p:cNvPr>
          <p:cNvSpPr txBox="1"/>
          <p:nvPr/>
        </p:nvSpPr>
        <p:spPr>
          <a:xfrm>
            <a:off x="9490840" y="6470138"/>
            <a:ext cx="3647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*Obtained from NIST database</a:t>
            </a:r>
          </a:p>
        </p:txBody>
      </p:sp>
    </p:spTree>
    <p:extLst>
      <p:ext uri="{BB962C8B-B14F-4D97-AF65-F5344CB8AC3E}">
        <p14:creationId xmlns:p14="http://schemas.microsoft.com/office/powerpoint/2010/main" val="29827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ADDB-914D-F92E-BABA-3EA25531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Naphthalene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91150A-2C37-8971-67FC-375A02EEA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961919"/>
              </p:ext>
            </p:extLst>
          </p:nvPr>
        </p:nvGraphicFramePr>
        <p:xfrm>
          <a:off x="1104902" y="1600200"/>
          <a:ext cx="780261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67AFC0-CC6D-F433-D618-0C54109F5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09351"/>
              </p:ext>
            </p:extLst>
          </p:nvPr>
        </p:nvGraphicFramePr>
        <p:xfrm>
          <a:off x="8776140" y="2572407"/>
          <a:ext cx="3284481" cy="212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827">
                  <a:extLst>
                    <a:ext uri="{9D8B030D-6E8A-4147-A177-3AD203B41FA5}">
                      <a16:colId xmlns:a16="http://schemas.microsoft.com/office/drawing/2014/main" val="1540551818"/>
                    </a:ext>
                  </a:extLst>
                </a:gridCol>
                <a:gridCol w="1094827">
                  <a:extLst>
                    <a:ext uri="{9D8B030D-6E8A-4147-A177-3AD203B41FA5}">
                      <a16:colId xmlns:a16="http://schemas.microsoft.com/office/drawing/2014/main" val="2309369444"/>
                    </a:ext>
                  </a:extLst>
                </a:gridCol>
                <a:gridCol w="1094827">
                  <a:extLst>
                    <a:ext uri="{9D8B030D-6E8A-4147-A177-3AD203B41FA5}">
                      <a16:colId xmlns:a16="http://schemas.microsoft.com/office/drawing/2014/main" val="1242118594"/>
                    </a:ext>
                  </a:extLst>
                </a:gridCol>
              </a:tblGrid>
              <a:tr h="51452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1" kern="12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</a:t>
                      </a:r>
                      <a:r>
                        <a:rPr lang="en-US" sz="16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(kJ/mol)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Literature (kJ/mol)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Error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04645"/>
                  </a:ext>
                </a:extLst>
              </a:tr>
              <a:tr h="51452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-4945.11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500" dirty="0"/>
                        <a:t>-5150.09</a:t>
                      </a:r>
                      <a:r>
                        <a:rPr lang="en-US" sz="1500" baseline="30000" dirty="0"/>
                        <a:t>*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788715"/>
                  </a:ext>
                </a:extLst>
              </a:tr>
              <a:tr h="51452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-4918.88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18951"/>
                  </a:ext>
                </a:extLst>
              </a:tr>
              <a:tr h="51452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-4965.342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15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C5885C-0530-CD54-D74C-35F844270050}"/>
              </a:ext>
            </a:extLst>
          </p:cNvPr>
          <p:cNvSpPr txBox="1"/>
          <p:nvPr/>
        </p:nvSpPr>
        <p:spPr>
          <a:xfrm>
            <a:off x="8776140" y="4695102"/>
            <a:ext cx="328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results were found at 20-22 PSI</a:t>
            </a:r>
          </a:p>
          <a:p>
            <a:pPr algn="ctr"/>
            <a:r>
              <a:rPr lang="en-US" dirty="0"/>
              <a:t>Specific heat </a:t>
            </a:r>
            <a:r>
              <a:rPr lang="en-US"/>
              <a:t>found at 38.65±.168 kJ/g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84221-F475-6F6B-3131-09EADC7AC8C4}"/>
              </a:ext>
            </a:extLst>
          </p:cNvPr>
          <p:cNvSpPr txBox="1"/>
          <p:nvPr/>
        </p:nvSpPr>
        <p:spPr>
          <a:xfrm>
            <a:off x="9501350" y="6474023"/>
            <a:ext cx="3647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*Obtained from NIST database</a:t>
            </a:r>
          </a:p>
        </p:txBody>
      </p:sp>
    </p:spTree>
    <p:extLst>
      <p:ext uri="{BB962C8B-B14F-4D97-AF65-F5344CB8AC3E}">
        <p14:creationId xmlns:p14="http://schemas.microsoft.com/office/powerpoint/2010/main" val="21177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4DC0-54C3-62D4-E12B-4026A860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Naphthalene Frequencies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C3A4AF6-E8E1-28DB-5A0B-EC9F59CBA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932391"/>
              </p:ext>
            </p:extLst>
          </p:nvPr>
        </p:nvGraphicFramePr>
        <p:xfrm>
          <a:off x="1104900" y="2043141"/>
          <a:ext cx="4125312" cy="348996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75104">
                  <a:extLst>
                    <a:ext uri="{9D8B030D-6E8A-4147-A177-3AD203B41FA5}">
                      <a16:colId xmlns:a16="http://schemas.microsoft.com/office/drawing/2014/main" val="3130628164"/>
                    </a:ext>
                  </a:extLst>
                </a:gridCol>
                <a:gridCol w="1375104">
                  <a:extLst>
                    <a:ext uri="{9D8B030D-6E8A-4147-A177-3AD203B41FA5}">
                      <a16:colId xmlns:a16="http://schemas.microsoft.com/office/drawing/2014/main" val="1854436593"/>
                    </a:ext>
                  </a:extLst>
                </a:gridCol>
                <a:gridCol w="1375104">
                  <a:extLst>
                    <a:ext uri="{9D8B030D-6E8A-4147-A177-3AD203B41FA5}">
                      <a16:colId xmlns:a16="http://schemas.microsoft.com/office/drawing/2014/main" val="1195747795"/>
                    </a:ext>
                  </a:extLst>
                </a:gridCol>
              </a:tblGrid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174.029666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185.642141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368.811499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34315744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398.574583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485.424685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492.682747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70554981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501.52658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502.618081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612.670827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45133170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614.796239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703.808872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747.712526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28506049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760.647445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774.228146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782.363055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63829701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818.50328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864.57503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920.194919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71494155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929.294825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947.782876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959.504242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44687018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966.571848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1001.39186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1011.86095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2373799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1113.20512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1131.92111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1133.37799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30597962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1146.71865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1192.19166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1228.77363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74618014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1245.71082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1346.30583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1353.60738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39428425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1371.35566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1441.19323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1441.3237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83351034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1497.15217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1559.8476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1584.81091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12015772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1614.7708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3054.31192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3056.16061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158453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3058.1269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3061.50651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3071.99255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1809816"/>
                  </a:ext>
                </a:extLst>
              </a:tr>
              <a:tr h="169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3073.19565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3084.36783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3085.31685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022502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AF63699-80DE-66FC-9873-3F4AACB84BCE}"/>
              </a:ext>
            </a:extLst>
          </p:cNvPr>
          <p:cNvGrpSpPr/>
          <p:nvPr/>
        </p:nvGrpSpPr>
        <p:grpSpPr>
          <a:xfrm>
            <a:off x="6515157" y="2043141"/>
            <a:ext cx="4565338" cy="3393193"/>
            <a:chOff x="6827876" y="1509368"/>
            <a:chExt cx="4257706" cy="28886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BB5E8F-0461-BD6F-E184-80E412FCB988}"/>
                </a:ext>
              </a:extLst>
            </p:cNvPr>
            <p:cNvGrpSpPr/>
            <p:nvPr/>
          </p:nvGrpSpPr>
          <p:grpSpPr>
            <a:xfrm>
              <a:off x="6827876" y="1509368"/>
              <a:ext cx="4257706" cy="2416986"/>
              <a:chOff x="7789936" y="3358449"/>
              <a:chExt cx="4257706" cy="2416986"/>
            </a:xfrm>
          </p:grpSpPr>
          <p:pic>
            <p:nvPicPr>
              <p:cNvPr id="4" name="Picture 3" descr="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30284145-B008-68DC-041E-46419BA66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9936" y="3358449"/>
                <a:ext cx="4257706" cy="776293"/>
              </a:xfrm>
              <a:prstGeom prst="rect">
                <a:avLst/>
              </a:prstGeom>
            </p:spPr>
          </p:pic>
          <p:pic>
            <p:nvPicPr>
              <p:cNvPr id="6" name="Picture 5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93613515-EF34-CC01-4985-9DF5BA48A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9936" y="4141885"/>
                <a:ext cx="4257706" cy="762006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, insect&#10;&#10;Description automatically generated">
                <a:extLst>
                  <a:ext uri="{FF2B5EF4-FFF2-40B4-BE49-F238E27FC236}">
                    <a16:creationId xmlns:a16="http://schemas.microsoft.com/office/drawing/2014/main" id="{7C41E316-CBEF-5BF8-6D39-C214145BD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9936" y="4903891"/>
                <a:ext cx="4257706" cy="871544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740140-41DA-3D4E-2311-CE8F6B25B929}"/>
                </a:ext>
              </a:extLst>
            </p:cNvPr>
            <p:cNvSpPr txBox="1"/>
            <p:nvPr/>
          </p:nvSpPr>
          <p:spPr>
            <a:xfrm>
              <a:off x="6894073" y="3926354"/>
              <a:ext cx="4125311" cy="47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/>
                <a:t>Roser</a:t>
              </a:r>
              <a:r>
                <a:rPr lang="en-US" sz="1000" dirty="0"/>
                <a:t>, J.E. and </a:t>
              </a:r>
              <a:r>
                <a:rPr lang="en-US" sz="1000" dirty="0" err="1"/>
                <a:t>Allamandola</a:t>
              </a:r>
              <a:r>
                <a:rPr lang="en-US" sz="1000" dirty="0"/>
                <a:t>, L.J. (2010). “Infrared Spectroscopy of Naphthalene Aggregation and Cluster Formation in Argon Matrices”. The Astrophysical Journal. </a:t>
              </a:r>
              <a:r>
                <a:rPr lang="en-US" sz="1000" b="1" dirty="0"/>
                <a:t>722</a:t>
              </a:r>
              <a:r>
                <a:rPr lang="en-US" sz="1000" dirty="0"/>
                <a:t>. 1932-1938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B0DCA3B-3032-607C-0C71-26B0D793F78A}"/>
              </a:ext>
            </a:extLst>
          </p:cNvPr>
          <p:cNvSpPr txBox="1"/>
          <p:nvPr/>
        </p:nvSpPr>
        <p:spPr>
          <a:xfrm>
            <a:off x="1051034" y="5541314"/>
            <a:ext cx="4179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Anderson, M.P and </a:t>
            </a:r>
            <a:r>
              <a:rPr lang="en-US" sz="1000" dirty="0" err="1"/>
              <a:t>Uvdal</a:t>
            </a:r>
            <a:r>
              <a:rPr lang="en-US" sz="1000" dirty="0"/>
              <a:t>, P. (2005). “</a:t>
            </a:r>
            <a:r>
              <a:rPr lang="en-US" sz="1000" i="0" dirty="0">
                <a:effectLst/>
              </a:rPr>
              <a:t>New Scale Factors for Harmonic Vibrational Frequencies Using the B3LYP Density Functional Method with the Triple-ζ Basis Set 6-311+G(</a:t>
            </a:r>
            <a:r>
              <a:rPr lang="en-US" sz="1000" i="0" dirty="0" err="1">
                <a:effectLst/>
              </a:rPr>
              <a:t>d,p</a:t>
            </a:r>
            <a:r>
              <a:rPr lang="en-US" sz="1000" i="0" dirty="0">
                <a:effectLst/>
              </a:rPr>
              <a:t>). </a:t>
            </a:r>
            <a:r>
              <a:rPr lang="en-US" sz="1000" dirty="0"/>
              <a:t>J. Phys. Chem. A. </a:t>
            </a:r>
            <a:r>
              <a:rPr lang="en-US" sz="1000" b="1" dirty="0"/>
              <a:t>109</a:t>
            </a:r>
            <a:r>
              <a:rPr lang="en-US" sz="1000" dirty="0"/>
              <a:t>. 2937-2941.</a:t>
            </a:r>
            <a:endParaRPr lang="en-US" sz="1000" i="0" dirty="0">
              <a:effectLst/>
            </a:endParaRPr>
          </a:p>
          <a:p>
            <a:pPr algn="ctr"/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4B3E3-5025-DC10-6928-FC9DC96965B3}"/>
              </a:ext>
            </a:extLst>
          </p:cNvPr>
          <p:cNvSpPr txBox="1"/>
          <p:nvPr/>
        </p:nvSpPr>
        <p:spPr>
          <a:xfrm>
            <a:off x="1466850" y="1665604"/>
            <a:ext cx="334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B3LYP/6-311++g(</a:t>
            </a:r>
            <a:r>
              <a:rPr lang="en-US" dirty="0" err="1"/>
              <a:t>d,p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06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409874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C5F088-33ED-F653-8023-D57B028C7708}"/>
              </a:ext>
            </a:extLst>
          </p:cNvPr>
          <p:cNvSpPr txBox="1"/>
          <p:nvPr/>
        </p:nvSpPr>
        <p:spPr>
          <a:xfrm>
            <a:off x="7041931" y="6197025"/>
            <a:ext cx="525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authors acknowledge the Department of Physical Sciences for supporting this research project.</a:t>
            </a:r>
          </a:p>
        </p:txBody>
      </p:sp>
    </p:spTree>
    <p:extLst>
      <p:ext uri="{BB962C8B-B14F-4D97-AF65-F5344CB8AC3E}">
        <p14:creationId xmlns:p14="http://schemas.microsoft.com/office/powerpoint/2010/main" val="38255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2518</TotalTime>
  <Words>814</Words>
  <Application>Microsoft Office PowerPoint</Application>
  <PresentationFormat>Widescreen</PresentationFormat>
  <Paragraphs>143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A comparative study of specific enthalpy of hydrocarbons with simple Carbohydrates</vt:lpstr>
      <vt:lpstr>Combustion and Bomb Calorimetry</vt:lpstr>
      <vt:lpstr>Literature Review</vt:lpstr>
      <vt:lpstr>Method of Combustion</vt:lpstr>
      <vt:lpstr>Determining Calorimeter Constant</vt:lpstr>
      <vt:lpstr>Optimization of Sucrose Combustion Trials</vt:lpstr>
      <vt:lpstr>Naphthalene Results</vt:lpstr>
      <vt:lpstr>Naphthalene Frequencies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comparative study of specific enthalpy of hydrocarbons with simple hydrocarbons</dc:title>
  <dc:creator>kohl kervin</dc:creator>
  <cp:lastModifiedBy>kohl kervin</cp:lastModifiedBy>
  <cp:revision>3</cp:revision>
  <dcterms:created xsi:type="dcterms:W3CDTF">2023-03-26T23:37:27Z</dcterms:created>
  <dcterms:modified xsi:type="dcterms:W3CDTF">2023-04-18T18:35:54Z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