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1089600"/>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792">
          <p15:clr>
            <a:srgbClr val="A4A3A4"/>
          </p15:clr>
        </p15:guide>
        <p15:guide id="2" pos="9915">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200"/>
    <a:srgbClr val="FFE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9"/>
  </p:normalViewPr>
  <p:slideViewPr>
    <p:cSldViewPr snapToGrid="0">
      <p:cViewPr varScale="1">
        <p:scale>
          <a:sx n="23" d="100"/>
          <a:sy n="23" d="100"/>
        </p:scale>
        <p:origin x="1768" y="320"/>
      </p:cViewPr>
      <p:guideLst>
        <p:guide orient="horz" pos="9792"/>
        <p:guide pos="991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D67DCA0-E72B-8516-D9FE-77873FECC1FA}"/>
              </a:ext>
            </a:extLst>
          </p:cNvPr>
          <p:cNvSpPr>
            <a:spLocks noGrp="1" noChangeArrowheads="1"/>
          </p:cNvSpPr>
          <p:nvPr>
            <p:ph type="hdr" sz="quarter"/>
          </p:nvPr>
        </p:nvSpPr>
        <p:spPr bwMode="auto">
          <a:xfrm>
            <a:off x="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3B9657AF-B582-713F-1925-4869AD5A6EA4}"/>
              </a:ext>
            </a:extLst>
          </p:cNvPr>
          <p:cNvSpPr>
            <a:spLocks noGrp="1" noChangeArrowheads="1"/>
          </p:cNvSpPr>
          <p:nvPr>
            <p:ph type="dt" idx="1"/>
          </p:nvPr>
        </p:nvSpPr>
        <p:spPr bwMode="auto">
          <a:xfrm>
            <a:off x="5181600" y="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3D92E871-9E98-8BBB-84F2-2225FD31DDC5}"/>
              </a:ext>
            </a:extLst>
          </p:cNvPr>
          <p:cNvSpPr>
            <a:spLocks noGrp="1" noRot="1" noChangeAspect="1" noChangeArrowheads="1" noTextEdit="1"/>
          </p:cNvSpPr>
          <p:nvPr>
            <p:ph type="sldImg" idx="2"/>
          </p:nvPr>
        </p:nvSpPr>
        <p:spPr bwMode="auto">
          <a:xfrm>
            <a:off x="2743200" y="533400"/>
            <a:ext cx="3657600" cy="2590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94AE2ECA-DA44-60B4-E2A3-8487323E5079}"/>
              </a:ext>
            </a:extLst>
          </p:cNvPr>
          <p:cNvSpPr>
            <a:spLocks noGrp="1" noChangeArrowheads="1"/>
          </p:cNvSpPr>
          <p:nvPr>
            <p:ph type="body" sz="quarter" idx="3"/>
          </p:nvPr>
        </p:nvSpPr>
        <p:spPr bwMode="auto">
          <a:xfrm>
            <a:off x="1219200" y="3276600"/>
            <a:ext cx="6705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FF49E15A-B4A0-3F51-252C-E6CF3F829D01}"/>
              </a:ext>
            </a:extLst>
          </p:cNvPr>
          <p:cNvSpPr>
            <a:spLocks noGrp="1" noChangeArrowheads="1"/>
          </p:cNvSpPr>
          <p:nvPr>
            <p:ph type="ftr" sz="quarter" idx="4"/>
          </p:nvPr>
        </p:nvSpPr>
        <p:spPr bwMode="auto">
          <a:xfrm>
            <a:off x="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43A40A88-A701-92C3-BEC3-F7A57C0582D6}"/>
              </a:ext>
            </a:extLst>
          </p:cNvPr>
          <p:cNvSpPr>
            <a:spLocks noGrp="1" noChangeArrowheads="1"/>
          </p:cNvSpPr>
          <p:nvPr>
            <p:ph type="sldNum" sz="quarter" idx="5"/>
          </p:nvPr>
        </p:nvSpPr>
        <p:spPr bwMode="auto">
          <a:xfrm>
            <a:off x="5181600" y="6477000"/>
            <a:ext cx="396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1845438F-8879-F04B-8D0B-CF23D47F92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0051F4-36E7-CE4E-2F01-E8A8EE4C4E41}"/>
              </a:ext>
            </a:extLst>
          </p:cNvPr>
          <p:cNvSpPr>
            <a:spLocks noGrp="1" noChangeArrowheads="1"/>
          </p:cNvSpPr>
          <p:nvPr>
            <p:ph type="sldNum" sz="quarter" idx="5"/>
          </p:nvPr>
        </p:nvSpPr>
        <p:spPr>
          <a:ln/>
        </p:spPr>
        <p:txBody>
          <a:bodyPr/>
          <a:lstStyle/>
          <a:p>
            <a:fld id="{B10F1882-25E7-DB42-939E-8E20FF761138}" type="slidenum">
              <a:rPr lang="en-US" altLang="en-US"/>
              <a:pPr/>
              <a:t>1</a:t>
            </a:fld>
            <a:endParaRPr lang="en-US" altLang="en-US"/>
          </a:p>
        </p:txBody>
      </p:sp>
      <p:sp>
        <p:nvSpPr>
          <p:cNvPr id="4098" name="Rectangle 2">
            <a:extLst>
              <a:ext uri="{FF2B5EF4-FFF2-40B4-BE49-F238E27FC236}">
                <a16:creationId xmlns:a16="http://schemas.microsoft.com/office/drawing/2014/main" id="{EB30ECFB-926A-FFED-092C-1612ADA9ED72}"/>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BBEE73BE-7E01-291F-67BF-008C3856B29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C4F4-04E0-B279-4649-FC9E64DF135C}"/>
              </a:ext>
            </a:extLst>
          </p:cNvPr>
          <p:cNvSpPr>
            <a:spLocks noGrp="1"/>
          </p:cNvSpPr>
          <p:nvPr>
            <p:ph type="ctrTitle"/>
          </p:nvPr>
        </p:nvSpPr>
        <p:spPr>
          <a:xfrm>
            <a:off x="5486400" y="5087938"/>
            <a:ext cx="32918400" cy="108235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729D70-6C47-4ACB-7259-A01FBC86246B}"/>
              </a:ext>
            </a:extLst>
          </p:cNvPr>
          <p:cNvSpPr>
            <a:spLocks noGrp="1"/>
          </p:cNvSpPr>
          <p:nvPr>
            <p:ph type="subTitle" idx="1"/>
          </p:nvPr>
        </p:nvSpPr>
        <p:spPr>
          <a:xfrm>
            <a:off x="5486400" y="16329025"/>
            <a:ext cx="32918400" cy="75057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DB468F-EE11-9197-558B-590F2DD85D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5DA190-8177-4324-8984-69EDB8EF33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1B013D-DB96-9756-19B3-3C535FE6D955}"/>
              </a:ext>
            </a:extLst>
          </p:cNvPr>
          <p:cNvSpPr>
            <a:spLocks noGrp="1"/>
          </p:cNvSpPr>
          <p:nvPr>
            <p:ph type="sldNum" sz="quarter" idx="12"/>
          </p:nvPr>
        </p:nvSpPr>
        <p:spPr/>
        <p:txBody>
          <a:bodyPr/>
          <a:lstStyle>
            <a:lvl1pPr>
              <a:defRPr/>
            </a:lvl1pPr>
          </a:lstStyle>
          <a:p>
            <a:fld id="{E58AADA3-664C-7546-A35A-F7DCC05D7AEC}" type="slidenum">
              <a:rPr lang="en-US" altLang="en-US"/>
              <a:pPr/>
              <a:t>‹#›</a:t>
            </a:fld>
            <a:endParaRPr lang="en-US" altLang="en-US"/>
          </a:p>
        </p:txBody>
      </p:sp>
    </p:spTree>
    <p:extLst>
      <p:ext uri="{BB962C8B-B14F-4D97-AF65-F5344CB8AC3E}">
        <p14:creationId xmlns:p14="http://schemas.microsoft.com/office/powerpoint/2010/main" val="42352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4522-A022-B795-CA03-F8FF1031E7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ECC04-2DDF-B645-E8A5-A2C58BBC3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9EE9A-A969-B898-057E-2D658523B25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050FFB-8672-6C58-9DBC-A46FA08295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AA76F2-0EA9-97F9-5CAB-87D18CD618CD}"/>
              </a:ext>
            </a:extLst>
          </p:cNvPr>
          <p:cNvSpPr>
            <a:spLocks noGrp="1"/>
          </p:cNvSpPr>
          <p:nvPr>
            <p:ph type="sldNum" sz="quarter" idx="12"/>
          </p:nvPr>
        </p:nvSpPr>
        <p:spPr/>
        <p:txBody>
          <a:bodyPr/>
          <a:lstStyle>
            <a:lvl1pPr>
              <a:defRPr/>
            </a:lvl1pPr>
          </a:lstStyle>
          <a:p>
            <a:fld id="{CDEC5782-033F-8340-B361-DC6F3DC3948E}" type="slidenum">
              <a:rPr lang="en-US" altLang="en-US"/>
              <a:pPr/>
              <a:t>‹#›</a:t>
            </a:fld>
            <a:endParaRPr lang="en-US" altLang="en-US"/>
          </a:p>
        </p:txBody>
      </p:sp>
    </p:spTree>
    <p:extLst>
      <p:ext uri="{BB962C8B-B14F-4D97-AF65-F5344CB8AC3E}">
        <p14:creationId xmlns:p14="http://schemas.microsoft.com/office/powerpoint/2010/main" val="28729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E9DD4-BAFA-22B5-6C0B-C228F81B155F}"/>
              </a:ext>
            </a:extLst>
          </p:cNvPr>
          <p:cNvSpPr>
            <a:spLocks noGrp="1"/>
          </p:cNvSpPr>
          <p:nvPr>
            <p:ph type="title" orient="vert"/>
          </p:nvPr>
        </p:nvSpPr>
        <p:spPr>
          <a:xfrm>
            <a:off x="31273750" y="2765425"/>
            <a:ext cx="9326563" cy="248697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CE1B9-5214-F107-0561-FDE13099357B}"/>
              </a:ext>
            </a:extLst>
          </p:cNvPr>
          <p:cNvSpPr>
            <a:spLocks noGrp="1"/>
          </p:cNvSpPr>
          <p:nvPr>
            <p:ph type="body" orient="vert" idx="1"/>
          </p:nvPr>
        </p:nvSpPr>
        <p:spPr>
          <a:xfrm>
            <a:off x="3290888" y="2765425"/>
            <a:ext cx="27830462" cy="24869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FBEF9-D431-0A82-A310-D8BDC4ACB1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824CCC-DB71-066D-D7B3-9E71D3F15B6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2A8ACD-3E90-E9D3-673D-04B097080091}"/>
              </a:ext>
            </a:extLst>
          </p:cNvPr>
          <p:cNvSpPr>
            <a:spLocks noGrp="1"/>
          </p:cNvSpPr>
          <p:nvPr>
            <p:ph type="sldNum" sz="quarter" idx="12"/>
          </p:nvPr>
        </p:nvSpPr>
        <p:spPr/>
        <p:txBody>
          <a:bodyPr/>
          <a:lstStyle>
            <a:lvl1pPr>
              <a:defRPr/>
            </a:lvl1pPr>
          </a:lstStyle>
          <a:p>
            <a:fld id="{10C48C60-A543-4749-B5BA-4B19F3E2999D}" type="slidenum">
              <a:rPr lang="en-US" altLang="en-US"/>
              <a:pPr/>
              <a:t>‹#›</a:t>
            </a:fld>
            <a:endParaRPr lang="en-US" altLang="en-US"/>
          </a:p>
        </p:txBody>
      </p:sp>
    </p:spTree>
    <p:extLst>
      <p:ext uri="{BB962C8B-B14F-4D97-AF65-F5344CB8AC3E}">
        <p14:creationId xmlns:p14="http://schemas.microsoft.com/office/powerpoint/2010/main" val="307434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70D9-096B-1E60-90E5-F88DFED3C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C4CCEB-5071-586D-3106-C087245605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570F6-35CB-74E6-021A-5BD5C15AFF2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463C19-CB94-A31E-54AB-2EB6B085499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487B80-EFBC-880A-A79E-E65608106C71}"/>
              </a:ext>
            </a:extLst>
          </p:cNvPr>
          <p:cNvSpPr>
            <a:spLocks noGrp="1"/>
          </p:cNvSpPr>
          <p:nvPr>
            <p:ph type="sldNum" sz="quarter" idx="12"/>
          </p:nvPr>
        </p:nvSpPr>
        <p:spPr/>
        <p:txBody>
          <a:bodyPr/>
          <a:lstStyle>
            <a:lvl1pPr>
              <a:defRPr/>
            </a:lvl1pPr>
          </a:lstStyle>
          <a:p>
            <a:fld id="{540B87C7-08FB-5A4B-BE11-A417EBBF80F8}" type="slidenum">
              <a:rPr lang="en-US" altLang="en-US"/>
              <a:pPr/>
              <a:t>‹#›</a:t>
            </a:fld>
            <a:endParaRPr lang="en-US" altLang="en-US"/>
          </a:p>
        </p:txBody>
      </p:sp>
    </p:spTree>
    <p:extLst>
      <p:ext uri="{BB962C8B-B14F-4D97-AF65-F5344CB8AC3E}">
        <p14:creationId xmlns:p14="http://schemas.microsoft.com/office/powerpoint/2010/main" val="78940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E31EB-CD7A-547C-1C04-0DDEE09F63F8}"/>
              </a:ext>
            </a:extLst>
          </p:cNvPr>
          <p:cNvSpPr>
            <a:spLocks noGrp="1"/>
          </p:cNvSpPr>
          <p:nvPr>
            <p:ph type="title"/>
          </p:nvPr>
        </p:nvSpPr>
        <p:spPr>
          <a:xfrm>
            <a:off x="2994025" y="7750175"/>
            <a:ext cx="37857113" cy="129333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6CE41E-156C-31C9-91F0-977D35176AA9}"/>
              </a:ext>
            </a:extLst>
          </p:cNvPr>
          <p:cNvSpPr>
            <a:spLocks noGrp="1"/>
          </p:cNvSpPr>
          <p:nvPr>
            <p:ph type="body" idx="1"/>
          </p:nvPr>
        </p:nvSpPr>
        <p:spPr>
          <a:xfrm>
            <a:off x="2994025" y="20805775"/>
            <a:ext cx="37857113" cy="68008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8BDF397-F82D-F67B-CE07-E9F36FCBA6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6526D6-247D-FA31-82F9-01BEE265A4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79B047-A22F-84C3-3E22-04B8B8D1487E}"/>
              </a:ext>
            </a:extLst>
          </p:cNvPr>
          <p:cNvSpPr>
            <a:spLocks noGrp="1"/>
          </p:cNvSpPr>
          <p:nvPr>
            <p:ph type="sldNum" sz="quarter" idx="12"/>
          </p:nvPr>
        </p:nvSpPr>
        <p:spPr/>
        <p:txBody>
          <a:bodyPr/>
          <a:lstStyle>
            <a:lvl1pPr>
              <a:defRPr/>
            </a:lvl1pPr>
          </a:lstStyle>
          <a:p>
            <a:fld id="{49D9197E-A00E-B148-84DD-9EC7E17C4062}" type="slidenum">
              <a:rPr lang="en-US" altLang="en-US"/>
              <a:pPr/>
              <a:t>‹#›</a:t>
            </a:fld>
            <a:endParaRPr lang="en-US" altLang="en-US"/>
          </a:p>
        </p:txBody>
      </p:sp>
    </p:spTree>
    <p:extLst>
      <p:ext uri="{BB962C8B-B14F-4D97-AF65-F5344CB8AC3E}">
        <p14:creationId xmlns:p14="http://schemas.microsoft.com/office/powerpoint/2010/main" val="159919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B898-528D-83BE-DAC0-6D80458D42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F1CC7-E58C-DAA6-8392-8445B833778D}"/>
              </a:ext>
            </a:extLst>
          </p:cNvPr>
          <p:cNvSpPr>
            <a:spLocks noGrp="1"/>
          </p:cNvSpPr>
          <p:nvPr>
            <p:ph sz="half" idx="1"/>
          </p:nvPr>
        </p:nvSpPr>
        <p:spPr>
          <a:xfrm>
            <a:off x="3290888" y="8980488"/>
            <a:ext cx="18578512" cy="1865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ED061-0815-4806-39EC-3F1FE5BC3EED}"/>
              </a:ext>
            </a:extLst>
          </p:cNvPr>
          <p:cNvSpPr>
            <a:spLocks noGrp="1"/>
          </p:cNvSpPr>
          <p:nvPr>
            <p:ph sz="half" idx="2"/>
          </p:nvPr>
        </p:nvSpPr>
        <p:spPr>
          <a:xfrm>
            <a:off x="22021800" y="8980488"/>
            <a:ext cx="18578513" cy="1865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7F5179-D6A1-812C-D5EC-A294F309DAC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11E18D-76AE-DF0A-C8EC-C08D6B40526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108A689-9B4C-1F10-0C18-28D8164CE665}"/>
              </a:ext>
            </a:extLst>
          </p:cNvPr>
          <p:cNvSpPr>
            <a:spLocks noGrp="1"/>
          </p:cNvSpPr>
          <p:nvPr>
            <p:ph type="sldNum" sz="quarter" idx="12"/>
          </p:nvPr>
        </p:nvSpPr>
        <p:spPr/>
        <p:txBody>
          <a:bodyPr/>
          <a:lstStyle>
            <a:lvl1pPr>
              <a:defRPr/>
            </a:lvl1pPr>
          </a:lstStyle>
          <a:p>
            <a:fld id="{F0856310-7062-814C-AA1C-0CC854A6EEC6}" type="slidenum">
              <a:rPr lang="en-US" altLang="en-US"/>
              <a:pPr/>
              <a:t>‹#›</a:t>
            </a:fld>
            <a:endParaRPr lang="en-US" altLang="en-US"/>
          </a:p>
        </p:txBody>
      </p:sp>
    </p:spTree>
    <p:extLst>
      <p:ext uri="{BB962C8B-B14F-4D97-AF65-F5344CB8AC3E}">
        <p14:creationId xmlns:p14="http://schemas.microsoft.com/office/powerpoint/2010/main" val="316750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480C-BB34-DE0F-E1DE-880A99448635}"/>
              </a:ext>
            </a:extLst>
          </p:cNvPr>
          <p:cNvSpPr>
            <a:spLocks noGrp="1"/>
          </p:cNvSpPr>
          <p:nvPr>
            <p:ph type="title"/>
          </p:nvPr>
        </p:nvSpPr>
        <p:spPr>
          <a:xfrm>
            <a:off x="3022600" y="1655763"/>
            <a:ext cx="37857113" cy="60086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DD14A-80CC-3CEE-7201-CEAAE6C6E96D}"/>
              </a:ext>
            </a:extLst>
          </p:cNvPr>
          <p:cNvSpPr>
            <a:spLocks noGrp="1"/>
          </p:cNvSpPr>
          <p:nvPr>
            <p:ph type="body" idx="1"/>
          </p:nvPr>
        </p:nvSpPr>
        <p:spPr>
          <a:xfrm>
            <a:off x="3022600" y="7621588"/>
            <a:ext cx="18568988"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315559-44A2-86B0-839E-B52B56E9F9DD}"/>
              </a:ext>
            </a:extLst>
          </p:cNvPr>
          <p:cNvSpPr>
            <a:spLocks noGrp="1"/>
          </p:cNvSpPr>
          <p:nvPr>
            <p:ph sz="half" idx="2"/>
          </p:nvPr>
        </p:nvSpPr>
        <p:spPr>
          <a:xfrm>
            <a:off x="3022600" y="11356975"/>
            <a:ext cx="18568988"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E5449A-43A9-22A6-08ED-D6FE74BF3F91}"/>
              </a:ext>
            </a:extLst>
          </p:cNvPr>
          <p:cNvSpPr>
            <a:spLocks noGrp="1"/>
          </p:cNvSpPr>
          <p:nvPr>
            <p:ph type="body" sz="quarter" idx="3"/>
          </p:nvPr>
        </p:nvSpPr>
        <p:spPr>
          <a:xfrm>
            <a:off x="22220238" y="7621588"/>
            <a:ext cx="18659475" cy="3735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FEFBFE-1099-9F89-75F0-F1183BB55223}"/>
              </a:ext>
            </a:extLst>
          </p:cNvPr>
          <p:cNvSpPr>
            <a:spLocks noGrp="1"/>
          </p:cNvSpPr>
          <p:nvPr>
            <p:ph sz="quarter" idx="4"/>
          </p:nvPr>
        </p:nvSpPr>
        <p:spPr>
          <a:xfrm>
            <a:off x="22220238" y="11356975"/>
            <a:ext cx="18659475" cy="16702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B3B33C-736F-B9FF-63F7-24D3D17152A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2F4F1A7-8A37-4F0A-04FC-E2B9E5CBBC3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98B1E2C-ADB2-47BE-C9CE-771601CFB9FD}"/>
              </a:ext>
            </a:extLst>
          </p:cNvPr>
          <p:cNvSpPr>
            <a:spLocks noGrp="1"/>
          </p:cNvSpPr>
          <p:nvPr>
            <p:ph type="sldNum" sz="quarter" idx="12"/>
          </p:nvPr>
        </p:nvSpPr>
        <p:spPr/>
        <p:txBody>
          <a:bodyPr/>
          <a:lstStyle>
            <a:lvl1pPr>
              <a:defRPr/>
            </a:lvl1pPr>
          </a:lstStyle>
          <a:p>
            <a:fld id="{4E009182-D8CB-1D40-8E54-3CEFA1E2464D}" type="slidenum">
              <a:rPr lang="en-US" altLang="en-US"/>
              <a:pPr/>
              <a:t>‹#›</a:t>
            </a:fld>
            <a:endParaRPr lang="en-US" altLang="en-US"/>
          </a:p>
        </p:txBody>
      </p:sp>
    </p:spTree>
    <p:extLst>
      <p:ext uri="{BB962C8B-B14F-4D97-AF65-F5344CB8AC3E}">
        <p14:creationId xmlns:p14="http://schemas.microsoft.com/office/powerpoint/2010/main" val="360630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63D8-2C21-2996-3D98-1C8321B5F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AA4F5C-A631-46DC-6B81-EBCA579BD64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1300CAA-3126-6800-78C9-505907867E4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90B7C83-AAEE-B559-A551-0EA8DE8514F5}"/>
              </a:ext>
            </a:extLst>
          </p:cNvPr>
          <p:cNvSpPr>
            <a:spLocks noGrp="1"/>
          </p:cNvSpPr>
          <p:nvPr>
            <p:ph type="sldNum" sz="quarter" idx="12"/>
          </p:nvPr>
        </p:nvSpPr>
        <p:spPr/>
        <p:txBody>
          <a:bodyPr/>
          <a:lstStyle>
            <a:lvl1pPr>
              <a:defRPr/>
            </a:lvl1pPr>
          </a:lstStyle>
          <a:p>
            <a:fld id="{0648A6BB-9CE7-4E40-AB43-FFFCACCFEA9A}" type="slidenum">
              <a:rPr lang="en-US" altLang="en-US"/>
              <a:pPr/>
              <a:t>‹#›</a:t>
            </a:fld>
            <a:endParaRPr lang="en-US" altLang="en-US"/>
          </a:p>
        </p:txBody>
      </p:sp>
    </p:spTree>
    <p:extLst>
      <p:ext uri="{BB962C8B-B14F-4D97-AF65-F5344CB8AC3E}">
        <p14:creationId xmlns:p14="http://schemas.microsoft.com/office/powerpoint/2010/main" val="132878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A461F-EC30-D1F7-1C52-FEE44A6A068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94F6751-7024-E674-4594-196C20E63CE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BD37D7C-8216-D1F3-577A-8AD83B5D367C}"/>
              </a:ext>
            </a:extLst>
          </p:cNvPr>
          <p:cNvSpPr>
            <a:spLocks noGrp="1"/>
          </p:cNvSpPr>
          <p:nvPr>
            <p:ph type="sldNum" sz="quarter" idx="12"/>
          </p:nvPr>
        </p:nvSpPr>
        <p:spPr/>
        <p:txBody>
          <a:bodyPr/>
          <a:lstStyle>
            <a:lvl1pPr>
              <a:defRPr/>
            </a:lvl1pPr>
          </a:lstStyle>
          <a:p>
            <a:fld id="{AA875EBB-1554-2446-9AF7-6393D96637A0}" type="slidenum">
              <a:rPr lang="en-US" altLang="en-US"/>
              <a:pPr/>
              <a:t>‹#›</a:t>
            </a:fld>
            <a:endParaRPr lang="en-US" altLang="en-US"/>
          </a:p>
        </p:txBody>
      </p:sp>
    </p:spTree>
    <p:extLst>
      <p:ext uri="{BB962C8B-B14F-4D97-AF65-F5344CB8AC3E}">
        <p14:creationId xmlns:p14="http://schemas.microsoft.com/office/powerpoint/2010/main" val="312051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3DA6-12C3-2100-8508-23204EE38C7A}"/>
              </a:ext>
            </a:extLst>
          </p:cNvPr>
          <p:cNvSpPr>
            <a:spLocks noGrp="1"/>
          </p:cNvSpPr>
          <p:nvPr>
            <p:ph type="title"/>
          </p:nvPr>
        </p:nvSpPr>
        <p:spPr>
          <a:xfrm>
            <a:off x="3022600" y="2073275"/>
            <a:ext cx="14157325" cy="72532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BC219-C40C-7C1F-7DA1-866FCE37FC9F}"/>
              </a:ext>
            </a:extLst>
          </p:cNvPr>
          <p:cNvSpPr>
            <a:spLocks noGrp="1"/>
          </p:cNvSpPr>
          <p:nvPr>
            <p:ph idx="1"/>
          </p:nvPr>
        </p:nvSpPr>
        <p:spPr>
          <a:xfrm>
            <a:off x="18659475" y="4476750"/>
            <a:ext cx="22220238" cy="22093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EE0F8E-DC24-52A7-E888-5071B473320E}"/>
              </a:ext>
            </a:extLst>
          </p:cNvPr>
          <p:cNvSpPr>
            <a:spLocks noGrp="1"/>
          </p:cNvSpPr>
          <p:nvPr>
            <p:ph type="body" sz="half" idx="2"/>
          </p:nvPr>
        </p:nvSpPr>
        <p:spPr>
          <a:xfrm>
            <a:off x="3022600" y="9326563"/>
            <a:ext cx="1415732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E9F6-4D82-E6C2-4312-6B8FD3761B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09E274-A193-7C3E-7639-671E6FDE011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6F2B645-0E42-1029-8ADE-B415693C44E3}"/>
              </a:ext>
            </a:extLst>
          </p:cNvPr>
          <p:cNvSpPr>
            <a:spLocks noGrp="1"/>
          </p:cNvSpPr>
          <p:nvPr>
            <p:ph type="sldNum" sz="quarter" idx="12"/>
          </p:nvPr>
        </p:nvSpPr>
        <p:spPr/>
        <p:txBody>
          <a:bodyPr/>
          <a:lstStyle>
            <a:lvl1pPr>
              <a:defRPr/>
            </a:lvl1pPr>
          </a:lstStyle>
          <a:p>
            <a:fld id="{A15799CE-1F11-7D4B-8F23-A9E21C403E66}" type="slidenum">
              <a:rPr lang="en-US" altLang="en-US"/>
              <a:pPr/>
              <a:t>‹#›</a:t>
            </a:fld>
            <a:endParaRPr lang="en-US" altLang="en-US"/>
          </a:p>
        </p:txBody>
      </p:sp>
    </p:spTree>
    <p:extLst>
      <p:ext uri="{BB962C8B-B14F-4D97-AF65-F5344CB8AC3E}">
        <p14:creationId xmlns:p14="http://schemas.microsoft.com/office/powerpoint/2010/main" val="86589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E9F3-6846-E533-EFD0-8EC947D95026}"/>
              </a:ext>
            </a:extLst>
          </p:cNvPr>
          <p:cNvSpPr>
            <a:spLocks noGrp="1"/>
          </p:cNvSpPr>
          <p:nvPr>
            <p:ph type="title"/>
          </p:nvPr>
        </p:nvSpPr>
        <p:spPr>
          <a:xfrm>
            <a:off x="3022600" y="2073275"/>
            <a:ext cx="14157325" cy="72532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754577-3434-976F-5F8C-C3EAFA5E3527}"/>
              </a:ext>
            </a:extLst>
          </p:cNvPr>
          <p:cNvSpPr>
            <a:spLocks noGrp="1"/>
          </p:cNvSpPr>
          <p:nvPr>
            <p:ph type="pic" idx="1"/>
          </p:nvPr>
        </p:nvSpPr>
        <p:spPr>
          <a:xfrm>
            <a:off x="18659475" y="4476750"/>
            <a:ext cx="22220238" cy="22093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32A48D-107C-DEE6-1F4E-83E76B4B1EC1}"/>
              </a:ext>
            </a:extLst>
          </p:cNvPr>
          <p:cNvSpPr>
            <a:spLocks noGrp="1"/>
          </p:cNvSpPr>
          <p:nvPr>
            <p:ph type="body" sz="half" idx="2"/>
          </p:nvPr>
        </p:nvSpPr>
        <p:spPr>
          <a:xfrm>
            <a:off x="3022600" y="9326563"/>
            <a:ext cx="14157325" cy="17279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161B9-BB97-5045-9863-72BB441C683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72ACDC2-3DDB-D986-77ED-C0A2216554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DF61DC8-85BA-564B-6EEF-8423E4EB0B75}"/>
              </a:ext>
            </a:extLst>
          </p:cNvPr>
          <p:cNvSpPr>
            <a:spLocks noGrp="1"/>
          </p:cNvSpPr>
          <p:nvPr>
            <p:ph type="sldNum" sz="quarter" idx="12"/>
          </p:nvPr>
        </p:nvSpPr>
        <p:spPr/>
        <p:txBody>
          <a:bodyPr/>
          <a:lstStyle>
            <a:lvl1pPr>
              <a:defRPr/>
            </a:lvl1pPr>
          </a:lstStyle>
          <a:p>
            <a:fld id="{4861FD4B-2F45-4148-A007-27BB24E8C84C}" type="slidenum">
              <a:rPr lang="en-US" altLang="en-US"/>
              <a:pPr/>
              <a:t>‹#›</a:t>
            </a:fld>
            <a:endParaRPr lang="en-US" altLang="en-US"/>
          </a:p>
        </p:txBody>
      </p:sp>
    </p:spTree>
    <p:extLst>
      <p:ext uri="{BB962C8B-B14F-4D97-AF65-F5344CB8AC3E}">
        <p14:creationId xmlns:p14="http://schemas.microsoft.com/office/powerpoint/2010/main" val="9995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5A9B7"/>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6CB1D36-A8A7-917F-E417-4D8B7C62A5D4}"/>
              </a:ext>
            </a:extLst>
          </p:cNvPr>
          <p:cNvSpPr>
            <a:spLocks noGrp="1" noChangeArrowheads="1"/>
          </p:cNvSpPr>
          <p:nvPr>
            <p:ph type="title"/>
          </p:nvPr>
        </p:nvSpPr>
        <p:spPr bwMode="auto">
          <a:xfrm>
            <a:off x="3290888" y="2765425"/>
            <a:ext cx="373094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4BCB8F8-A6D7-93B5-942D-9114DB64ECE3}"/>
              </a:ext>
            </a:extLst>
          </p:cNvPr>
          <p:cNvSpPr>
            <a:spLocks noGrp="1" noChangeArrowheads="1"/>
          </p:cNvSpPr>
          <p:nvPr>
            <p:ph type="body" idx="1"/>
          </p:nvPr>
        </p:nvSpPr>
        <p:spPr bwMode="auto">
          <a:xfrm>
            <a:off x="3290888" y="8980488"/>
            <a:ext cx="37309425" cy="1865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266B7F0-35AA-05C9-8E60-334DEC8F2F24}"/>
              </a:ext>
            </a:extLst>
          </p:cNvPr>
          <p:cNvSpPr>
            <a:spLocks noGrp="1" noChangeArrowheads="1"/>
          </p:cNvSpPr>
          <p:nvPr>
            <p:ph type="dt" sz="half" idx="2"/>
          </p:nvPr>
        </p:nvSpPr>
        <p:spPr bwMode="auto">
          <a:xfrm>
            <a:off x="3290888" y="28325763"/>
            <a:ext cx="9144000"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ltLang="en-US"/>
          </a:p>
        </p:txBody>
      </p:sp>
      <p:sp>
        <p:nvSpPr>
          <p:cNvPr id="1029" name="Rectangle 5">
            <a:extLst>
              <a:ext uri="{FF2B5EF4-FFF2-40B4-BE49-F238E27FC236}">
                <a16:creationId xmlns:a16="http://schemas.microsoft.com/office/drawing/2014/main" id="{F4C1B43B-BBFE-D4A0-621C-4E8B3BEE1D11}"/>
              </a:ext>
            </a:extLst>
          </p:cNvPr>
          <p:cNvSpPr>
            <a:spLocks noGrp="1" noChangeArrowheads="1"/>
          </p:cNvSpPr>
          <p:nvPr>
            <p:ph type="ftr" sz="quarter" idx="3"/>
          </p:nvPr>
        </p:nvSpPr>
        <p:spPr bwMode="auto">
          <a:xfrm>
            <a:off x="14997113" y="28325763"/>
            <a:ext cx="13896975"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ltLang="en-US"/>
          </a:p>
        </p:txBody>
      </p:sp>
      <p:sp>
        <p:nvSpPr>
          <p:cNvPr id="1030" name="Rectangle 6">
            <a:extLst>
              <a:ext uri="{FF2B5EF4-FFF2-40B4-BE49-F238E27FC236}">
                <a16:creationId xmlns:a16="http://schemas.microsoft.com/office/drawing/2014/main" id="{86CDC1CA-FE58-1BD0-6183-F44E23FC1E50}"/>
              </a:ext>
            </a:extLst>
          </p:cNvPr>
          <p:cNvSpPr>
            <a:spLocks noGrp="1" noChangeArrowheads="1"/>
          </p:cNvSpPr>
          <p:nvPr>
            <p:ph type="sldNum" sz="quarter" idx="4"/>
          </p:nvPr>
        </p:nvSpPr>
        <p:spPr bwMode="auto">
          <a:xfrm>
            <a:off x="31456313" y="28325763"/>
            <a:ext cx="9144000" cy="2074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38912" tIns="219456" rIns="438912" bIns="219456" numCol="1" anchor="t" anchorCtr="0" compatLnSpc="1">
            <a:prstTxWarp prst="textNoShape">
              <a:avLst/>
            </a:prstTxWarp>
          </a:bodyPr>
          <a:lstStyle>
            <a:lvl1pPr algn="r" defTabSz="4389438">
              <a:defRPr sz="6700"/>
            </a:lvl1pPr>
          </a:lstStyle>
          <a:p>
            <a:fld id="{69E45E2F-7B55-C54B-A501-E6ADB2D539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kern="12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2pPr>
      <a:lvl3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3pPr>
      <a:lvl4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4pPr>
      <a:lvl5pPr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5pPr>
      <a:lvl6pPr marL="4572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6pPr>
      <a:lvl7pPr marL="9144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7pPr>
      <a:lvl8pPr marL="13716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8pPr>
      <a:lvl9pPr marL="1828800" algn="ctr" defTabSz="4389438" rtl="0" fontAlgn="base">
        <a:spcBef>
          <a:spcPct val="0"/>
        </a:spcBef>
        <a:spcAft>
          <a:spcPct val="0"/>
        </a:spcAft>
        <a:defRPr sz="21100">
          <a:solidFill>
            <a:schemeClr val="tx2"/>
          </a:solidFill>
          <a:latin typeface="Arial" panose="020B0604020202020204" pitchFamily="34" charset="0"/>
          <a:ea typeface="ＭＳ Ｐゴシック" panose="020B0600070205080204" pitchFamily="34" charset="-128"/>
        </a:defRPr>
      </a:lvl9pPr>
    </p:titleStyle>
    <p:bodyStyle>
      <a:lvl1pPr marL="1646238" indent="-1646238" algn="l" defTabSz="4389438" rtl="0" fontAlgn="base">
        <a:spcBef>
          <a:spcPct val="20000"/>
        </a:spcBef>
        <a:spcAft>
          <a:spcPct val="0"/>
        </a:spcAft>
        <a:buChar char="•"/>
        <a:defRPr sz="15400" kern="12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kern="1200">
          <a:solidFill>
            <a:schemeClr val="tx1"/>
          </a:solidFill>
          <a:latin typeface="+mn-lt"/>
          <a:ea typeface="+mn-ea"/>
          <a:cs typeface="+mn-cs"/>
        </a:defRPr>
      </a:lvl2pPr>
      <a:lvl3pPr marL="5486400" indent="-1096963" algn="l" defTabSz="4389438" rtl="0" fontAlgn="base">
        <a:spcBef>
          <a:spcPct val="20000"/>
        </a:spcBef>
        <a:spcAft>
          <a:spcPct val="0"/>
        </a:spcAft>
        <a:buChar char="•"/>
        <a:defRPr sz="11500" kern="1200">
          <a:solidFill>
            <a:schemeClr val="tx1"/>
          </a:solidFill>
          <a:latin typeface="+mn-lt"/>
          <a:ea typeface="+mn-ea"/>
          <a:cs typeface="+mn-cs"/>
        </a:defRPr>
      </a:lvl3pPr>
      <a:lvl4pPr marL="7680325" indent="-1096963" algn="l" defTabSz="4389438" rtl="0" fontAlgn="base">
        <a:spcBef>
          <a:spcPct val="20000"/>
        </a:spcBef>
        <a:spcAft>
          <a:spcPct val="0"/>
        </a:spcAft>
        <a:buChar char="–"/>
        <a:defRPr sz="9600" kern="1200">
          <a:solidFill>
            <a:schemeClr val="tx1"/>
          </a:solidFill>
          <a:latin typeface="+mn-lt"/>
          <a:ea typeface="+mn-ea"/>
          <a:cs typeface="+mn-cs"/>
        </a:defRPr>
      </a:lvl4pPr>
      <a:lvl5pPr marL="9875838" indent="-1096963" algn="l" defTabSz="4389438" rtl="0" fontAlgn="base">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ext Box 5">
            <a:extLst>
              <a:ext uri="{FF2B5EF4-FFF2-40B4-BE49-F238E27FC236}">
                <a16:creationId xmlns:a16="http://schemas.microsoft.com/office/drawing/2014/main" id="{E93AF9A7-9DFF-EED4-BE23-9A07F49E849A}"/>
              </a:ext>
            </a:extLst>
          </p:cNvPr>
          <p:cNvSpPr txBox="1">
            <a:spLocks noChangeArrowheads="1"/>
          </p:cNvSpPr>
          <p:nvPr/>
        </p:nvSpPr>
        <p:spPr bwMode="auto">
          <a:xfrm>
            <a:off x="1339850" y="706045"/>
            <a:ext cx="34340183" cy="373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sz="2400">
                <a:solidFill>
                  <a:schemeClr val="tx1"/>
                </a:solidFill>
                <a:latin typeface="Arial" panose="020B0604020202020204" pitchFamily="34" charset="0"/>
                <a:ea typeface="ＭＳ Ｐゴシック" panose="020B0600070205080204" pitchFamily="34" charset="-128"/>
              </a:defRPr>
            </a:lvl1pPr>
            <a:lvl2pPr defTabSz="4389438">
              <a:defRPr sz="2400">
                <a:solidFill>
                  <a:schemeClr val="tx1"/>
                </a:solidFill>
                <a:latin typeface="Arial" panose="020B0604020202020204" pitchFamily="34" charset="0"/>
                <a:ea typeface="ＭＳ Ｐゴシック" panose="020B0600070205080204" pitchFamily="34" charset="-128"/>
              </a:defRPr>
            </a:lvl2pPr>
            <a:lvl3pPr defTabSz="4389438">
              <a:defRPr sz="2400">
                <a:solidFill>
                  <a:schemeClr val="tx1"/>
                </a:solidFill>
                <a:latin typeface="Arial" panose="020B0604020202020204" pitchFamily="34" charset="0"/>
                <a:ea typeface="ＭＳ Ｐゴシック" panose="020B0600070205080204" pitchFamily="34" charset="-128"/>
              </a:defRPr>
            </a:lvl3pPr>
            <a:lvl4pPr defTabSz="4389438">
              <a:defRPr sz="2400">
                <a:solidFill>
                  <a:schemeClr val="tx1"/>
                </a:solidFill>
                <a:latin typeface="Arial" panose="020B0604020202020204" pitchFamily="34" charset="0"/>
                <a:ea typeface="ＭＳ Ｐゴシック" panose="020B0600070205080204" pitchFamily="34" charset="-128"/>
              </a:defRPr>
            </a:lvl4pPr>
            <a:lvl5pPr defTabSz="4389438">
              <a:defRPr sz="2400">
                <a:solidFill>
                  <a:schemeClr val="tx1"/>
                </a:solidFill>
                <a:latin typeface="Arial" panose="020B0604020202020204" pitchFamily="34" charset="0"/>
                <a:ea typeface="ＭＳ Ｐゴシック" panose="020B0600070205080204" pitchFamily="34" charset="-128"/>
              </a:defRPr>
            </a:lvl5pPr>
            <a:lvl6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defTabSz="4389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50000"/>
              </a:lnSpc>
              <a:spcBef>
                <a:spcPct val="50000"/>
              </a:spcBef>
            </a:pPr>
            <a:endParaRPr lang="fr-FR" altLang="en-US" sz="6000" b="1">
              <a:solidFill>
                <a:schemeClr val="bg1"/>
              </a:solidFill>
              <a:latin typeface="Times New Roman" panose="02020603050405020304" pitchFamily="18" charset="0"/>
              <a:cs typeface="Times New Roman" panose="02020603050405020304" pitchFamily="18" charset="0"/>
            </a:endParaRPr>
          </a:p>
          <a:p>
            <a:pPr algn="ctr" eaLnBrk="1" hangingPunct="1">
              <a:lnSpc>
                <a:spcPct val="50000"/>
              </a:lnSpc>
              <a:spcBef>
                <a:spcPct val="50000"/>
              </a:spcBef>
            </a:pPr>
            <a:r>
              <a:rPr lang="en-US" altLang="en-US" sz="6600" b="1">
                <a:latin typeface="Times New Roman" panose="02020603050405020304" pitchFamily="18" charset="0"/>
                <a:cs typeface="Times New Roman" panose="02020603050405020304" pitchFamily="18" charset="0"/>
              </a:rPr>
              <a:t>Utilization of Beta-Agonists on the Effects of Marbling / Fat Deposition in Beef Cattle</a:t>
            </a:r>
            <a:endParaRPr lang="en-US" altLang="en-US" sz="4800" b="1">
              <a:latin typeface="Times New Roman" panose="02020603050405020304" pitchFamily="18" charset="0"/>
              <a:cs typeface="Times New Roman" panose="02020603050405020304" pitchFamily="18" charset="0"/>
            </a:endParaRPr>
          </a:p>
          <a:p>
            <a:pPr algn="ctr" eaLnBrk="1" hangingPunct="1">
              <a:lnSpc>
                <a:spcPct val="50000"/>
              </a:lnSpc>
              <a:spcBef>
                <a:spcPct val="50000"/>
              </a:spcBef>
            </a:pPr>
            <a:r>
              <a:rPr lang="en-US" altLang="en-US" sz="4400">
                <a:latin typeface="Times New Roman" panose="02020603050405020304" pitchFamily="18" charset="0"/>
                <a:cs typeface="Times New Roman" panose="02020603050405020304" pitchFamily="18" charset="0"/>
              </a:rPr>
              <a:t>Rafael Andrade, Sara Erby, Blaine Holzman</a:t>
            </a:r>
          </a:p>
          <a:p>
            <a:pPr algn="ctr" eaLnBrk="1" hangingPunct="1">
              <a:lnSpc>
                <a:spcPct val="50000"/>
              </a:lnSpc>
              <a:spcBef>
                <a:spcPct val="50000"/>
              </a:spcBef>
            </a:pPr>
            <a:r>
              <a:rPr lang="en-US" altLang="en-US" sz="4400">
                <a:latin typeface="Times New Roman" panose="02020603050405020304" pitchFamily="18" charset="0"/>
                <a:cs typeface="Times New Roman" panose="02020603050405020304" pitchFamily="18" charset="0"/>
              </a:rPr>
              <a:t>Arkansas Tech University</a:t>
            </a:r>
          </a:p>
          <a:p>
            <a:pPr algn="ctr" eaLnBrk="1" hangingPunct="1">
              <a:lnSpc>
                <a:spcPct val="50000"/>
              </a:lnSpc>
              <a:spcBef>
                <a:spcPct val="50000"/>
              </a:spcBef>
            </a:pPr>
            <a:r>
              <a:rPr lang="en-US" altLang="en-US" sz="4400">
                <a:latin typeface="Times New Roman" panose="02020603050405020304" pitchFamily="18" charset="0"/>
                <a:cs typeface="Times New Roman" panose="02020603050405020304" pitchFamily="18" charset="0"/>
              </a:rPr>
              <a:t>Department of Agriculture and Tourism</a:t>
            </a:r>
            <a:endParaRPr lang="en-US" altLang="en-US" sz="6000">
              <a:latin typeface="Times New Roman" panose="02020603050405020304" pitchFamily="18" charset="0"/>
              <a:cs typeface="Times New Roman" panose="02020603050405020304" pitchFamily="18" charset="0"/>
            </a:endParaRPr>
          </a:p>
        </p:txBody>
      </p:sp>
      <p:sp>
        <p:nvSpPr>
          <p:cNvPr id="2057" name="Rectangle 9">
            <a:extLst>
              <a:ext uri="{FF2B5EF4-FFF2-40B4-BE49-F238E27FC236}">
                <a16:creationId xmlns:a16="http://schemas.microsoft.com/office/drawing/2014/main" id="{DE6CFA78-314C-35AC-11A9-DA67D15E539C}"/>
              </a:ext>
            </a:extLst>
          </p:cNvPr>
          <p:cNvSpPr>
            <a:spLocks noChangeArrowheads="1"/>
          </p:cNvSpPr>
          <p:nvPr/>
        </p:nvSpPr>
        <p:spPr bwMode="auto">
          <a:xfrm>
            <a:off x="921627" y="5547072"/>
            <a:ext cx="13564066" cy="10368485"/>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2076" name="Line 28">
            <a:extLst>
              <a:ext uri="{FF2B5EF4-FFF2-40B4-BE49-F238E27FC236}">
                <a16:creationId xmlns:a16="http://schemas.microsoft.com/office/drawing/2014/main" id="{7F6A5409-761B-EE87-1454-3ADF7AC55C26}"/>
              </a:ext>
            </a:extLst>
          </p:cNvPr>
          <p:cNvSpPr>
            <a:spLocks noChangeShapeType="1"/>
          </p:cNvSpPr>
          <p:nvPr/>
        </p:nvSpPr>
        <p:spPr bwMode="auto">
          <a:xfrm>
            <a:off x="0" y="4708231"/>
            <a:ext cx="43891200" cy="0"/>
          </a:xfrm>
          <a:prstGeom prst="line">
            <a:avLst/>
          </a:prstGeom>
          <a:noFill/>
          <a:ln w="317500">
            <a:solidFill>
              <a:srgbClr val="FFE34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2" name="Text Box 64">
            <a:extLst>
              <a:ext uri="{FF2B5EF4-FFF2-40B4-BE49-F238E27FC236}">
                <a16:creationId xmlns:a16="http://schemas.microsoft.com/office/drawing/2014/main" id="{EF0D6D78-457D-C2D7-9409-FB201364BFEB}"/>
              </a:ext>
            </a:extLst>
          </p:cNvPr>
          <p:cNvSpPr txBox="1">
            <a:spLocks noChangeArrowheads="1"/>
          </p:cNvSpPr>
          <p:nvPr/>
        </p:nvSpPr>
        <p:spPr bwMode="auto">
          <a:xfrm>
            <a:off x="15667831" y="6568174"/>
            <a:ext cx="12534900" cy="7561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40" tIns="45720" rIns="91440" bIns="45720" anchor="t">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744220" indent="-457200">
              <a:buFont typeface="Arial" panose="020B0604020202020204" pitchFamily="34" charset="0"/>
              <a:buChar char="•"/>
            </a:pPr>
            <a:r>
              <a:rPr lang="en-US" altLang="en-US" sz="3000">
                <a:latin typeface="Arial"/>
                <a:ea typeface="ＭＳ Ｐゴシック"/>
                <a:cs typeface="Arial"/>
              </a:rPr>
              <a:t>The use of this drug has provided producers with a 100% return on investment by making two dollars for every dollar spent. </a:t>
            </a:r>
            <a:r>
              <a:rPr lang="en-US" altLang="en-US" sz="3000" baseline="30000">
                <a:latin typeface="Arial"/>
                <a:ea typeface="ＭＳ Ｐゴシック"/>
                <a:cs typeface="Arial"/>
              </a:rPr>
              <a:t>3</a:t>
            </a:r>
          </a:p>
          <a:p>
            <a:pPr marL="744220" indent="-457200">
              <a:buFont typeface="Arial" panose="020B0604020202020204" pitchFamily="34" charset="0"/>
              <a:buChar char="•"/>
            </a:pPr>
            <a:r>
              <a:rPr lang="en-US" sz="3000">
                <a:latin typeface="Arial"/>
                <a:ea typeface="ＭＳ Ｐゴシック"/>
                <a:cs typeface="Arial"/>
              </a:rPr>
              <a:t>Optaflexx, an FDA approved beta-agonist, when fed correctly increases rate of gain by 17.9% on a carcass adjusted basis and increases overall average gain by 19.7 pounds.</a:t>
            </a:r>
          </a:p>
          <a:p>
            <a:pPr marL="1142682" lvl="1" indent="-457200">
              <a:buFont typeface="Arial" panose="020B0604020202020204" pitchFamily="34" charset="0"/>
              <a:buChar char="•"/>
            </a:pPr>
            <a:r>
              <a:rPr lang="en-US" altLang="en-US" sz="3000">
                <a:latin typeface="Arial"/>
                <a:ea typeface="ＭＳ Ｐゴシック"/>
                <a:cs typeface="Arial"/>
              </a:rPr>
              <a:t>Steers experienced an additional 11.2-pound gain during finishing period during the use of the drug and were 14% more feed efficient.  </a:t>
            </a:r>
          </a:p>
          <a:p>
            <a:pPr marL="744220" indent="-457200">
              <a:buFont typeface="Arial" panose="020B0604020202020204" pitchFamily="34" charset="0"/>
              <a:buChar char="•"/>
            </a:pPr>
            <a:r>
              <a:rPr lang="en-US" sz="3000">
                <a:latin typeface="Arial"/>
                <a:ea typeface="ＭＳ Ｐゴシック"/>
                <a:cs typeface="Arial"/>
              </a:rPr>
              <a:t>Optaflexx improves carcass and performance in many areas of beef cattle when fed according to label</a:t>
            </a:r>
          </a:p>
          <a:p>
            <a:pPr marL="1142682" lvl="1" indent="-457200">
              <a:buFont typeface="Arial" panose="020B0604020202020204" pitchFamily="34" charset="0"/>
              <a:buChar char="•"/>
            </a:pPr>
            <a:r>
              <a:rPr lang="en-US" sz="3000">
                <a:latin typeface="Arial"/>
                <a:ea typeface="ＭＳ Ｐゴシック"/>
                <a:cs typeface="Arial"/>
              </a:rPr>
              <a:t>Additional 17 pounds in live weight</a:t>
            </a:r>
          </a:p>
          <a:p>
            <a:pPr marL="1142682" lvl="1" indent="-457200">
              <a:buFont typeface="Arial" panose="020B0604020202020204" pitchFamily="34" charset="0"/>
              <a:buChar char="•"/>
            </a:pPr>
            <a:r>
              <a:rPr lang="en-US" sz="3000">
                <a:latin typeface="Arial"/>
                <a:ea typeface="ＭＳ Ｐゴシック"/>
                <a:cs typeface="Arial"/>
              </a:rPr>
              <a:t>Additional 14 pounds in carcass weight</a:t>
            </a:r>
          </a:p>
          <a:p>
            <a:pPr marL="1142682" lvl="1" indent="-457200">
              <a:buFont typeface="Arial" panose="020B0604020202020204" pitchFamily="34" charset="0"/>
              <a:buChar char="•"/>
            </a:pPr>
            <a:r>
              <a:rPr lang="en-US" sz="3000">
                <a:latin typeface="Arial"/>
                <a:ea typeface="ＭＳ Ｐゴシック"/>
                <a:cs typeface="Arial"/>
              </a:rPr>
              <a:t>.30 square inch increase in ribeye area</a:t>
            </a:r>
          </a:p>
          <a:p>
            <a:pPr marL="1142682" lvl="1" indent="-457200">
              <a:buFont typeface="Arial" panose="020B0604020202020204" pitchFamily="34" charset="0"/>
              <a:buChar char="•"/>
            </a:pPr>
            <a:r>
              <a:rPr lang="en-US" sz="3000">
                <a:latin typeface="Arial"/>
                <a:ea typeface="ＭＳ Ｐゴシック"/>
                <a:cs typeface="Arial"/>
              </a:rPr>
              <a:t>.30% increase in dressing percentage</a:t>
            </a:r>
          </a:p>
          <a:p>
            <a:pPr marL="1142682" lvl="1" indent="-457200">
              <a:buFont typeface="Arial" panose="020B0604020202020204" pitchFamily="34" charset="0"/>
              <a:buChar char="•"/>
            </a:pPr>
            <a:endParaRPr lang="en-US">
              <a:latin typeface="Arial"/>
              <a:ea typeface="ＭＳ Ｐゴシック"/>
              <a:cs typeface="Arial"/>
            </a:endParaRPr>
          </a:p>
          <a:p>
            <a:pPr marL="685482" lvl="1" indent="0"/>
            <a:endParaRPr lang="en-US">
              <a:latin typeface="Arial"/>
              <a:ea typeface="ＭＳ Ｐゴシック"/>
              <a:cs typeface="Arial"/>
            </a:endParaRPr>
          </a:p>
          <a:p>
            <a:pPr marL="744220" indent="-457200">
              <a:buFont typeface="Arial" panose="020B0604020202020204" pitchFamily="34" charset="0"/>
              <a:buChar char="•"/>
            </a:pPr>
            <a:endParaRPr lang="en-US" altLang="en-US" sz="2600" baseline="30000">
              <a:cs typeface="Arial" panose="020B0604020202020204" pitchFamily="34" charset="0"/>
            </a:endParaRPr>
          </a:p>
        </p:txBody>
      </p:sp>
      <p:sp>
        <p:nvSpPr>
          <p:cNvPr id="2213" name="Text Box 165">
            <a:extLst>
              <a:ext uri="{FF2B5EF4-FFF2-40B4-BE49-F238E27FC236}">
                <a16:creationId xmlns:a16="http://schemas.microsoft.com/office/drawing/2014/main" id="{C631C353-3950-9B65-9201-CB18524A0229}"/>
              </a:ext>
            </a:extLst>
          </p:cNvPr>
          <p:cNvSpPr txBox="1">
            <a:spLocks noChangeArrowheads="1"/>
          </p:cNvSpPr>
          <p:nvPr/>
        </p:nvSpPr>
        <p:spPr bwMode="auto">
          <a:xfrm>
            <a:off x="1149105" y="6648415"/>
            <a:ext cx="12800012" cy="8863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3000"/>
              <a:t>Many beef producers in the U.S. asks themselves, “How are we able to increase our meat quality to improve the market?”. </a:t>
            </a:r>
            <a:br>
              <a:rPr lang="en-US" sz="3000"/>
            </a:br>
            <a:endParaRPr lang="en-US" sz="3000"/>
          </a:p>
          <a:p>
            <a:pPr marL="457200" indent="-457200">
              <a:buFont typeface="Arial" panose="020B0604020202020204" pitchFamily="34" charset="0"/>
              <a:buChar char="•"/>
            </a:pPr>
            <a:r>
              <a:rPr lang="en-US" sz="3000"/>
              <a:t>With modernization of technology, these questions are answered. One measure is the utilization of anabolic implants, but the focus here is understanding the other measures producers take.</a:t>
            </a:r>
            <a:r>
              <a:rPr lang="en-US" sz="3000" baseline="30000"/>
              <a:t> 1</a:t>
            </a:r>
            <a:endParaRPr lang="en-US" sz="3000"/>
          </a:p>
          <a:p>
            <a:pPr marL="457200" indent="-457200">
              <a:buFont typeface="Arial" panose="020B0604020202020204" pitchFamily="34" charset="0"/>
              <a:buChar char="•"/>
            </a:pPr>
            <a:r>
              <a:rPr lang="en-US" sz="3000"/>
              <a:t>In this case, a specific measure we are going to be looking at is the use of synthetic compounds called Beta-Adrenergic Receptor Agonists. Commonly referred to as Beta-Agonists. This research displays a set of criteria on how these Agonists can work within the industry. Extensive research done on these synthetic compounds have shown the profitability and productiveness through the use of the product. There is intent to fully understand the way a Beta-Agonist works and how to use it more effectively and efficiently.</a:t>
            </a:r>
          </a:p>
          <a:p>
            <a:pPr marL="457200" indent="-457200">
              <a:buFont typeface="Arial" panose="020B0604020202020204" pitchFamily="34" charset="0"/>
              <a:buChar char="•"/>
            </a:pPr>
            <a:r>
              <a:rPr lang="en-US" sz="3000"/>
              <a:t>Other questions that relate are: Why aren't they advertised more? What could this product do for the market? Are there any economic benefits? Any health concerns? How can we improve it?</a:t>
            </a:r>
          </a:p>
          <a:p>
            <a:pPr marL="457200" indent="-457200">
              <a:buFont typeface="Arial" panose="020B0604020202020204" pitchFamily="34" charset="0"/>
              <a:buChar char="•"/>
            </a:pPr>
            <a:r>
              <a:rPr lang="en-US" sz="3000"/>
              <a:t>Increasing yield, i.e., muscle mass, while also increasing feed efficiency would greatly benefit the cattle industry.</a:t>
            </a:r>
            <a:r>
              <a:rPr lang="en-US" sz="3000" baseline="30000"/>
              <a:t>2</a:t>
            </a:r>
            <a:endParaRPr lang="en-US" sz="3000"/>
          </a:p>
        </p:txBody>
      </p:sp>
      <p:sp>
        <p:nvSpPr>
          <p:cNvPr id="2216" name="Text Box 168">
            <a:extLst>
              <a:ext uri="{FF2B5EF4-FFF2-40B4-BE49-F238E27FC236}">
                <a16:creationId xmlns:a16="http://schemas.microsoft.com/office/drawing/2014/main" id="{6BD734D6-3DC7-18E9-995F-5CEA775069FD}"/>
              </a:ext>
            </a:extLst>
          </p:cNvPr>
          <p:cNvSpPr txBox="1">
            <a:spLocks noChangeArrowheads="1"/>
          </p:cNvSpPr>
          <p:nvPr/>
        </p:nvSpPr>
        <p:spPr bwMode="auto">
          <a:xfrm>
            <a:off x="18364200" y="22529800"/>
            <a:ext cx="4470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293" name="Text Box 245">
            <a:extLst>
              <a:ext uri="{FF2B5EF4-FFF2-40B4-BE49-F238E27FC236}">
                <a16:creationId xmlns:a16="http://schemas.microsoft.com/office/drawing/2014/main" id="{493C3F7E-6466-1F0B-823C-B38C90DDCA9B}"/>
              </a:ext>
            </a:extLst>
          </p:cNvPr>
          <p:cNvSpPr txBox="1">
            <a:spLocks noChangeArrowheads="1"/>
          </p:cNvSpPr>
          <p:nvPr/>
        </p:nvSpPr>
        <p:spPr bwMode="auto">
          <a:xfrm>
            <a:off x="16332200" y="24358600"/>
            <a:ext cx="6654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294" name="Text Box 246">
            <a:extLst>
              <a:ext uri="{FF2B5EF4-FFF2-40B4-BE49-F238E27FC236}">
                <a16:creationId xmlns:a16="http://schemas.microsoft.com/office/drawing/2014/main" id="{3849A8AD-F69A-C034-5AFB-F28CA3FF9FA3}"/>
              </a:ext>
            </a:extLst>
          </p:cNvPr>
          <p:cNvSpPr txBox="1">
            <a:spLocks noChangeArrowheads="1"/>
          </p:cNvSpPr>
          <p:nvPr/>
        </p:nvSpPr>
        <p:spPr bwMode="auto">
          <a:xfrm>
            <a:off x="16306800" y="24739600"/>
            <a:ext cx="518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546" name="Text Box 498">
            <a:extLst>
              <a:ext uri="{FF2B5EF4-FFF2-40B4-BE49-F238E27FC236}">
                <a16:creationId xmlns:a16="http://schemas.microsoft.com/office/drawing/2014/main" id="{6E752219-0ACC-F5B5-4A1F-E104FB015A3E}"/>
              </a:ext>
            </a:extLst>
          </p:cNvPr>
          <p:cNvSpPr txBox="1">
            <a:spLocks noChangeArrowheads="1"/>
          </p:cNvSpPr>
          <p:nvPr/>
        </p:nvSpPr>
        <p:spPr bwMode="auto">
          <a:xfrm>
            <a:off x="16451263" y="21475700"/>
            <a:ext cx="1219993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2588" name="Text Box 540">
            <a:extLst>
              <a:ext uri="{FF2B5EF4-FFF2-40B4-BE49-F238E27FC236}">
                <a16:creationId xmlns:a16="http://schemas.microsoft.com/office/drawing/2014/main" id="{1BD01A1B-59FE-FD05-DBAD-FB9247F68EBD}"/>
              </a:ext>
            </a:extLst>
          </p:cNvPr>
          <p:cNvSpPr txBox="1">
            <a:spLocks noChangeArrowheads="1"/>
          </p:cNvSpPr>
          <p:nvPr/>
        </p:nvSpPr>
        <p:spPr bwMode="auto">
          <a:xfrm>
            <a:off x="29667200" y="29565600"/>
            <a:ext cx="138430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a:solidFill>
                  <a:schemeClr val="bg1"/>
                </a:solidFill>
              </a:rPr>
              <a:t>Special Thanks to our Project Sponsors: </a:t>
            </a:r>
          </a:p>
        </p:txBody>
      </p:sp>
      <p:pic>
        <p:nvPicPr>
          <p:cNvPr id="5" name="Picture 4" descr="Logo, company name&#10;&#10;Description automatically generated">
            <a:extLst>
              <a:ext uri="{FF2B5EF4-FFF2-40B4-BE49-F238E27FC236}">
                <a16:creationId xmlns:a16="http://schemas.microsoft.com/office/drawing/2014/main" id="{C116541C-884A-D95F-C5F5-F9080E702D55}"/>
              </a:ext>
            </a:extLst>
          </p:cNvPr>
          <p:cNvPicPr>
            <a:picLocks noChangeAspect="1"/>
          </p:cNvPicPr>
          <p:nvPr/>
        </p:nvPicPr>
        <p:blipFill>
          <a:blip r:embed="rId3"/>
          <a:stretch>
            <a:fillRect/>
          </a:stretch>
        </p:blipFill>
        <p:spPr>
          <a:xfrm>
            <a:off x="35680033" y="272199"/>
            <a:ext cx="6623667" cy="5113938"/>
          </a:xfrm>
          <a:prstGeom prst="rect">
            <a:avLst/>
          </a:prstGeom>
        </p:spPr>
      </p:pic>
      <p:sp>
        <p:nvSpPr>
          <p:cNvPr id="3" name="Text Box 49">
            <a:extLst>
              <a:ext uri="{FF2B5EF4-FFF2-40B4-BE49-F238E27FC236}">
                <a16:creationId xmlns:a16="http://schemas.microsoft.com/office/drawing/2014/main" id="{82288298-CE93-B8E0-F049-9AE64171FE03}"/>
              </a:ext>
            </a:extLst>
          </p:cNvPr>
          <p:cNvSpPr txBox="1">
            <a:spLocks noChangeArrowheads="1"/>
          </p:cNvSpPr>
          <p:nvPr/>
        </p:nvSpPr>
        <p:spPr bwMode="auto">
          <a:xfrm>
            <a:off x="1149105" y="5836143"/>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Introduction </a:t>
            </a:r>
          </a:p>
        </p:txBody>
      </p:sp>
      <p:sp>
        <p:nvSpPr>
          <p:cNvPr id="4" name="Rectangle 11">
            <a:extLst>
              <a:ext uri="{FF2B5EF4-FFF2-40B4-BE49-F238E27FC236}">
                <a16:creationId xmlns:a16="http://schemas.microsoft.com/office/drawing/2014/main" id="{499A1716-2B39-8516-3367-8963498299C4}"/>
              </a:ext>
            </a:extLst>
          </p:cNvPr>
          <p:cNvSpPr>
            <a:spLocks noChangeArrowheads="1"/>
          </p:cNvSpPr>
          <p:nvPr/>
        </p:nvSpPr>
        <p:spPr bwMode="auto">
          <a:xfrm>
            <a:off x="921627" y="16898750"/>
            <a:ext cx="13543504" cy="13324457"/>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8" name="Text Box 49">
            <a:extLst>
              <a:ext uri="{FF2B5EF4-FFF2-40B4-BE49-F238E27FC236}">
                <a16:creationId xmlns:a16="http://schemas.microsoft.com/office/drawing/2014/main" id="{6165705B-19A3-6459-F638-6446CE79E79E}"/>
              </a:ext>
            </a:extLst>
          </p:cNvPr>
          <p:cNvSpPr txBox="1">
            <a:spLocks noChangeArrowheads="1"/>
          </p:cNvSpPr>
          <p:nvPr/>
        </p:nvSpPr>
        <p:spPr bwMode="auto">
          <a:xfrm>
            <a:off x="1149106" y="17400785"/>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Method / Data Source(s)</a:t>
            </a:r>
          </a:p>
        </p:txBody>
      </p:sp>
      <p:sp>
        <p:nvSpPr>
          <p:cNvPr id="10" name="Rectangle 9">
            <a:extLst>
              <a:ext uri="{FF2B5EF4-FFF2-40B4-BE49-F238E27FC236}">
                <a16:creationId xmlns:a16="http://schemas.microsoft.com/office/drawing/2014/main" id="{70798DDF-E5FE-95C6-760F-F90A5FA660C5}"/>
              </a:ext>
            </a:extLst>
          </p:cNvPr>
          <p:cNvSpPr>
            <a:spLocks noChangeArrowheads="1"/>
          </p:cNvSpPr>
          <p:nvPr/>
        </p:nvSpPr>
        <p:spPr bwMode="auto">
          <a:xfrm>
            <a:off x="15358136" y="5547073"/>
            <a:ext cx="13564066" cy="7797452"/>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1" name="Rectangle 10">
            <a:extLst>
              <a:ext uri="{FF2B5EF4-FFF2-40B4-BE49-F238E27FC236}">
                <a16:creationId xmlns:a16="http://schemas.microsoft.com/office/drawing/2014/main" id="{44D17A66-E332-886F-25E9-3E1FEAE591CA}"/>
              </a:ext>
            </a:extLst>
          </p:cNvPr>
          <p:cNvSpPr>
            <a:spLocks noChangeArrowheads="1"/>
          </p:cNvSpPr>
          <p:nvPr/>
        </p:nvSpPr>
        <p:spPr bwMode="auto">
          <a:xfrm>
            <a:off x="15305081" y="14015266"/>
            <a:ext cx="13564066" cy="16207942"/>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2" name="Text Box 49">
            <a:extLst>
              <a:ext uri="{FF2B5EF4-FFF2-40B4-BE49-F238E27FC236}">
                <a16:creationId xmlns:a16="http://schemas.microsoft.com/office/drawing/2014/main" id="{6D06E305-F4CC-A2F9-BDBC-D802CEE01EE2}"/>
              </a:ext>
            </a:extLst>
          </p:cNvPr>
          <p:cNvSpPr txBox="1">
            <a:spLocks noChangeArrowheads="1"/>
          </p:cNvSpPr>
          <p:nvPr/>
        </p:nvSpPr>
        <p:spPr bwMode="auto">
          <a:xfrm>
            <a:off x="15858647" y="5755553"/>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Findings/Results </a:t>
            </a:r>
          </a:p>
        </p:txBody>
      </p:sp>
      <p:sp>
        <p:nvSpPr>
          <p:cNvPr id="13" name="Text Box 49">
            <a:extLst>
              <a:ext uri="{FF2B5EF4-FFF2-40B4-BE49-F238E27FC236}">
                <a16:creationId xmlns:a16="http://schemas.microsoft.com/office/drawing/2014/main" id="{43362F36-5D6F-F036-0A29-615C36C4E0E9}"/>
              </a:ext>
            </a:extLst>
          </p:cNvPr>
          <p:cNvSpPr txBox="1">
            <a:spLocks noChangeArrowheads="1"/>
          </p:cNvSpPr>
          <p:nvPr/>
        </p:nvSpPr>
        <p:spPr bwMode="auto">
          <a:xfrm>
            <a:off x="15738475" y="14150025"/>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Findings/Results </a:t>
            </a:r>
          </a:p>
        </p:txBody>
      </p:sp>
      <p:sp>
        <p:nvSpPr>
          <p:cNvPr id="14" name="Text Box 165">
            <a:extLst>
              <a:ext uri="{FF2B5EF4-FFF2-40B4-BE49-F238E27FC236}">
                <a16:creationId xmlns:a16="http://schemas.microsoft.com/office/drawing/2014/main" id="{7218F8B2-329C-005F-A558-8BB653A9C5FC}"/>
              </a:ext>
            </a:extLst>
          </p:cNvPr>
          <p:cNvSpPr txBox="1">
            <a:spLocks noChangeArrowheads="1"/>
          </p:cNvSpPr>
          <p:nvPr/>
        </p:nvSpPr>
        <p:spPr bwMode="auto">
          <a:xfrm>
            <a:off x="1149105" y="18453092"/>
            <a:ext cx="12800012" cy="489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914400" lvl="1" indent="-457200">
              <a:buFont typeface="Arial" panose="020B0604020202020204" pitchFamily="34" charset="0"/>
              <a:buChar char="•"/>
            </a:pPr>
            <a:r>
              <a:rPr lang="en-US" altLang="en-US" sz="2600"/>
              <a:t>Particularly studying the effects, the agonist has on an animal that uses it, versus an animal that does not use it all, and animals that use implants</a:t>
            </a:r>
          </a:p>
          <a:p>
            <a:pPr marL="914400" lvl="1" indent="-457200">
              <a:buFont typeface="Arial" panose="020B0604020202020204" pitchFamily="34" charset="0"/>
              <a:buChar char="•"/>
            </a:pPr>
            <a:r>
              <a:rPr lang="en-US" altLang="en-US" sz="2600"/>
              <a:t>We are going to be comparing the results based on the animals, cattle only in this case. Mainly:</a:t>
            </a:r>
          </a:p>
          <a:p>
            <a:pPr marL="1371600" lvl="2" indent="-457200">
              <a:buFont typeface="Arial" panose="020B0604020202020204" pitchFamily="34" charset="0"/>
              <a:buChar char="•"/>
            </a:pPr>
            <a:r>
              <a:rPr lang="en-US" altLang="en-US" sz="2600"/>
              <a:t>Heifers</a:t>
            </a:r>
          </a:p>
          <a:p>
            <a:pPr marL="1371600" lvl="2" indent="-457200">
              <a:buFont typeface="Arial" panose="020B0604020202020204" pitchFamily="34" charset="0"/>
              <a:buChar char="•"/>
            </a:pPr>
            <a:r>
              <a:rPr lang="en-US" altLang="en-US" sz="2600"/>
              <a:t>Steers</a:t>
            </a:r>
          </a:p>
          <a:p>
            <a:pPr marL="914400" lvl="1" indent="-457200">
              <a:buFont typeface="Arial" panose="020B0604020202020204" pitchFamily="34" charset="0"/>
              <a:buChar char="•"/>
            </a:pPr>
            <a:r>
              <a:rPr lang="en-US" altLang="en-US" sz="2600"/>
              <a:t>Specifically, 2 kinds of agonists; Optaflexx and Zilmax</a:t>
            </a:r>
          </a:p>
          <a:p>
            <a:pPr marL="914400" lvl="1" indent="-457200">
              <a:buFont typeface="Arial" panose="020B0604020202020204" pitchFamily="34" charset="0"/>
              <a:buChar char="•"/>
            </a:pPr>
            <a:r>
              <a:rPr lang="en-US" altLang="en-US" sz="2600"/>
              <a:t>Two kinds of administration</a:t>
            </a:r>
          </a:p>
          <a:p>
            <a:pPr marL="1371600" lvl="2" indent="-457200">
              <a:buFont typeface="Arial" panose="020B0604020202020204" pitchFamily="34" charset="0"/>
              <a:buChar char="•"/>
            </a:pPr>
            <a:r>
              <a:rPr lang="en-US" altLang="en-US" sz="2600"/>
              <a:t>Implants</a:t>
            </a:r>
          </a:p>
          <a:p>
            <a:pPr marL="1371600" lvl="2" indent="-457200">
              <a:buFont typeface="Arial" panose="020B0604020202020204" pitchFamily="34" charset="0"/>
              <a:buChar char="•"/>
            </a:pPr>
            <a:r>
              <a:rPr lang="en-US" altLang="en-US" sz="2600"/>
              <a:t>Feed additives</a:t>
            </a:r>
          </a:p>
          <a:p>
            <a:pPr marL="914400" lvl="1" indent="-457200">
              <a:buFont typeface="Arial" panose="020B0604020202020204" pitchFamily="34" charset="0"/>
              <a:buChar char="•"/>
            </a:pPr>
            <a:endParaRPr lang="en-US" altLang="en-US" sz="2600"/>
          </a:p>
          <a:p>
            <a:pPr marL="914400" lvl="1" indent="-457200">
              <a:buFont typeface="Arial" panose="020B0604020202020204" pitchFamily="34" charset="0"/>
              <a:buChar char="•"/>
            </a:pPr>
            <a:endParaRPr lang="en-US" altLang="en-US" sz="2600"/>
          </a:p>
        </p:txBody>
      </p:sp>
      <p:sp>
        <p:nvSpPr>
          <p:cNvPr id="16" name="Rectangle 15">
            <a:extLst>
              <a:ext uri="{FF2B5EF4-FFF2-40B4-BE49-F238E27FC236}">
                <a16:creationId xmlns:a16="http://schemas.microsoft.com/office/drawing/2014/main" id="{06C2F04B-7D9D-FED6-A7B1-C1E9EC085ED3}"/>
              </a:ext>
            </a:extLst>
          </p:cNvPr>
          <p:cNvSpPr>
            <a:spLocks noChangeArrowheads="1"/>
          </p:cNvSpPr>
          <p:nvPr/>
        </p:nvSpPr>
        <p:spPr bwMode="auto">
          <a:xfrm>
            <a:off x="29667200" y="5547073"/>
            <a:ext cx="13564066" cy="9520528"/>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8" name="Rectangle 17">
            <a:extLst>
              <a:ext uri="{FF2B5EF4-FFF2-40B4-BE49-F238E27FC236}">
                <a16:creationId xmlns:a16="http://schemas.microsoft.com/office/drawing/2014/main" id="{5222011F-19C4-C60E-C742-75F314C30569}"/>
              </a:ext>
            </a:extLst>
          </p:cNvPr>
          <p:cNvSpPr>
            <a:spLocks noChangeArrowheads="1"/>
          </p:cNvSpPr>
          <p:nvPr/>
        </p:nvSpPr>
        <p:spPr bwMode="auto">
          <a:xfrm>
            <a:off x="29660378" y="15636986"/>
            <a:ext cx="13564066" cy="9520528"/>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19" name="Rectangle 18">
            <a:extLst>
              <a:ext uri="{FF2B5EF4-FFF2-40B4-BE49-F238E27FC236}">
                <a16:creationId xmlns:a16="http://schemas.microsoft.com/office/drawing/2014/main" id="{9C1EF845-C69D-DBA5-8265-B9B7D7EF177C}"/>
              </a:ext>
            </a:extLst>
          </p:cNvPr>
          <p:cNvSpPr>
            <a:spLocks noChangeArrowheads="1"/>
          </p:cNvSpPr>
          <p:nvPr/>
        </p:nvSpPr>
        <p:spPr bwMode="auto">
          <a:xfrm>
            <a:off x="29660378" y="25723636"/>
            <a:ext cx="13564066" cy="4499572"/>
          </a:xfrm>
          <a:prstGeom prst="rect">
            <a:avLst/>
          </a:prstGeom>
          <a:noFill/>
          <a:ln w="57150">
            <a:solidFill>
              <a:schemeClr val="tx1"/>
            </a:solidFill>
            <a:miter lim="800000"/>
            <a:headEnd/>
            <a:tailEnd/>
          </a:ln>
        </p:spPr>
        <p:txBody>
          <a:bodyPr wrap="none" anchor="ctr"/>
          <a:lstStyle/>
          <a:p>
            <a:pPr algn="ctr"/>
            <a:endParaRPr lang="en-US" altLang="en-US" sz="8000"/>
          </a:p>
        </p:txBody>
      </p:sp>
      <p:sp>
        <p:nvSpPr>
          <p:cNvPr id="20" name="Text Box 49">
            <a:extLst>
              <a:ext uri="{FF2B5EF4-FFF2-40B4-BE49-F238E27FC236}">
                <a16:creationId xmlns:a16="http://schemas.microsoft.com/office/drawing/2014/main" id="{3FC24912-FF37-EDD5-C089-2EE6F089E0F2}"/>
              </a:ext>
            </a:extLst>
          </p:cNvPr>
          <p:cNvSpPr txBox="1">
            <a:spLocks noChangeArrowheads="1"/>
          </p:cNvSpPr>
          <p:nvPr/>
        </p:nvSpPr>
        <p:spPr bwMode="auto">
          <a:xfrm>
            <a:off x="29930108" y="5755553"/>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Discussion </a:t>
            </a:r>
          </a:p>
        </p:txBody>
      </p:sp>
      <p:sp>
        <p:nvSpPr>
          <p:cNvPr id="21" name="Text Box 49">
            <a:extLst>
              <a:ext uri="{FF2B5EF4-FFF2-40B4-BE49-F238E27FC236}">
                <a16:creationId xmlns:a16="http://schemas.microsoft.com/office/drawing/2014/main" id="{23F75594-4251-CFA8-8C7D-B5B1E1D3E708}"/>
              </a:ext>
            </a:extLst>
          </p:cNvPr>
          <p:cNvSpPr txBox="1">
            <a:spLocks noChangeArrowheads="1"/>
          </p:cNvSpPr>
          <p:nvPr/>
        </p:nvSpPr>
        <p:spPr bwMode="auto">
          <a:xfrm>
            <a:off x="29930108" y="15943776"/>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Conclusion(s) / Implication(s) </a:t>
            </a:r>
          </a:p>
        </p:txBody>
      </p:sp>
      <p:sp>
        <p:nvSpPr>
          <p:cNvPr id="22" name="Text Box 49">
            <a:extLst>
              <a:ext uri="{FF2B5EF4-FFF2-40B4-BE49-F238E27FC236}">
                <a16:creationId xmlns:a16="http://schemas.microsoft.com/office/drawing/2014/main" id="{BD8E2D52-30CA-64C2-B466-5EEDA0167433}"/>
              </a:ext>
            </a:extLst>
          </p:cNvPr>
          <p:cNvSpPr txBox="1">
            <a:spLocks noChangeArrowheads="1"/>
          </p:cNvSpPr>
          <p:nvPr/>
        </p:nvSpPr>
        <p:spPr bwMode="auto">
          <a:xfrm>
            <a:off x="29930108" y="25889200"/>
            <a:ext cx="114998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3600" b="1" i="1" u="sng">
                <a:solidFill>
                  <a:srgbClr val="0F6200"/>
                </a:solidFill>
                <a:latin typeface="Tahoma" panose="020B0604030504040204" pitchFamily="34" charset="0"/>
              </a:rPr>
              <a:t>References</a:t>
            </a:r>
          </a:p>
        </p:txBody>
      </p:sp>
      <p:sp>
        <p:nvSpPr>
          <p:cNvPr id="24" name="Text Box 64">
            <a:extLst>
              <a:ext uri="{FF2B5EF4-FFF2-40B4-BE49-F238E27FC236}">
                <a16:creationId xmlns:a16="http://schemas.microsoft.com/office/drawing/2014/main" id="{68EAD4B5-D1EF-7411-699E-E5E8AA6E12B0}"/>
              </a:ext>
            </a:extLst>
          </p:cNvPr>
          <p:cNvSpPr txBox="1">
            <a:spLocks noChangeArrowheads="1"/>
          </p:cNvSpPr>
          <p:nvPr/>
        </p:nvSpPr>
        <p:spPr bwMode="auto">
          <a:xfrm>
            <a:off x="29667200" y="6522310"/>
            <a:ext cx="12534900" cy="846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0" indent="0"/>
            <a:r>
              <a:rPr lang="en-US" sz="3600"/>
              <a:t>Through the research, we have gone into detail on how these agonists are administered, the effect producers will see, and the different claims of side effects. Many producers who have been introduced and not introduced to Beta-Agonists have worried about their use. Using implants is beneficial, as well as the agonists. The HCW increase and overall additional weight gain from the use of these products go straight into the economy as money. </a:t>
            </a:r>
          </a:p>
          <a:p>
            <a:pPr lvl="0" indent="0"/>
            <a:endParaRPr lang="en-US" sz="3200"/>
          </a:p>
          <a:p>
            <a:pPr lvl="0" indent="0"/>
            <a:endParaRPr lang="en-US" sz="3200"/>
          </a:p>
          <a:p>
            <a:pPr lvl="0" indent="0"/>
            <a:endParaRPr lang="en-US" sz="3200"/>
          </a:p>
          <a:p>
            <a:pPr lvl="0" indent="0"/>
            <a:endParaRPr lang="en-US" sz="3200"/>
          </a:p>
          <a:p>
            <a:pPr lvl="0" indent="0"/>
            <a:endParaRPr lang="en-US" sz="3200"/>
          </a:p>
          <a:p>
            <a:pPr lvl="0" indent="0"/>
            <a:endParaRPr lang="en-US" sz="3200"/>
          </a:p>
          <a:p>
            <a:pPr lvl="0" indent="0"/>
            <a:endParaRPr lang="en-US" sz="3200"/>
          </a:p>
          <a:p>
            <a:pPr lvl="0" indent="0"/>
            <a:endParaRPr lang="en-US" sz="3200"/>
          </a:p>
        </p:txBody>
      </p:sp>
      <p:sp>
        <p:nvSpPr>
          <p:cNvPr id="25" name="Text Box 165">
            <a:extLst>
              <a:ext uri="{FF2B5EF4-FFF2-40B4-BE49-F238E27FC236}">
                <a16:creationId xmlns:a16="http://schemas.microsoft.com/office/drawing/2014/main" id="{ED321C93-3FBA-BA9D-CB0E-A802637745F8}"/>
              </a:ext>
            </a:extLst>
          </p:cNvPr>
          <p:cNvSpPr txBox="1">
            <a:spLocks noChangeArrowheads="1"/>
          </p:cNvSpPr>
          <p:nvPr/>
        </p:nvSpPr>
        <p:spPr bwMode="auto">
          <a:xfrm>
            <a:off x="29982360" y="26564285"/>
            <a:ext cx="12800012" cy="3939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514350" indent="-514350">
              <a:buAutoNum type="arabicParenR"/>
            </a:pPr>
            <a:r>
              <a:rPr lang="en-US" altLang="en-US" sz="2600"/>
              <a:t>Digler, A. (2015). </a:t>
            </a:r>
            <a:r>
              <a:rPr lang="en-US" altLang="en-US" sz="2600" i="1"/>
              <a:t>Beta-Agonists: What Are They and Why Do We Use Them in 	Livestock Production? </a:t>
            </a:r>
            <a:r>
              <a:rPr lang="en-US" altLang="en-US" sz="2600"/>
              <a:t>American Meat Association, 1-2.</a:t>
            </a:r>
          </a:p>
          <a:p>
            <a:pPr marL="514350" indent="-514350">
              <a:buAutoNum type="arabicParenR"/>
            </a:pPr>
            <a:r>
              <a:rPr lang="en-US" altLang="en-US" sz="2600"/>
              <a:t>Chung, K.Y., Johnson, B. J., Smith, S. B. (2014). Historical Overview of the Effect 	of β-Adrenergic Agonists on Beef Cattle Production. </a:t>
            </a:r>
            <a:r>
              <a:rPr lang="en-US" altLang="en-US" sz="2600" i="1"/>
              <a:t>Asian-Australian Journal of 	Animal Sciences</a:t>
            </a:r>
            <a:r>
              <a:rPr lang="en-US" altLang="en-US" sz="2600"/>
              <a:t>, 12 (5), 757-766. </a:t>
            </a:r>
          </a:p>
          <a:p>
            <a:pPr marL="514350" indent="-514350">
              <a:buAutoNum type="arabicParenR"/>
            </a:pPr>
            <a:r>
              <a:rPr lang="en-US" altLang="en-US" sz="2600"/>
              <a:t>Ishmael, W. (2005). New Gains On Old Money. </a:t>
            </a:r>
            <a:r>
              <a:rPr lang="en-US" altLang="en-US" sz="2600" i="1"/>
              <a:t>Beef Magazine</a:t>
            </a:r>
            <a:r>
              <a:rPr lang="en-US" altLang="en-US" sz="2600"/>
              <a:t>,2 (42). </a:t>
            </a:r>
          </a:p>
          <a:p>
            <a:pPr marL="514350" indent="-514350">
              <a:buAutoNum type="arabicParenR"/>
            </a:pPr>
            <a:endParaRPr lang="en-US" altLang="en-US" sz="2600"/>
          </a:p>
          <a:p>
            <a:endParaRPr lang="en-US" altLang="en-US" sz="2600"/>
          </a:p>
          <a:p>
            <a:pPr>
              <a:spcBef>
                <a:spcPct val="50000"/>
              </a:spcBef>
            </a:pPr>
            <a:endParaRPr lang="en-US" altLang="en-US" sz="2800"/>
          </a:p>
        </p:txBody>
      </p:sp>
      <p:sp>
        <p:nvSpPr>
          <p:cNvPr id="26" name="Text Box 64">
            <a:extLst>
              <a:ext uri="{FF2B5EF4-FFF2-40B4-BE49-F238E27FC236}">
                <a16:creationId xmlns:a16="http://schemas.microsoft.com/office/drawing/2014/main" id="{4FB31BC3-0C88-7B4C-B43E-870D965999EC}"/>
              </a:ext>
            </a:extLst>
          </p:cNvPr>
          <p:cNvSpPr txBox="1">
            <a:spLocks noChangeArrowheads="1"/>
          </p:cNvSpPr>
          <p:nvPr/>
        </p:nvSpPr>
        <p:spPr bwMode="auto">
          <a:xfrm>
            <a:off x="29660378" y="16701208"/>
            <a:ext cx="12534900" cy="818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685800"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744538" indent="-457200">
              <a:buFont typeface="Arial" panose="020B0604020202020204" pitchFamily="34" charset="0"/>
              <a:buChar char="•"/>
            </a:pPr>
            <a:endParaRPr lang="en-US" sz="2600"/>
          </a:p>
          <a:p>
            <a:pPr marL="744538" indent="-457200">
              <a:buFont typeface="Arial" panose="020B0604020202020204" pitchFamily="34" charset="0"/>
              <a:buChar char="•"/>
            </a:pPr>
            <a:r>
              <a:rPr lang="en-US" sz="3200"/>
              <a:t>When it comes down to making lean and healthy meat, cattle producers get the best results after the use of Beta-Agonists. </a:t>
            </a:r>
          </a:p>
          <a:p>
            <a:pPr marL="744538" indent="-457200">
              <a:buFont typeface="Arial" panose="020B0604020202020204" pitchFamily="34" charset="0"/>
              <a:buChar char="•"/>
            </a:pPr>
            <a:r>
              <a:rPr lang="en-US" sz="3200"/>
              <a:t>The overall performance of the animal increases tremendously and it affects the entire herd</a:t>
            </a:r>
          </a:p>
          <a:p>
            <a:pPr marL="744538" indent="-457200">
              <a:buFont typeface="Arial" panose="020B0604020202020204" pitchFamily="34" charset="0"/>
              <a:buChar char="•"/>
            </a:pPr>
            <a:r>
              <a:rPr lang="en-US" sz="3200"/>
              <a:t>With the use of Beta-Agonists, there is less land usage due to the increase of feed efficiency. Less land would be used in order to help with the production of crops that are used to make cattle feed.</a:t>
            </a:r>
          </a:p>
          <a:p>
            <a:pPr marL="744538" indent="-457200">
              <a:buFont typeface="Arial" panose="020B0604020202020204" pitchFamily="34" charset="0"/>
              <a:buChar char="•"/>
            </a:pPr>
            <a:r>
              <a:rPr lang="en-US" sz="3200"/>
              <a:t>Utilization of Beta-Agonists is going to make a drastic change in the quality of life for the animals and the quality of meat bought by the consumer.</a:t>
            </a:r>
          </a:p>
          <a:p>
            <a:pPr marL="744538" indent="-457200">
              <a:buFont typeface="Arial" panose="020B0604020202020204" pitchFamily="34" charset="0"/>
              <a:buChar char="•"/>
            </a:pPr>
            <a:r>
              <a:rPr lang="en-US" sz="3200"/>
              <a:t>Beta-Agonists contribute to improved performance, in regard of poundage, and contribute to the economy and beef industry, via increased hot carcass weight</a:t>
            </a:r>
            <a:r>
              <a:rPr lang="en-US" sz="2600"/>
              <a:t>.  </a:t>
            </a:r>
          </a:p>
          <a:p>
            <a:pPr marL="744538" indent="-457200">
              <a:buFont typeface="Arial" panose="020B0604020202020204" pitchFamily="34" charset="0"/>
              <a:buChar char="•"/>
            </a:pPr>
            <a:endParaRPr lang="en-US" sz="2600"/>
          </a:p>
          <a:p>
            <a:pPr marL="744538" indent="-457200">
              <a:buFont typeface="Arial" panose="020B0604020202020204" pitchFamily="34" charset="0"/>
              <a:buChar char="•"/>
            </a:pPr>
            <a:endParaRPr lang="en-US" sz="2600"/>
          </a:p>
        </p:txBody>
      </p:sp>
      <p:pic>
        <p:nvPicPr>
          <p:cNvPr id="2" name="Picture 1" descr="Chart, bar chart&#10;&#10;Description automatically generated">
            <a:extLst>
              <a:ext uri="{FF2B5EF4-FFF2-40B4-BE49-F238E27FC236}">
                <a16:creationId xmlns:a16="http://schemas.microsoft.com/office/drawing/2014/main" id="{080FE9EA-5349-1AE4-D881-4892DA7FC28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03558" y="21069244"/>
            <a:ext cx="11440375" cy="7124152"/>
          </a:xfrm>
          <a:prstGeom prst="rect">
            <a:avLst/>
          </a:prstGeom>
          <a:noFill/>
          <a:ln>
            <a:noFill/>
          </a:ln>
        </p:spPr>
      </p:pic>
      <p:sp>
        <p:nvSpPr>
          <p:cNvPr id="17" name="TextBox 16">
            <a:extLst>
              <a:ext uri="{FF2B5EF4-FFF2-40B4-BE49-F238E27FC236}">
                <a16:creationId xmlns:a16="http://schemas.microsoft.com/office/drawing/2014/main" id="{5BE45214-9CDD-1BC3-DAAF-B1B04AF4E844}"/>
              </a:ext>
            </a:extLst>
          </p:cNvPr>
          <p:cNvSpPr txBox="1"/>
          <p:nvPr/>
        </p:nvSpPr>
        <p:spPr>
          <a:xfrm>
            <a:off x="16451263" y="28226772"/>
            <a:ext cx="12115801" cy="1569660"/>
          </a:xfrm>
          <a:prstGeom prst="rect">
            <a:avLst/>
          </a:prstGeom>
          <a:noFill/>
        </p:spPr>
        <p:txBody>
          <a:bodyPr wrap="square">
            <a:spAutoFit/>
          </a:bodyPr>
          <a:lstStyle/>
          <a:p>
            <a:pPr marL="0" marR="0" fontAlgn="base">
              <a:spcBef>
                <a:spcPts val="0"/>
              </a:spcBef>
              <a:spcAft>
                <a:spcPts val="0"/>
              </a:spcAft>
            </a:pPr>
            <a:r>
              <a:rPr lang="en-US" sz="3200">
                <a:effectLst/>
                <a:latin typeface="Calibri" panose="020F0502020204030204" pitchFamily="34" charset="0"/>
                <a:ea typeface="Times New Roman" panose="02020603050405020304" pitchFamily="18" charset="0"/>
                <a:cs typeface="Calibri" panose="020F0502020204030204" pitchFamily="34" charset="0"/>
              </a:rPr>
              <a:t>Figure 2 </a:t>
            </a:r>
            <a:r>
              <a:rPr lang="en-US" sz="3200" i="1">
                <a:effectLst/>
                <a:latin typeface="Calibri" panose="020F0502020204030204" pitchFamily="34" charset="0"/>
                <a:ea typeface="Times New Roman" panose="02020603050405020304" pitchFamily="18" charset="0"/>
                <a:cs typeface="Calibri" panose="020F0502020204030204" pitchFamily="34" charset="0"/>
              </a:rPr>
              <a:t>Body Weight Comparison</a:t>
            </a:r>
            <a:r>
              <a:rPr lang="en-US" sz="3200">
                <a:effectLst/>
                <a:latin typeface="Calibri" panose="020F0502020204030204" pitchFamily="34" charset="0"/>
                <a:ea typeface="Times New Roman" panose="02020603050405020304" pitchFamily="18" charset="0"/>
                <a:cs typeface="Calibri" panose="020F0502020204030204" pitchFamily="34"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3200">
                <a:effectLst/>
                <a:latin typeface="Calibri" panose="020F0502020204030204" pitchFamily="34" charset="0"/>
                <a:ea typeface="Times New Roman" panose="02020603050405020304" pitchFamily="18" charset="0"/>
                <a:cs typeface="Calibri" panose="020F0502020204030204" pitchFamily="34" charset="0"/>
              </a:rPr>
              <a:t>Note: Figure 2 illustrates the difference in initial body weight and final body weight of groups using different implant strategies.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F615826-2ED5-11F3-F57C-775B1D849A25}"/>
              </a:ext>
            </a:extLst>
          </p:cNvPr>
          <p:cNvSpPr txBox="1"/>
          <p:nvPr/>
        </p:nvSpPr>
        <p:spPr>
          <a:xfrm>
            <a:off x="15667831" y="15067601"/>
            <a:ext cx="12754769" cy="6001643"/>
          </a:xfrm>
          <a:prstGeom prst="rect">
            <a:avLst/>
          </a:prstGeom>
          <a:noFill/>
        </p:spPr>
        <p:txBody>
          <a:bodyPr wrap="square" rtlCol="0">
            <a:spAutoFit/>
          </a:bodyPr>
          <a:lstStyle/>
          <a:p>
            <a:pPr marL="744220" indent="-457200">
              <a:buFont typeface="Arial" panose="020B0604020202020204" pitchFamily="34" charset="0"/>
              <a:buChar char="•"/>
            </a:pPr>
            <a:r>
              <a:rPr lang="en-US" altLang="en-US" sz="3200">
                <a:cs typeface="Arial" panose="020B0604020202020204" pitchFamily="34" charset="0"/>
              </a:rPr>
              <a:t>When given a beta-agonist implant at a low ADG target, steers gained 1.22 lbs/day; gains exceeded .22 lbs/day from target weight.  </a:t>
            </a:r>
          </a:p>
          <a:p>
            <a:pPr marL="744220" indent="-457200">
              <a:buFont typeface="Arial" panose="020B0604020202020204" pitchFamily="34" charset="0"/>
              <a:buChar char="•"/>
            </a:pPr>
            <a:r>
              <a:rPr lang="en-US" altLang="en-US" sz="3200">
                <a:cs typeface="Arial" panose="020B0604020202020204" pitchFamily="34" charset="0"/>
              </a:rPr>
              <a:t>Implants are shown to increase steers fed at high and low ADG targets by 11.4% during the winter phase.</a:t>
            </a:r>
          </a:p>
          <a:p>
            <a:pPr marL="744220" indent="-457200">
              <a:buFont typeface="Arial" panose="020B0604020202020204" pitchFamily="34" charset="0"/>
              <a:buChar char="•"/>
            </a:pPr>
            <a:r>
              <a:rPr lang="en-US" altLang="en-US" sz="3200">
                <a:cs typeface="Arial" panose="020B0604020202020204" pitchFamily="34" charset="0"/>
              </a:rPr>
              <a:t>This implant strategy resulted in an additional 26 lbs of body weight at the end of winter backgrounding.</a:t>
            </a:r>
          </a:p>
          <a:p>
            <a:pPr marL="744220" indent="-457200">
              <a:buFont typeface="Arial" panose="020B0604020202020204" pitchFamily="34" charset="0"/>
              <a:buChar char="•"/>
            </a:pPr>
            <a:r>
              <a:rPr lang="en-US" altLang="en-US" sz="3200">
                <a:cs typeface="Arial" panose="020B0604020202020204" pitchFamily="34" charset="0"/>
              </a:rPr>
              <a:t>Compensation rates with the use of a beta-agonist were considerably lower than those with implant use</a:t>
            </a:r>
          </a:p>
          <a:p>
            <a:pPr marL="744220" indent="-457200">
              <a:buFont typeface="Arial" panose="020B0604020202020204" pitchFamily="34" charset="0"/>
              <a:buChar char="•"/>
            </a:pPr>
            <a:r>
              <a:rPr lang="en-US" altLang="en-US" sz="3200">
                <a:cs typeface="Arial" panose="020B0604020202020204" pitchFamily="34" charset="0"/>
              </a:rPr>
              <a:t>Implanted steers experienced a 9% compensation rate of gain; whereas steers without experienced a 21-23% compensation rate of gain</a:t>
            </a:r>
          </a:p>
        </p:txBody>
      </p:sp>
      <p:pic>
        <p:nvPicPr>
          <p:cNvPr id="9" name="Picture 8" descr="A cow standing in a pen&#10;&#10;Description automatically generated with low confidence">
            <a:extLst>
              <a:ext uri="{FF2B5EF4-FFF2-40B4-BE49-F238E27FC236}">
                <a16:creationId xmlns:a16="http://schemas.microsoft.com/office/drawing/2014/main" id="{17B5B430-DF18-7867-CC8E-EB7DDF2A6FFD}"/>
              </a:ext>
            </a:extLst>
          </p:cNvPr>
          <p:cNvPicPr>
            <a:picLocks noChangeAspect="1"/>
          </p:cNvPicPr>
          <p:nvPr/>
        </p:nvPicPr>
        <p:blipFill>
          <a:blip r:embed="rId5"/>
          <a:stretch>
            <a:fillRect/>
          </a:stretch>
        </p:blipFill>
        <p:spPr>
          <a:xfrm>
            <a:off x="2003395" y="23402096"/>
            <a:ext cx="7256815" cy="4837877"/>
          </a:xfrm>
          <a:prstGeom prst="rect">
            <a:avLst/>
          </a:prstGeom>
        </p:spPr>
      </p:pic>
      <p:pic>
        <p:nvPicPr>
          <p:cNvPr id="28" name="Picture 27" descr="A group of cows in a barn&#10;&#10;Description automatically generated with medium confidence">
            <a:extLst>
              <a:ext uri="{FF2B5EF4-FFF2-40B4-BE49-F238E27FC236}">
                <a16:creationId xmlns:a16="http://schemas.microsoft.com/office/drawing/2014/main" id="{F51D09B4-84CC-C3F3-451C-B5B469122FB5}"/>
              </a:ext>
            </a:extLst>
          </p:cNvPr>
          <p:cNvPicPr>
            <a:picLocks noChangeAspect="1"/>
          </p:cNvPicPr>
          <p:nvPr/>
        </p:nvPicPr>
        <p:blipFill>
          <a:blip r:embed="rId6"/>
          <a:stretch>
            <a:fillRect/>
          </a:stretch>
        </p:blipFill>
        <p:spPr>
          <a:xfrm>
            <a:off x="35680033" y="11247120"/>
            <a:ext cx="5420443" cy="3513791"/>
          </a:xfrm>
          <a:prstGeom prst="rect">
            <a:avLst/>
          </a:prstGeom>
        </p:spPr>
      </p:pic>
      <p:pic>
        <p:nvPicPr>
          <p:cNvPr id="29" name="Picture 28">
            <a:extLst>
              <a:ext uri="{FF2B5EF4-FFF2-40B4-BE49-F238E27FC236}">
                <a16:creationId xmlns:a16="http://schemas.microsoft.com/office/drawing/2014/main" id="{AAA14FD6-201B-FBE9-48F6-A122A8A1F3F9}"/>
              </a:ext>
            </a:extLst>
          </p:cNvPr>
          <p:cNvPicPr>
            <a:picLocks noChangeAspect="1"/>
          </p:cNvPicPr>
          <p:nvPr/>
        </p:nvPicPr>
        <p:blipFill>
          <a:blip r:embed="rId7"/>
          <a:stretch>
            <a:fillRect/>
          </a:stretch>
        </p:blipFill>
        <p:spPr>
          <a:xfrm>
            <a:off x="9345889" y="25336893"/>
            <a:ext cx="4686851" cy="4686851"/>
          </a:xfrm>
          <a:prstGeom prst="rect">
            <a:avLst/>
          </a:prstGeom>
        </p:spPr>
      </p:pic>
      <p:pic>
        <p:nvPicPr>
          <p:cNvPr id="30" name="Picture 29">
            <a:extLst>
              <a:ext uri="{FF2B5EF4-FFF2-40B4-BE49-F238E27FC236}">
                <a16:creationId xmlns:a16="http://schemas.microsoft.com/office/drawing/2014/main" id="{C885989A-92CB-6382-4A13-CB344E6DDD66}"/>
              </a:ext>
            </a:extLst>
          </p:cNvPr>
          <p:cNvPicPr>
            <a:picLocks noChangeAspect="1"/>
          </p:cNvPicPr>
          <p:nvPr/>
        </p:nvPicPr>
        <p:blipFill>
          <a:blip r:embed="rId8"/>
          <a:stretch>
            <a:fillRect/>
          </a:stretch>
        </p:blipFill>
        <p:spPr>
          <a:xfrm>
            <a:off x="10089695" y="21635481"/>
            <a:ext cx="3299018" cy="3850994"/>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907</Words>
  <Application>Microsoft Macintosh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Tahoma</vt:lpstr>
      <vt:lpstr>Times New Roman</vt:lpstr>
      <vt:lpstr>Blank Presentation</vt:lpstr>
      <vt:lpstr>PowerPoint Presentation</vt:lpstr>
    </vt:vector>
  </TitlesOfParts>
  <Manager/>
  <Company>Arkansas Tech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Sarah Gordon</dc:creator>
  <cp:keywords/>
  <dc:description/>
  <cp:lastModifiedBy>Rafael Andrade</cp:lastModifiedBy>
  <cp:revision>1</cp:revision>
  <cp:lastPrinted>2023-01-18T16:05:18Z</cp:lastPrinted>
  <dcterms:created xsi:type="dcterms:W3CDTF">2005-02-24T03:11:54Z</dcterms:created>
  <dcterms:modified xsi:type="dcterms:W3CDTF">2023-04-17T20:51:02Z</dcterms:modified>
  <cp:category/>
</cp:coreProperties>
</file>