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1089600"/>
  <p:notesSz cx="9144000" cy="6858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792">
          <p15:clr>
            <a:srgbClr val="A4A3A4"/>
          </p15:clr>
        </p15:guide>
        <p15:guide id="2" pos="9915">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200"/>
    <a:srgbClr val="FFE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2DC212-220D-48DA-ABA7-C3357B562958}" v="13" dt="2023-04-17T20:59:11.8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ferSingleView="1">
    <p:restoredLeft sz="32787"/>
    <p:restoredTop sz="96110" autoAdjust="0"/>
  </p:normalViewPr>
  <p:slideViewPr>
    <p:cSldViewPr snapToGrid="0">
      <p:cViewPr>
        <p:scale>
          <a:sx n="33" d="100"/>
          <a:sy n="33" d="100"/>
        </p:scale>
        <p:origin x="19" y="-2885"/>
      </p:cViewPr>
      <p:guideLst>
        <p:guide orient="horz" pos="9792"/>
        <p:guide pos="99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32"/>
    </p:cViewPr>
  </p:sorterViewPr>
  <p:notesViewPr>
    <p:cSldViewPr snapToGrid="0">
      <p:cViewPr varScale="1">
        <p:scale>
          <a:sx n="112" d="100"/>
          <a:sy n="112" d="100"/>
        </p:scale>
        <p:origin x="-344" y="-1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a Ratliff" userId="16c7e569b3f92a0f" providerId="LiveId" clId="{CA2DC212-220D-48DA-ABA7-C3357B562958}"/>
    <pc:docChg chg="custSel modSld">
      <pc:chgData name="Mia Ratliff" userId="16c7e569b3f92a0f" providerId="LiveId" clId="{CA2DC212-220D-48DA-ABA7-C3357B562958}" dt="2023-04-17T21:03:53.149" v="67" actId="14100"/>
      <pc:docMkLst>
        <pc:docMk/>
      </pc:docMkLst>
      <pc:sldChg chg="addSp delSp modSp mod">
        <pc:chgData name="Mia Ratliff" userId="16c7e569b3f92a0f" providerId="LiveId" clId="{CA2DC212-220D-48DA-ABA7-C3357B562958}" dt="2023-04-17T21:03:53.149" v="67" actId="14100"/>
        <pc:sldMkLst>
          <pc:docMk/>
          <pc:sldMk cId="0" sldId="256"/>
        </pc:sldMkLst>
        <pc:spChg chg="mod">
          <ac:chgData name="Mia Ratliff" userId="16c7e569b3f92a0f" providerId="LiveId" clId="{CA2DC212-220D-48DA-ABA7-C3357B562958}" dt="2023-04-17T20:59:08.722" v="52" actId="1076"/>
          <ac:spMkLst>
            <pc:docMk/>
            <pc:sldMk cId="0" sldId="256"/>
            <ac:spMk id="3" creationId="{82288298-CE93-B8E0-F049-9AE64171FE03}"/>
          </ac:spMkLst>
        </pc:spChg>
        <pc:spChg chg="mod">
          <ac:chgData name="Mia Ratliff" userId="16c7e569b3f92a0f" providerId="LiveId" clId="{CA2DC212-220D-48DA-ABA7-C3357B562958}" dt="2023-04-17T20:36:45.710" v="0" actId="14100"/>
          <ac:spMkLst>
            <pc:docMk/>
            <pc:sldMk cId="0" sldId="256"/>
            <ac:spMk id="16" creationId="{06C2F04B-7D9D-FED6-A7B1-C1E9EC085ED3}"/>
          </ac:spMkLst>
        </pc:spChg>
        <pc:spChg chg="mod">
          <ac:chgData name="Mia Ratliff" userId="16c7e569b3f92a0f" providerId="LiveId" clId="{CA2DC212-220D-48DA-ABA7-C3357B562958}" dt="2023-04-17T20:36:52.613" v="1" actId="14100"/>
          <ac:spMkLst>
            <pc:docMk/>
            <pc:sldMk cId="0" sldId="256"/>
            <ac:spMk id="18" creationId="{5222011F-19C4-C60E-C742-75F314C30569}"/>
          </ac:spMkLst>
        </pc:spChg>
        <pc:spChg chg="mod">
          <ac:chgData name="Mia Ratliff" userId="16c7e569b3f92a0f" providerId="LiveId" clId="{CA2DC212-220D-48DA-ABA7-C3357B562958}" dt="2023-04-17T20:37:30.680" v="10" actId="1076"/>
          <ac:spMkLst>
            <pc:docMk/>
            <pc:sldMk cId="0" sldId="256"/>
            <ac:spMk id="21" creationId="{23F75594-4251-CFA8-8C7D-B5B1E1D3E708}"/>
          </ac:spMkLst>
        </pc:spChg>
        <pc:spChg chg="mod">
          <ac:chgData name="Mia Ratliff" userId="16c7e569b3f92a0f" providerId="LiveId" clId="{CA2DC212-220D-48DA-ABA7-C3357B562958}" dt="2023-04-17T20:37:24.569" v="9" actId="14100"/>
          <ac:spMkLst>
            <pc:docMk/>
            <pc:sldMk cId="0" sldId="256"/>
            <ac:spMk id="24" creationId="{68EAD4B5-D1EF-7411-699E-E5E8AA6E12B0}"/>
          </ac:spMkLst>
        </pc:spChg>
        <pc:spChg chg="mod">
          <ac:chgData name="Mia Ratliff" userId="16c7e569b3f92a0f" providerId="LiveId" clId="{CA2DC212-220D-48DA-ABA7-C3357B562958}" dt="2023-04-17T20:38:03.613" v="16" actId="14100"/>
          <ac:spMkLst>
            <pc:docMk/>
            <pc:sldMk cId="0" sldId="256"/>
            <ac:spMk id="26" creationId="{4FB31BC3-0C88-7B4C-B43E-870D965999EC}"/>
          </ac:spMkLst>
        </pc:spChg>
        <pc:spChg chg="mod">
          <ac:chgData name="Mia Ratliff" userId="16c7e569b3f92a0f" providerId="LiveId" clId="{CA2DC212-220D-48DA-ABA7-C3357B562958}" dt="2023-04-17T20:59:11.840" v="53" actId="1076"/>
          <ac:spMkLst>
            <pc:docMk/>
            <pc:sldMk cId="0" sldId="256"/>
            <ac:spMk id="2213" creationId="{C631C353-3950-9B65-9201-CB18524A0229}"/>
          </ac:spMkLst>
        </pc:spChg>
        <pc:picChg chg="add mod">
          <ac:chgData name="Mia Ratliff" userId="16c7e569b3f92a0f" providerId="LiveId" clId="{CA2DC212-220D-48DA-ABA7-C3357B562958}" dt="2023-04-17T20:46:00.161" v="20" actId="14100"/>
          <ac:picMkLst>
            <pc:docMk/>
            <pc:sldMk cId="0" sldId="256"/>
            <ac:picMk id="6" creationId="{9F6B969B-FF4B-963D-1A85-AB36FEC3246B}"/>
          </ac:picMkLst>
        </pc:picChg>
        <pc:picChg chg="add mod">
          <ac:chgData name="Mia Ratliff" userId="16c7e569b3f92a0f" providerId="LiveId" clId="{CA2DC212-220D-48DA-ABA7-C3357B562958}" dt="2023-04-17T21:03:53.149" v="67" actId="14100"/>
          <ac:picMkLst>
            <pc:docMk/>
            <pc:sldMk cId="0" sldId="256"/>
            <ac:picMk id="7" creationId="{2B4ED149-541B-5771-C480-A25FDDBE3624}"/>
          </ac:picMkLst>
        </pc:picChg>
        <pc:picChg chg="add mod">
          <ac:chgData name="Mia Ratliff" userId="16c7e569b3f92a0f" providerId="LiveId" clId="{CA2DC212-220D-48DA-ABA7-C3357B562958}" dt="2023-04-17T20:47:20.439" v="24" actId="14100"/>
          <ac:picMkLst>
            <pc:docMk/>
            <pc:sldMk cId="0" sldId="256"/>
            <ac:picMk id="9" creationId="{D8FC4080-8AD2-A86D-FA7C-54C6D305CEE7}"/>
          </ac:picMkLst>
        </pc:picChg>
        <pc:picChg chg="add mod">
          <ac:chgData name="Mia Ratliff" userId="16c7e569b3f92a0f" providerId="LiveId" clId="{CA2DC212-220D-48DA-ABA7-C3357B562958}" dt="2023-04-17T20:50:37.567" v="33" actId="1076"/>
          <ac:picMkLst>
            <pc:docMk/>
            <pc:sldMk cId="0" sldId="256"/>
            <ac:picMk id="12" creationId="{961B6389-1C05-44D7-2CA1-E4BAB2C71D50}"/>
          </ac:picMkLst>
        </pc:picChg>
        <pc:picChg chg="add mod">
          <ac:chgData name="Mia Ratliff" userId="16c7e569b3f92a0f" providerId="LiveId" clId="{CA2DC212-220D-48DA-ABA7-C3357B562958}" dt="2023-04-17T20:59:56.677" v="61" actId="1076"/>
          <ac:picMkLst>
            <pc:docMk/>
            <pc:sldMk cId="0" sldId="256"/>
            <ac:picMk id="17" creationId="{750C58B4-6C65-0224-92F6-92ED23C1BEF8}"/>
          </ac:picMkLst>
        </pc:picChg>
        <pc:picChg chg="add mod">
          <ac:chgData name="Mia Ratliff" userId="16c7e569b3f92a0f" providerId="LiveId" clId="{CA2DC212-220D-48DA-ABA7-C3357B562958}" dt="2023-04-17T21:00:01.096" v="62" actId="1076"/>
          <ac:picMkLst>
            <pc:docMk/>
            <pc:sldMk cId="0" sldId="256"/>
            <ac:picMk id="27" creationId="{D4E709E8-5F37-A179-A0D5-21CBA8F9D336}"/>
          </ac:picMkLst>
        </pc:picChg>
        <pc:picChg chg="add del mod">
          <ac:chgData name="Mia Ratliff" userId="16c7e569b3f92a0f" providerId="LiveId" clId="{CA2DC212-220D-48DA-ABA7-C3357B562958}" dt="2023-04-17T21:03:12.088" v="64" actId="478"/>
          <ac:picMkLst>
            <pc:docMk/>
            <pc:sldMk cId="0" sldId="256"/>
            <ac:picMk id="29" creationId="{2FC51C34-00E6-EBF7-75C0-D221401965B2}"/>
          </ac:picMkLst>
        </pc:picChg>
        <pc:picChg chg="del">
          <ac:chgData name="Mia Ratliff" userId="16c7e569b3f92a0f" providerId="LiveId" clId="{CA2DC212-220D-48DA-ABA7-C3357B562958}" dt="2023-04-17T20:45:45.283" v="18" actId="478"/>
          <ac:picMkLst>
            <pc:docMk/>
            <pc:sldMk cId="0" sldId="256"/>
            <ac:picMk id="30" creationId="{03BF4FC2-1BA8-804E-D265-14F54703D28A}"/>
          </ac:picMkLst>
        </pc:picChg>
        <pc:picChg chg="del">
          <ac:chgData name="Mia Ratliff" userId="16c7e569b3f92a0f" providerId="LiveId" clId="{CA2DC212-220D-48DA-ABA7-C3357B562958}" dt="2023-04-17T20:47:11.285" v="22" actId="478"/>
          <ac:picMkLst>
            <pc:docMk/>
            <pc:sldMk cId="0" sldId="256"/>
            <ac:picMk id="32" creationId="{2CADEE25-6DDD-3CB4-4255-2EEC0FF758AC}"/>
          </ac:picMkLst>
        </pc:picChg>
        <pc:picChg chg="del mod">
          <ac:chgData name="Mia Ratliff" userId="16c7e569b3f92a0f" providerId="LiveId" clId="{CA2DC212-220D-48DA-ABA7-C3357B562958}" dt="2023-04-17T20:50:04.374" v="26" actId="478"/>
          <ac:picMkLst>
            <pc:docMk/>
            <pc:sldMk cId="0" sldId="256"/>
            <ac:picMk id="34" creationId="{E5ABD3DA-9934-0B61-68AD-CA45175AD673}"/>
          </ac:picMkLst>
        </pc:picChg>
        <pc:picChg chg="del">
          <ac:chgData name="Mia Ratliff" userId="16c7e569b3f92a0f" providerId="LiveId" clId="{CA2DC212-220D-48DA-ABA7-C3357B562958}" dt="2023-04-17T20:55:09.620" v="34" actId="478"/>
          <ac:picMkLst>
            <pc:docMk/>
            <pc:sldMk cId="0" sldId="256"/>
            <ac:picMk id="36" creationId="{4FF2A406-098F-2C65-5358-189CA32ADEBC}"/>
          </ac:picMkLst>
        </pc:picChg>
        <pc:picChg chg="del">
          <ac:chgData name="Mia Ratliff" userId="16c7e569b3f92a0f" providerId="LiveId" clId="{CA2DC212-220D-48DA-ABA7-C3357B562958}" dt="2023-04-17T20:57:40.639" v="41" actId="478"/>
          <ac:picMkLst>
            <pc:docMk/>
            <pc:sldMk cId="0" sldId="256"/>
            <ac:picMk id="38" creationId="{B5583CE9-CD49-808F-7331-E41BCE287D82}"/>
          </ac:picMkLst>
        </pc:picChg>
        <pc:picChg chg="del mod">
          <ac:chgData name="Mia Ratliff" userId="16c7e569b3f92a0f" providerId="LiveId" clId="{CA2DC212-220D-48DA-ABA7-C3357B562958}" dt="2023-04-17T20:58:51.586" v="47" actId="478"/>
          <ac:picMkLst>
            <pc:docMk/>
            <pc:sldMk cId="0" sldId="256"/>
            <ac:picMk id="40" creationId="{AD151A9E-82FD-FA13-8E60-2778390A541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D67DCA0-E72B-8516-D9FE-77873FECC1FA}"/>
              </a:ext>
            </a:extLst>
          </p:cNvPr>
          <p:cNvSpPr>
            <a:spLocks noGrp="1" noChangeArrowheads="1"/>
          </p:cNvSpPr>
          <p:nvPr>
            <p:ph type="hdr" sz="quarter"/>
          </p:nvPr>
        </p:nvSpPr>
        <p:spPr bwMode="auto">
          <a:xfrm>
            <a:off x="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3B9657AF-B582-713F-1925-4869AD5A6EA4}"/>
              </a:ext>
            </a:extLst>
          </p:cNvPr>
          <p:cNvSpPr>
            <a:spLocks noGrp="1" noChangeArrowheads="1"/>
          </p:cNvSpPr>
          <p:nvPr>
            <p:ph type="dt" idx="1"/>
          </p:nvPr>
        </p:nvSpPr>
        <p:spPr bwMode="auto">
          <a:xfrm>
            <a:off x="518160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3D92E871-9E98-8BBB-84F2-2225FD31DDC5}"/>
              </a:ext>
            </a:extLst>
          </p:cNvPr>
          <p:cNvSpPr>
            <a:spLocks noGrp="1" noRot="1" noChangeAspect="1" noChangeArrowheads="1" noTextEdit="1"/>
          </p:cNvSpPr>
          <p:nvPr>
            <p:ph type="sldImg" idx="2"/>
          </p:nvPr>
        </p:nvSpPr>
        <p:spPr bwMode="auto">
          <a:xfrm>
            <a:off x="2743200" y="533400"/>
            <a:ext cx="3657600" cy="25908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94AE2ECA-DA44-60B4-E2A3-8487323E5079}"/>
              </a:ext>
            </a:extLst>
          </p:cNvPr>
          <p:cNvSpPr>
            <a:spLocks noGrp="1" noChangeArrowheads="1"/>
          </p:cNvSpPr>
          <p:nvPr>
            <p:ph type="body" sz="quarter" idx="3"/>
          </p:nvPr>
        </p:nvSpPr>
        <p:spPr bwMode="auto">
          <a:xfrm>
            <a:off x="1219200" y="3276600"/>
            <a:ext cx="67056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FF49E15A-B4A0-3F51-252C-E6CF3F829D01}"/>
              </a:ext>
            </a:extLst>
          </p:cNvPr>
          <p:cNvSpPr>
            <a:spLocks noGrp="1" noChangeArrowheads="1"/>
          </p:cNvSpPr>
          <p:nvPr>
            <p:ph type="ftr" sz="quarter" idx="4"/>
          </p:nvPr>
        </p:nvSpPr>
        <p:spPr bwMode="auto">
          <a:xfrm>
            <a:off x="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a:extLst>
              <a:ext uri="{FF2B5EF4-FFF2-40B4-BE49-F238E27FC236}">
                <a16:creationId xmlns:a16="http://schemas.microsoft.com/office/drawing/2014/main" id="{43A40A88-A701-92C3-BEC3-F7A57C0582D6}"/>
              </a:ext>
            </a:extLst>
          </p:cNvPr>
          <p:cNvSpPr>
            <a:spLocks noGrp="1" noChangeArrowheads="1"/>
          </p:cNvSpPr>
          <p:nvPr>
            <p:ph type="sldNum" sz="quarter" idx="5"/>
          </p:nvPr>
        </p:nvSpPr>
        <p:spPr bwMode="auto">
          <a:xfrm>
            <a:off x="518160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1845438F-8879-F04B-8D0B-CF23D47F92C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70051F4-36E7-CE4E-2F01-E8A8EE4C4E41}"/>
              </a:ext>
            </a:extLst>
          </p:cNvPr>
          <p:cNvSpPr>
            <a:spLocks noGrp="1" noChangeArrowheads="1"/>
          </p:cNvSpPr>
          <p:nvPr>
            <p:ph type="sldNum" sz="quarter" idx="5"/>
          </p:nvPr>
        </p:nvSpPr>
        <p:spPr>
          <a:ln/>
        </p:spPr>
        <p:txBody>
          <a:bodyPr/>
          <a:lstStyle/>
          <a:p>
            <a:fld id="{B10F1882-25E7-DB42-939E-8E20FF761138}" type="slidenum">
              <a:rPr lang="en-US" altLang="en-US"/>
              <a:pPr/>
              <a:t>1</a:t>
            </a:fld>
            <a:endParaRPr lang="en-US" altLang="en-US"/>
          </a:p>
        </p:txBody>
      </p:sp>
      <p:sp>
        <p:nvSpPr>
          <p:cNvPr id="4098" name="Rectangle 2">
            <a:extLst>
              <a:ext uri="{FF2B5EF4-FFF2-40B4-BE49-F238E27FC236}">
                <a16:creationId xmlns:a16="http://schemas.microsoft.com/office/drawing/2014/main" id="{EB30ECFB-926A-FFED-092C-1612ADA9ED72}"/>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BBEE73BE-7E01-291F-67BF-008C3856B293}"/>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5C4F4-04E0-B279-4649-FC9E64DF135C}"/>
              </a:ext>
            </a:extLst>
          </p:cNvPr>
          <p:cNvSpPr>
            <a:spLocks noGrp="1"/>
          </p:cNvSpPr>
          <p:nvPr>
            <p:ph type="ctrTitle"/>
          </p:nvPr>
        </p:nvSpPr>
        <p:spPr>
          <a:xfrm>
            <a:off x="5486400" y="5087938"/>
            <a:ext cx="32918400" cy="108235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729D70-6C47-4ACB-7259-A01FBC86246B}"/>
              </a:ext>
            </a:extLst>
          </p:cNvPr>
          <p:cNvSpPr>
            <a:spLocks noGrp="1"/>
          </p:cNvSpPr>
          <p:nvPr>
            <p:ph type="subTitle" idx="1"/>
          </p:nvPr>
        </p:nvSpPr>
        <p:spPr>
          <a:xfrm>
            <a:off x="5486400" y="16329025"/>
            <a:ext cx="32918400" cy="75057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DB468F-EE11-9197-558B-590F2DD85D5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75DA190-8177-4324-8984-69EDB8EF33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A1B013D-DB96-9756-19B3-3C535FE6D955}"/>
              </a:ext>
            </a:extLst>
          </p:cNvPr>
          <p:cNvSpPr>
            <a:spLocks noGrp="1"/>
          </p:cNvSpPr>
          <p:nvPr>
            <p:ph type="sldNum" sz="quarter" idx="12"/>
          </p:nvPr>
        </p:nvSpPr>
        <p:spPr/>
        <p:txBody>
          <a:bodyPr/>
          <a:lstStyle>
            <a:lvl1pPr>
              <a:defRPr/>
            </a:lvl1pPr>
          </a:lstStyle>
          <a:p>
            <a:fld id="{E58AADA3-664C-7546-A35A-F7DCC05D7AEC}" type="slidenum">
              <a:rPr lang="en-US" altLang="en-US"/>
              <a:pPr/>
              <a:t>‹#›</a:t>
            </a:fld>
            <a:endParaRPr lang="en-US" altLang="en-US"/>
          </a:p>
        </p:txBody>
      </p:sp>
    </p:spTree>
    <p:extLst>
      <p:ext uri="{BB962C8B-B14F-4D97-AF65-F5344CB8AC3E}">
        <p14:creationId xmlns:p14="http://schemas.microsoft.com/office/powerpoint/2010/main" val="42352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A4522-A022-B795-CA03-F8FF1031E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2ECC04-2DDF-B645-E8A5-A2C58BBC3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9EE9A-A969-B898-057E-2D658523B25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3050FFB-8672-6C58-9DBC-A46FA082952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0AA76F2-0EA9-97F9-5CAB-87D18CD618CD}"/>
              </a:ext>
            </a:extLst>
          </p:cNvPr>
          <p:cNvSpPr>
            <a:spLocks noGrp="1"/>
          </p:cNvSpPr>
          <p:nvPr>
            <p:ph type="sldNum" sz="quarter" idx="12"/>
          </p:nvPr>
        </p:nvSpPr>
        <p:spPr/>
        <p:txBody>
          <a:bodyPr/>
          <a:lstStyle>
            <a:lvl1pPr>
              <a:defRPr/>
            </a:lvl1pPr>
          </a:lstStyle>
          <a:p>
            <a:fld id="{CDEC5782-033F-8340-B361-DC6F3DC3948E}" type="slidenum">
              <a:rPr lang="en-US" altLang="en-US"/>
              <a:pPr/>
              <a:t>‹#›</a:t>
            </a:fld>
            <a:endParaRPr lang="en-US" altLang="en-US"/>
          </a:p>
        </p:txBody>
      </p:sp>
    </p:spTree>
    <p:extLst>
      <p:ext uri="{BB962C8B-B14F-4D97-AF65-F5344CB8AC3E}">
        <p14:creationId xmlns:p14="http://schemas.microsoft.com/office/powerpoint/2010/main" val="28729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0E9DD4-BAFA-22B5-6C0B-C228F81B155F}"/>
              </a:ext>
            </a:extLst>
          </p:cNvPr>
          <p:cNvSpPr>
            <a:spLocks noGrp="1"/>
          </p:cNvSpPr>
          <p:nvPr>
            <p:ph type="title" orient="vert"/>
          </p:nvPr>
        </p:nvSpPr>
        <p:spPr>
          <a:xfrm>
            <a:off x="31273750" y="2765425"/>
            <a:ext cx="9326563" cy="24869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1CE1B9-5214-F107-0561-FDE13099357B}"/>
              </a:ext>
            </a:extLst>
          </p:cNvPr>
          <p:cNvSpPr>
            <a:spLocks noGrp="1"/>
          </p:cNvSpPr>
          <p:nvPr>
            <p:ph type="body" orient="vert" idx="1"/>
          </p:nvPr>
        </p:nvSpPr>
        <p:spPr>
          <a:xfrm>
            <a:off x="3290888" y="2765425"/>
            <a:ext cx="27830462" cy="2486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FBEF9-D431-0A82-A310-D8BDC4ACB1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4824CCC-DB71-066D-D7B3-9E71D3F15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52A8ACD-3E90-E9D3-673D-04B097080091}"/>
              </a:ext>
            </a:extLst>
          </p:cNvPr>
          <p:cNvSpPr>
            <a:spLocks noGrp="1"/>
          </p:cNvSpPr>
          <p:nvPr>
            <p:ph type="sldNum" sz="quarter" idx="12"/>
          </p:nvPr>
        </p:nvSpPr>
        <p:spPr/>
        <p:txBody>
          <a:bodyPr/>
          <a:lstStyle>
            <a:lvl1pPr>
              <a:defRPr/>
            </a:lvl1pPr>
          </a:lstStyle>
          <a:p>
            <a:fld id="{10C48C60-A543-4749-B5BA-4B19F3E2999D}" type="slidenum">
              <a:rPr lang="en-US" altLang="en-US"/>
              <a:pPr/>
              <a:t>‹#›</a:t>
            </a:fld>
            <a:endParaRPr lang="en-US" altLang="en-US"/>
          </a:p>
        </p:txBody>
      </p:sp>
    </p:spTree>
    <p:extLst>
      <p:ext uri="{BB962C8B-B14F-4D97-AF65-F5344CB8AC3E}">
        <p14:creationId xmlns:p14="http://schemas.microsoft.com/office/powerpoint/2010/main" val="307434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70D9-096B-1E60-90E5-F88DFED3C0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C4CCEB-5071-586D-3106-C087245605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570F6-35CB-74E6-021A-5BD5C15AFF2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A463C19-CB94-A31E-54AB-2EB6B085499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C487B80-EFBC-880A-A79E-E65608106C71}"/>
              </a:ext>
            </a:extLst>
          </p:cNvPr>
          <p:cNvSpPr>
            <a:spLocks noGrp="1"/>
          </p:cNvSpPr>
          <p:nvPr>
            <p:ph type="sldNum" sz="quarter" idx="12"/>
          </p:nvPr>
        </p:nvSpPr>
        <p:spPr/>
        <p:txBody>
          <a:bodyPr/>
          <a:lstStyle>
            <a:lvl1pPr>
              <a:defRPr/>
            </a:lvl1pPr>
          </a:lstStyle>
          <a:p>
            <a:fld id="{540B87C7-08FB-5A4B-BE11-A417EBBF80F8}" type="slidenum">
              <a:rPr lang="en-US" altLang="en-US"/>
              <a:pPr/>
              <a:t>‹#›</a:t>
            </a:fld>
            <a:endParaRPr lang="en-US" altLang="en-US"/>
          </a:p>
        </p:txBody>
      </p:sp>
    </p:spTree>
    <p:extLst>
      <p:ext uri="{BB962C8B-B14F-4D97-AF65-F5344CB8AC3E}">
        <p14:creationId xmlns:p14="http://schemas.microsoft.com/office/powerpoint/2010/main" val="78940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E31EB-CD7A-547C-1C04-0DDEE09F63F8}"/>
              </a:ext>
            </a:extLst>
          </p:cNvPr>
          <p:cNvSpPr>
            <a:spLocks noGrp="1"/>
          </p:cNvSpPr>
          <p:nvPr>
            <p:ph type="title"/>
          </p:nvPr>
        </p:nvSpPr>
        <p:spPr>
          <a:xfrm>
            <a:off x="2994025" y="7750175"/>
            <a:ext cx="37857113" cy="129333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E41E-156C-31C9-91F0-977D35176AA9}"/>
              </a:ext>
            </a:extLst>
          </p:cNvPr>
          <p:cNvSpPr>
            <a:spLocks noGrp="1"/>
          </p:cNvSpPr>
          <p:nvPr>
            <p:ph type="body" idx="1"/>
          </p:nvPr>
        </p:nvSpPr>
        <p:spPr>
          <a:xfrm>
            <a:off x="2994025" y="20805775"/>
            <a:ext cx="37857113" cy="68008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8BDF397-F82D-F67B-CE07-E9F36FCBA6C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36526D6-247D-FA31-82F9-01BEE265A4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E79B047-A22F-84C3-3E22-04B8B8D1487E}"/>
              </a:ext>
            </a:extLst>
          </p:cNvPr>
          <p:cNvSpPr>
            <a:spLocks noGrp="1"/>
          </p:cNvSpPr>
          <p:nvPr>
            <p:ph type="sldNum" sz="quarter" idx="12"/>
          </p:nvPr>
        </p:nvSpPr>
        <p:spPr/>
        <p:txBody>
          <a:bodyPr/>
          <a:lstStyle>
            <a:lvl1pPr>
              <a:defRPr/>
            </a:lvl1pPr>
          </a:lstStyle>
          <a:p>
            <a:fld id="{49D9197E-A00E-B148-84DD-9EC7E17C4062}" type="slidenum">
              <a:rPr lang="en-US" altLang="en-US"/>
              <a:pPr/>
              <a:t>‹#›</a:t>
            </a:fld>
            <a:endParaRPr lang="en-US" altLang="en-US"/>
          </a:p>
        </p:txBody>
      </p:sp>
    </p:spTree>
    <p:extLst>
      <p:ext uri="{BB962C8B-B14F-4D97-AF65-F5344CB8AC3E}">
        <p14:creationId xmlns:p14="http://schemas.microsoft.com/office/powerpoint/2010/main" val="159919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B898-528D-83BE-DAC0-6D80458D42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F1CC7-E58C-DAA6-8392-8445B833778D}"/>
              </a:ext>
            </a:extLst>
          </p:cNvPr>
          <p:cNvSpPr>
            <a:spLocks noGrp="1"/>
          </p:cNvSpPr>
          <p:nvPr>
            <p:ph sz="half" idx="1"/>
          </p:nvPr>
        </p:nvSpPr>
        <p:spPr>
          <a:xfrm>
            <a:off x="3290888" y="8980488"/>
            <a:ext cx="18578512"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ED061-0815-4806-39EC-3F1FE5BC3EED}"/>
              </a:ext>
            </a:extLst>
          </p:cNvPr>
          <p:cNvSpPr>
            <a:spLocks noGrp="1"/>
          </p:cNvSpPr>
          <p:nvPr>
            <p:ph sz="half" idx="2"/>
          </p:nvPr>
        </p:nvSpPr>
        <p:spPr>
          <a:xfrm>
            <a:off x="22021800" y="8980488"/>
            <a:ext cx="18578513"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7F5179-D6A1-812C-D5EC-A294F309DAC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11E18D-76AE-DF0A-C8EC-C08D6B40526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108A689-9B4C-1F10-0C18-28D8164CE665}"/>
              </a:ext>
            </a:extLst>
          </p:cNvPr>
          <p:cNvSpPr>
            <a:spLocks noGrp="1"/>
          </p:cNvSpPr>
          <p:nvPr>
            <p:ph type="sldNum" sz="quarter" idx="12"/>
          </p:nvPr>
        </p:nvSpPr>
        <p:spPr/>
        <p:txBody>
          <a:bodyPr/>
          <a:lstStyle>
            <a:lvl1pPr>
              <a:defRPr/>
            </a:lvl1pPr>
          </a:lstStyle>
          <a:p>
            <a:fld id="{F0856310-7062-814C-AA1C-0CC854A6EEC6}" type="slidenum">
              <a:rPr lang="en-US" altLang="en-US"/>
              <a:pPr/>
              <a:t>‹#›</a:t>
            </a:fld>
            <a:endParaRPr lang="en-US" altLang="en-US"/>
          </a:p>
        </p:txBody>
      </p:sp>
    </p:spTree>
    <p:extLst>
      <p:ext uri="{BB962C8B-B14F-4D97-AF65-F5344CB8AC3E}">
        <p14:creationId xmlns:p14="http://schemas.microsoft.com/office/powerpoint/2010/main" val="316750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C480C-BB34-DE0F-E1DE-880A99448635}"/>
              </a:ext>
            </a:extLst>
          </p:cNvPr>
          <p:cNvSpPr>
            <a:spLocks noGrp="1"/>
          </p:cNvSpPr>
          <p:nvPr>
            <p:ph type="title"/>
          </p:nvPr>
        </p:nvSpPr>
        <p:spPr>
          <a:xfrm>
            <a:off x="3022600" y="1655763"/>
            <a:ext cx="37857113" cy="6008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4DD14A-80CC-3CEE-7201-CEAAE6C6E96D}"/>
              </a:ext>
            </a:extLst>
          </p:cNvPr>
          <p:cNvSpPr>
            <a:spLocks noGrp="1"/>
          </p:cNvSpPr>
          <p:nvPr>
            <p:ph type="body" idx="1"/>
          </p:nvPr>
        </p:nvSpPr>
        <p:spPr>
          <a:xfrm>
            <a:off x="3022600" y="7621588"/>
            <a:ext cx="18568988"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315559-44A2-86B0-839E-B52B56E9F9DD}"/>
              </a:ext>
            </a:extLst>
          </p:cNvPr>
          <p:cNvSpPr>
            <a:spLocks noGrp="1"/>
          </p:cNvSpPr>
          <p:nvPr>
            <p:ph sz="half" idx="2"/>
          </p:nvPr>
        </p:nvSpPr>
        <p:spPr>
          <a:xfrm>
            <a:off x="3022600" y="11356975"/>
            <a:ext cx="18568988"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E5449A-43A9-22A6-08ED-D6FE74BF3F91}"/>
              </a:ext>
            </a:extLst>
          </p:cNvPr>
          <p:cNvSpPr>
            <a:spLocks noGrp="1"/>
          </p:cNvSpPr>
          <p:nvPr>
            <p:ph type="body" sz="quarter" idx="3"/>
          </p:nvPr>
        </p:nvSpPr>
        <p:spPr>
          <a:xfrm>
            <a:off x="22220238" y="7621588"/>
            <a:ext cx="18659475"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FEFBFE-1099-9F89-75F0-F1183BB55223}"/>
              </a:ext>
            </a:extLst>
          </p:cNvPr>
          <p:cNvSpPr>
            <a:spLocks noGrp="1"/>
          </p:cNvSpPr>
          <p:nvPr>
            <p:ph sz="quarter" idx="4"/>
          </p:nvPr>
        </p:nvSpPr>
        <p:spPr>
          <a:xfrm>
            <a:off x="22220238" y="11356975"/>
            <a:ext cx="18659475"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3B33C-736F-B9FF-63F7-24D3D17152A9}"/>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02F4F1A7-8A37-4F0A-04FC-E2B9E5CBBC3D}"/>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198B1E2C-ADB2-47BE-C9CE-771601CFB9FD}"/>
              </a:ext>
            </a:extLst>
          </p:cNvPr>
          <p:cNvSpPr>
            <a:spLocks noGrp="1"/>
          </p:cNvSpPr>
          <p:nvPr>
            <p:ph type="sldNum" sz="quarter" idx="12"/>
          </p:nvPr>
        </p:nvSpPr>
        <p:spPr/>
        <p:txBody>
          <a:bodyPr/>
          <a:lstStyle>
            <a:lvl1pPr>
              <a:defRPr/>
            </a:lvl1pPr>
          </a:lstStyle>
          <a:p>
            <a:fld id="{4E009182-D8CB-1D40-8E54-3CEFA1E2464D}" type="slidenum">
              <a:rPr lang="en-US" altLang="en-US"/>
              <a:pPr/>
              <a:t>‹#›</a:t>
            </a:fld>
            <a:endParaRPr lang="en-US" altLang="en-US"/>
          </a:p>
        </p:txBody>
      </p:sp>
    </p:spTree>
    <p:extLst>
      <p:ext uri="{BB962C8B-B14F-4D97-AF65-F5344CB8AC3E}">
        <p14:creationId xmlns:p14="http://schemas.microsoft.com/office/powerpoint/2010/main" val="360630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E63D8-2C21-2996-3D98-1C8321B5F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AA4F5C-A631-46DC-6B81-EBCA579BD64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21300CAA-3126-6800-78C9-505907867E4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90B7C83-AAEE-B559-A551-0EA8DE8514F5}"/>
              </a:ext>
            </a:extLst>
          </p:cNvPr>
          <p:cNvSpPr>
            <a:spLocks noGrp="1"/>
          </p:cNvSpPr>
          <p:nvPr>
            <p:ph type="sldNum" sz="quarter" idx="12"/>
          </p:nvPr>
        </p:nvSpPr>
        <p:spPr/>
        <p:txBody>
          <a:bodyPr/>
          <a:lstStyle>
            <a:lvl1pPr>
              <a:defRPr/>
            </a:lvl1pPr>
          </a:lstStyle>
          <a:p>
            <a:fld id="{0648A6BB-9CE7-4E40-AB43-FFFCACCFEA9A}" type="slidenum">
              <a:rPr lang="en-US" altLang="en-US"/>
              <a:pPr/>
              <a:t>‹#›</a:t>
            </a:fld>
            <a:endParaRPr lang="en-US" altLang="en-US"/>
          </a:p>
        </p:txBody>
      </p:sp>
    </p:spTree>
    <p:extLst>
      <p:ext uri="{BB962C8B-B14F-4D97-AF65-F5344CB8AC3E}">
        <p14:creationId xmlns:p14="http://schemas.microsoft.com/office/powerpoint/2010/main" val="132878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9A461F-EC30-D1F7-1C52-FEE44A6A068C}"/>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94F6751-7024-E674-4594-196C20E63CE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BD37D7C-8216-D1F3-577A-8AD83B5D367C}"/>
              </a:ext>
            </a:extLst>
          </p:cNvPr>
          <p:cNvSpPr>
            <a:spLocks noGrp="1"/>
          </p:cNvSpPr>
          <p:nvPr>
            <p:ph type="sldNum" sz="quarter" idx="12"/>
          </p:nvPr>
        </p:nvSpPr>
        <p:spPr/>
        <p:txBody>
          <a:bodyPr/>
          <a:lstStyle>
            <a:lvl1pPr>
              <a:defRPr/>
            </a:lvl1pPr>
          </a:lstStyle>
          <a:p>
            <a:fld id="{AA875EBB-1554-2446-9AF7-6393D96637A0}" type="slidenum">
              <a:rPr lang="en-US" altLang="en-US"/>
              <a:pPr/>
              <a:t>‹#›</a:t>
            </a:fld>
            <a:endParaRPr lang="en-US" altLang="en-US"/>
          </a:p>
        </p:txBody>
      </p:sp>
    </p:spTree>
    <p:extLst>
      <p:ext uri="{BB962C8B-B14F-4D97-AF65-F5344CB8AC3E}">
        <p14:creationId xmlns:p14="http://schemas.microsoft.com/office/powerpoint/2010/main" val="312051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3DA6-12C3-2100-8508-23204EE38C7A}"/>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DBC219-C40C-7C1F-7DA1-866FCE37FC9F}"/>
              </a:ext>
            </a:extLst>
          </p:cNvPr>
          <p:cNvSpPr>
            <a:spLocks noGrp="1"/>
          </p:cNvSpPr>
          <p:nvPr>
            <p:ph idx="1"/>
          </p:nvPr>
        </p:nvSpPr>
        <p:spPr>
          <a:xfrm>
            <a:off x="18659475" y="4476750"/>
            <a:ext cx="22220238" cy="22093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EE0F8E-DC24-52A7-E888-5071B473320E}"/>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E9F6-4D82-E6C2-4312-6B8FD3761B2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2C09E274-A193-7C3E-7639-671E6FDE011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6F2B645-0E42-1029-8ADE-B415693C44E3}"/>
              </a:ext>
            </a:extLst>
          </p:cNvPr>
          <p:cNvSpPr>
            <a:spLocks noGrp="1"/>
          </p:cNvSpPr>
          <p:nvPr>
            <p:ph type="sldNum" sz="quarter" idx="12"/>
          </p:nvPr>
        </p:nvSpPr>
        <p:spPr/>
        <p:txBody>
          <a:bodyPr/>
          <a:lstStyle>
            <a:lvl1pPr>
              <a:defRPr/>
            </a:lvl1pPr>
          </a:lstStyle>
          <a:p>
            <a:fld id="{A15799CE-1F11-7D4B-8F23-A9E21C403E66}" type="slidenum">
              <a:rPr lang="en-US" altLang="en-US"/>
              <a:pPr/>
              <a:t>‹#›</a:t>
            </a:fld>
            <a:endParaRPr lang="en-US" altLang="en-US"/>
          </a:p>
        </p:txBody>
      </p:sp>
    </p:spTree>
    <p:extLst>
      <p:ext uri="{BB962C8B-B14F-4D97-AF65-F5344CB8AC3E}">
        <p14:creationId xmlns:p14="http://schemas.microsoft.com/office/powerpoint/2010/main" val="8658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FE9F3-6846-E533-EFD0-8EC947D95026}"/>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754577-3434-976F-5F8C-C3EAFA5E3527}"/>
              </a:ext>
            </a:extLst>
          </p:cNvPr>
          <p:cNvSpPr>
            <a:spLocks noGrp="1"/>
          </p:cNvSpPr>
          <p:nvPr>
            <p:ph type="pic" idx="1"/>
          </p:nvPr>
        </p:nvSpPr>
        <p:spPr>
          <a:xfrm>
            <a:off x="18659475" y="4476750"/>
            <a:ext cx="22220238" cy="22093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32A48D-107C-DEE6-1F4E-83E76B4B1EC1}"/>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161B9-BB97-5045-9863-72BB441C683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72ACDC2-3DDB-D986-77ED-C0A2216554A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DF61DC8-85BA-564B-6EEF-8423E4EB0B75}"/>
              </a:ext>
            </a:extLst>
          </p:cNvPr>
          <p:cNvSpPr>
            <a:spLocks noGrp="1"/>
          </p:cNvSpPr>
          <p:nvPr>
            <p:ph type="sldNum" sz="quarter" idx="12"/>
          </p:nvPr>
        </p:nvSpPr>
        <p:spPr/>
        <p:txBody>
          <a:bodyPr/>
          <a:lstStyle>
            <a:lvl1pPr>
              <a:defRPr/>
            </a:lvl1pPr>
          </a:lstStyle>
          <a:p>
            <a:fld id="{4861FD4B-2F45-4148-A007-27BB24E8C84C}" type="slidenum">
              <a:rPr lang="en-US" altLang="en-US"/>
              <a:pPr/>
              <a:t>‹#›</a:t>
            </a:fld>
            <a:endParaRPr lang="en-US" altLang="en-US"/>
          </a:p>
        </p:txBody>
      </p:sp>
    </p:spTree>
    <p:extLst>
      <p:ext uri="{BB962C8B-B14F-4D97-AF65-F5344CB8AC3E}">
        <p14:creationId xmlns:p14="http://schemas.microsoft.com/office/powerpoint/2010/main" val="9995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5A9B7"/>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6CB1D36-A8A7-917F-E417-4D8B7C62A5D4}"/>
              </a:ext>
            </a:extLst>
          </p:cNvPr>
          <p:cNvSpPr>
            <a:spLocks noGrp="1" noChangeArrowheads="1"/>
          </p:cNvSpPr>
          <p:nvPr>
            <p:ph type="title"/>
          </p:nvPr>
        </p:nvSpPr>
        <p:spPr bwMode="auto">
          <a:xfrm>
            <a:off x="3290888" y="2765425"/>
            <a:ext cx="37309425"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4BCB8F8-A6D7-93B5-942D-9114DB64ECE3}"/>
              </a:ext>
            </a:extLst>
          </p:cNvPr>
          <p:cNvSpPr>
            <a:spLocks noGrp="1" noChangeArrowheads="1"/>
          </p:cNvSpPr>
          <p:nvPr>
            <p:ph type="body" idx="1"/>
          </p:nvPr>
        </p:nvSpPr>
        <p:spPr bwMode="auto">
          <a:xfrm>
            <a:off x="3290888" y="8980488"/>
            <a:ext cx="37309425" cy="18654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266B7F0-35AA-05C9-8E60-334DEC8F2F24}"/>
              </a:ext>
            </a:extLst>
          </p:cNvPr>
          <p:cNvSpPr>
            <a:spLocks noGrp="1" noChangeArrowheads="1"/>
          </p:cNvSpPr>
          <p:nvPr>
            <p:ph type="dt" sz="half" idx="2"/>
          </p:nvPr>
        </p:nvSpPr>
        <p:spPr bwMode="auto">
          <a:xfrm>
            <a:off x="3290888"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defTabSz="4389438">
              <a:defRPr sz="6700"/>
            </a:lvl1pPr>
          </a:lstStyle>
          <a:p>
            <a:endParaRPr lang="en-US" altLang="en-US"/>
          </a:p>
        </p:txBody>
      </p:sp>
      <p:sp>
        <p:nvSpPr>
          <p:cNvPr id="1029" name="Rectangle 5">
            <a:extLst>
              <a:ext uri="{FF2B5EF4-FFF2-40B4-BE49-F238E27FC236}">
                <a16:creationId xmlns:a16="http://schemas.microsoft.com/office/drawing/2014/main" id="{F4C1B43B-BBFE-D4A0-621C-4E8B3BEE1D11}"/>
              </a:ext>
            </a:extLst>
          </p:cNvPr>
          <p:cNvSpPr>
            <a:spLocks noGrp="1" noChangeArrowheads="1"/>
          </p:cNvSpPr>
          <p:nvPr>
            <p:ph type="ftr" sz="quarter" idx="3"/>
          </p:nvPr>
        </p:nvSpPr>
        <p:spPr bwMode="auto">
          <a:xfrm>
            <a:off x="14997113" y="28325763"/>
            <a:ext cx="13896975"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ctr" defTabSz="4389438">
              <a:defRPr sz="6700"/>
            </a:lvl1pPr>
          </a:lstStyle>
          <a:p>
            <a:endParaRPr lang="en-US" altLang="en-US"/>
          </a:p>
        </p:txBody>
      </p:sp>
      <p:sp>
        <p:nvSpPr>
          <p:cNvPr id="1030" name="Rectangle 6">
            <a:extLst>
              <a:ext uri="{FF2B5EF4-FFF2-40B4-BE49-F238E27FC236}">
                <a16:creationId xmlns:a16="http://schemas.microsoft.com/office/drawing/2014/main" id="{86CDC1CA-FE58-1BD0-6183-F44E23FC1E50}"/>
              </a:ext>
            </a:extLst>
          </p:cNvPr>
          <p:cNvSpPr>
            <a:spLocks noGrp="1" noChangeArrowheads="1"/>
          </p:cNvSpPr>
          <p:nvPr>
            <p:ph type="sldNum" sz="quarter" idx="4"/>
          </p:nvPr>
        </p:nvSpPr>
        <p:spPr bwMode="auto">
          <a:xfrm>
            <a:off x="31456313"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r" defTabSz="4389438">
              <a:defRPr sz="6700"/>
            </a:lvl1pPr>
          </a:lstStyle>
          <a:p>
            <a:fld id="{69E45E2F-7B55-C54B-A501-E6ADB2D539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kern="12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2pPr>
      <a:lvl3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3pPr>
      <a:lvl4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4pPr>
      <a:lvl5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5pPr>
      <a:lvl6pPr marL="4572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6pPr>
      <a:lvl7pPr marL="9144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7pPr>
      <a:lvl8pPr marL="13716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8pPr>
      <a:lvl9pPr marL="18288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9pPr>
    </p:titleStyle>
    <p:bodyStyle>
      <a:lvl1pPr marL="1646238" indent="-1646238" algn="l" defTabSz="4389438" rtl="0" fontAlgn="base">
        <a:spcBef>
          <a:spcPct val="20000"/>
        </a:spcBef>
        <a:spcAft>
          <a:spcPct val="0"/>
        </a:spcAft>
        <a:buChar char="•"/>
        <a:defRPr sz="15400" kern="12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kern="1200">
          <a:solidFill>
            <a:schemeClr val="tx1"/>
          </a:solidFill>
          <a:latin typeface="+mn-lt"/>
          <a:ea typeface="+mn-ea"/>
          <a:cs typeface="+mn-cs"/>
        </a:defRPr>
      </a:lvl2pPr>
      <a:lvl3pPr marL="5486400" indent="-1096963" algn="l" defTabSz="4389438" rtl="0" fontAlgn="base">
        <a:spcBef>
          <a:spcPct val="20000"/>
        </a:spcBef>
        <a:spcAft>
          <a:spcPct val="0"/>
        </a:spcAft>
        <a:buChar char="•"/>
        <a:defRPr sz="11500" kern="1200">
          <a:solidFill>
            <a:schemeClr val="tx1"/>
          </a:solidFill>
          <a:latin typeface="+mn-lt"/>
          <a:ea typeface="+mn-ea"/>
          <a:cs typeface="+mn-cs"/>
        </a:defRPr>
      </a:lvl3pPr>
      <a:lvl4pPr marL="7680325" indent="-1096963" algn="l" defTabSz="4389438" rtl="0" fontAlgn="base">
        <a:spcBef>
          <a:spcPct val="20000"/>
        </a:spcBef>
        <a:spcAft>
          <a:spcPct val="0"/>
        </a:spcAft>
        <a:buChar char="–"/>
        <a:defRPr sz="9600" kern="1200">
          <a:solidFill>
            <a:schemeClr val="tx1"/>
          </a:solidFill>
          <a:latin typeface="+mn-lt"/>
          <a:ea typeface="+mn-ea"/>
          <a:cs typeface="+mn-cs"/>
        </a:defRPr>
      </a:lvl4pPr>
      <a:lvl5pPr marL="9875838" indent="-1096963" algn="l" defTabSz="4389438" rtl="0" fontAlgn="base">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E93AF9A7-9DFF-EED4-BE23-9A07F49E849A}"/>
              </a:ext>
            </a:extLst>
          </p:cNvPr>
          <p:cNvSpPr txBox="1">
            <a:spLocks noChangeArrowheads="1"/>
          </p:cNvSpPr>
          <p:nvPr/>
        </p:nvSpPr>
        <p:spPr bwMode="auto">
          <a:xfrm>
            <a:off x="1339850" y="706045"/>
            <a:ext cx="34340183" cy="3241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389438">
              <a:defRPr sz="2400">
                <a:solidFill>
                  <a:schemeClr val="tx1"/>
                </a:solidFill>
                <a:latin typeface="Arial" panose="020B0604020202020204" pitchFamily="34" charset="0"/>
                <a:ea typeface="ＭＳ Ｐゴシック" panose="020B0600070205080204" pitchFamily="34" charset="-128"/>
              </a:defRPr>
            </a:lvl1pPr>
            <a:lvl2pPr defTabSz="4389438">
              <a:defRPr sz="2400">
                <a:solidFill>
                  <a:schemeClr val="tx1"/>
                </a:solidFill>
                <a:latin typeface="Arial" panose="020B0604020202020204" pitchFamily="34" charset="0"/>
                <a:ea typeface="ＭＳ Ｐゴシック" panose="020B0600070205080204" pitchFamily="34" charset="-128"/>
              </a:defRPr>
            </a:lvl2pPr>
            <a:lvl3pPr defTabSz="4389438">
              <a:defRPr sz="2400">
                <a:solidFill>
                  <a:schemeClr val="tx1"/>
                </a:solidFill>
                <a:latin typeface="Arial" panose="020B0604020202020204" pitchFamily="34" charset="0"/>
                <a:ea typeface="ＭＳ Ｐゴシック" panose="020B0600070205080204" pitchFamily="34" charset="-128"/>
              </a:defRPr>
            </a:lvl3pPr>
            <a:lvl4pPr defTabSz="4389438">
              <a:defRPr sz="2400">
                <a:solidFill>
                  <a:schemeClr val="tx1"/>
                </a:solidFill>
                <a:latin typeface="Arial" panose="020B0604020202020204" pitchFamily="34" charset="0"/>
                <a:ea typeface="ＭＳ Ｐゴシック" panose="020B0600070205080204" pitchFamily="34" charset="-128"/>
              </a:defRPr>
            </a:lvl4pPr>
            <a:lvl5pPr defTabSz="4389438">
              <a:defRPr sz="2400">
                <a:solidFill>
                  <a:schemeClr val="tx1"/>
                </a:solidFill>
                <a:latin typeface="Arial" panose="020B0604020202020204" pitchFamily="34" charset="0"/>
                <a:ea typeface="ＭＳ Ｐゴシック" panose="020B0600070205080204" pitchFamily="34" charset="-128"/>
              </a:defRPr>
            </a:lvl5pPr>
            <a:lvl6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50000"/>
              </a:lnSpc>
              <a:spcBef>
                <a:spcPct val="50000"/>
              </a:spcBef>
            </a:pPr>
            <a:endParaRPr lang="fr-FR" altLang="en-US" sz="8000" b="1" dirty="0">
              <a:solidFill>
                <a:schemeClr val="bg1"/>
              </a:solidFill>
              <a:latin typeface="Tahoma" panose="020B0604030504040204" pitchFamily="34" charset="0"/>
            </a:endParaRPr>
          </a:p>
          <a:p>
            <a:pPr eaLnBrk="1" hangingPunct="1">
              <a:lnSpc>
                <a:spcPct val="50000"/>
              </a:lnSpc>
              <a:spcBef>
                <a:spcPct val="50000"/>
              </a:spcBef>
            </a:pPr>
            <a:r>
              <a:rPr lang="en-US" altLang="en-US" sz="8800" dirty="0">
                <a:latin typeface="+mj-lt"/>
              </a:rPr>
              <a:t>The Demographic Shift of Males and Females in Veterinary Medicine </a:t>
            </a:r>
          </a:p>
          <a:p>
            <a:pPr eaLnBrk="1" hangingPunct="1">
              <a:lnSpc>
                <a:spcPct val="50000"/>
              </a:lnSpc>
              <a:spcBef>
                <a:spcPct val="50000"/>
              </a:spcBef>
            </a:pPr>
            <a:r>
              <a:rPr lang="en-US" altLang="en-US" sz="7200" dirty="0">
                <a:latin typeface="+mj-lt"/>
              </a:rPr>
              <a:t>Dalton Tatum, Eddy Patterson, Mia Ratliff</a:t>
            </a:r>
            <a:endParaRPr lang="en-US" altLang="en-US" sz="4800" dirty="0">
              <a:latin typeface="+mj-lt"/>
            </a:endParaRPr>
          </a:p>
        </p:txBody>
      </p:sp>
      <p:sp>
        <p:nvSpPr>
          <p:cNvPr id="2057" name="Rectangle 9">
            <a:extLst>
              <a:ext uri="{FF2B5EF4-FFF2-40B4-BE49-F238E27FC236}">
                <a16:creationId xmlns:a16="http://schemas.microsoft.com/office/drawing/2014/main" id="{DE6CFA78-314C-35AC-11A9-DA67D15E539C}"/>
              </a:ext>
            </a:extLst>
          </p:cNvPr>
          <p:cNvSpPr>
            <a:spLocks noChangeArrowheads="1"/>
          </p:cNvSpPr>
          <p:nvPr/>
        </p:nvSpPr>
        <p:spPr bwMode="auto">
          <a:xfrm>
            <a:off x="921627" y="5547073"/>
            <a:ext cx="13564066" cy="8626128"/>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76" name="Line 28">
            <a:extLst>
              <a:ext uri="{FF2B5EF4-FFF2-40B4-BE49-F238E27FC236}">
                <a16:creationId xmlns:a16="http://schemas.microsoft.com/office/drawing/2014/main" id="{7F6A5409-761B-EE87-1454-3ADF7AC55C26}"/>
              </a:ext>
            </a:extLst>
          </p:cNvPr>
          <p:cNvSpPr>
            <a:spLocks noChangeShapeType="1"/>
          </p:cNvSpPr>
          <p:nvPr/>
        </p:nvSpPr>
        <p:spPr bwMode="auto">
          <a:xfrm>
            <a:off x="-10319" y="4879725"/>
            <a:ext cx="43891200" cy="0"/>
          </a:xfrm>
          <a:prstGeom prst="line">
            <a:avLst/>
          </a:prstGeom>
          <a:noFill/>
          <a:ln w="317500">
            <a:solidFill>
              <a:srgbClr val="FFE34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13" name="Text Box 165">
            <a:extLst>
              <a:ext uri="{FF2B5EF4-FFF2-40B4-BE49-F238E27FC236}">
                <a16:creationId xmlns:a16="http://schemas.microsoft.com/office/drawing/2014/main" id="{C631C353-3950-9B65-9201-CB18524A0229}"/>
              </a:ext>
            </a:extLst>
          </p:cNvPr>
          <p:cNvSpPr txBox="1">
            <a:spLocks noChangeArrowheads="1"/>
          </p:cNvSpPr>
          <p:nvPr/>
        </p:nvSpPr>
        <p:spPr bwMode="auto">
          <a:xfrm>
            <a:off x="1149105" y="6424105"/>
            <a:ext cx="12800012" cy="76944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457200" indent="-457200">
              <a:buFont typeface="Arial" panose="020B0604020202020204" pitchFamily="34" charset="0"/>
              <a:buChar char="•"/>
            </a:pPr>
            <a:r>
              <a:rPr lang="en-US" sz="2600" dirty="0"/>
              <a:t>Veterinary Medicine is rapidly changing. </a:t>
            </a:r>
            <a:r>
              <a:rPr lang="en-US" sz="2600" baseline="30000" dirty="0"/>
              <a:t>5</a:t>
            </a:r>
            <a:r>
              <a:rPr lang="en-US" sz="2600" dirty="0"/>
              <a:t> </a:t>
            </a:r>
          </a:p>
          <a:p>
            <a:pPr marL="914400" lvl="1" indent="-457200">
              <a:buFont typeface="Arial" panose="020B0604020202020204" pitchFamily="34" charset="0"/>
              <a:buChar char="•"/>
            </a:pPr>
            <a:r>
              <a:rPr lang="en-US" sz="2600" dirty="0"/>
              <a:t>New technologies</a:t>
            </a:r>
            <a:r>
              <a:rPr lang="en-US" sz="2600" baseline="30000" dirty="0"/>
              <a:t> 5</a:t>
            </a:r>
            <a:endParaRPr lang="en-US" sz="2600" dirty="0"/>
          </a:p>
          <a:p>
            <a:pPr marL="914400" lvl="1" indent="-457200">
              <a:buFont typeface="Arial" panose="020B0604020202020204" pitchFamily="34" charset="0"/>
              <a:buChar char="•"/>
            </a:pPr>
            <a:r>
              <a:rPr lang="en-US" sz="2600" dirty="0"/>
              <a:t>Ethical and moral standards</a:t>
            </a:r>
            <a:r>
              <a:rPr lang="en-US" sz="2600" baseline="30000" dirty="0"/>
              <a:t> 5</a:t>
            </a:r>
            <a:endParaRPr lang="en-US" sz="2600" dirty="0"/>
          </a:p>
          <a:p>
            <a:pPr marL="914400" lvl="1" indent="-457200">
              <a:buFont typeface="Arial" panose="020B0604020202020204" pitchFamily="34" charset="0"/>
              <a:buChar char="•"/>
            </a:pPr>
            <a:r>
              <a:rPr lang="en-US" sz="2600" dirty="0"/>
              <a:t>Demographic changes</a:t>
            </a:r>
            <a:r>
              <a:rPr lang="en-US" sz="2600" baseline="30000" dirty="0"/>
              <a:t> 5</a:t>
            </a:r>
            <a:endParaRPr lang="en-US" sz="2600" dirty="0"/>
          </a:p>
          <a:p>
            <a:pPr marL="457200" indent="-457200">
              <a:buFont typeface="Arial" panose="020B0604020202020204" pitchFamily="34" charset="0"/>
              <a:buChar char="•"/>
            </a:pPr>
            <a:r>
              <a:rPr lang="en-US" sz="2600" dirty="0"/>
              <a:t>In recent years, there was a major female shift</a:t>
            </a:r>
          </a:p>
          <a:p>
            <a:pPr marL="457200" indent="-457200">
              <a:buFont typeface="Arial" panose="020B0604020202020204" pitchFamily="34" charset="0"/>
              <a:buChar char="•"/>
            </a:pPr>
            <a:r>
              <a:rPr lang="en-US" sz="2600" dirty="0"/>
              <a:t>Initial studies contradicted why this shift occurred</a:t>
            </a:r>
            <a:r>
              <a:rPr lang="en-US" sz="2600" baseline="30000" dirty="0"/>
              <a:t> 4</a:t>
            </a:r>
            <a:endParaRPr lang="en-US" sz="2600" dirty="0"/>
          </a:p>
          <a:p>
            <a:pPr marL="914400" lvl="1" indent="-457200">
              <a:buFont typeface="Arial" panose="020B0604020202020204" pitchFamily="34" charset="0"/>
              <a:buChar char="•"/>
            </a:pPr>
            <a:r>
              <a:rPr lang="en-US" sz="2600" dirty="0"/>
              <a:t>Less annual income than males </a:t>
            </a:r>
            <a:r>
              <a:rPr lang="en-US" sz="2600" baseline="30000" dirty="0"/>
              <a:t>1</a:t>
            </a:r>
            <a:endParaRPr lang="en-US" sz="2600" dirty="0"/>
          </a:p>
          <a:p>
            <a:pPr marL="914400" lvl="1" indent="-457200">
              <a:buFont typeface="Arial" panose="020B0604020202020204" pitchFamily="34" charset="0"/>
              <a:buChar char="•"/>
            </a:pPr>
            <a:r>
              <a:rPr lang="en-US" sz="2600" dirty="0"/>
              <a:t>Less free time for families</a:t>
            </a:r>
            <a:r>
              <a:rPr lang="en-US" sz="2600" baseline="30000" dirty="0"/>
              <a:t> 4</a:t>
            </a:r>
            <a:endParaRPr lang="en-US" sz="2600" dirty="0"/>
          </a:p>
          <a:p>
            <a:pPr marL="457200" indent="-457200">
              <a:buFont typeface="Arial" panose="020B0604020202020204" pitchFamily="34" charset="0"/>
              <a:buChar char="•"/>
            </a:pPr>
            <a:r>
              <a:rPr lang="en-US" sz="2600" dirty="0"/>
              <a:t>For Kansas State in 2030, the following will occur (based off Class of 2026):</a:t>
            </a:r>
            <a:r>
              <a:rPr lang="en-US" sz="2600" baseline="30000" dirty="0"/>
              <a:t>2</a:t>
            </a:r>
            <a:endParaRPr lang="en-US" sz="2600" dirty="0"/>
          </a:p>
          <a:p>
            <a:pPr marL="914400" lvl="1" indent="-457200">
              <a:buFont typeface="Arial" panose="020B0604020202020204" pitchFamily="34" charset="0"/>
              <a:buChar char="•"/>
            </a:pPr>
            <a:r>
              <a:rPr lang="en-US" sz="2600" dirty="0"/>
              <a:t>104 females will enter the field</a:t>
            </a:r>
            <a:r>
              <a:rPr lang="en-US" sz="2600" baseline="30000" dirty="0"/>
              <a:t>2</a:t>
            </a:r>
            <a:r>
              <a:rPr lang="en-US" sz="2600" dirty="0"/>
              <a:t> </a:t>
            </a:r>
          </a:p>
          <a:p>
            <a:pPr marL="914400" lvl="1" indent="-457200">
              <a:buFont typeface="Arial" panose="020B0604020202020204" pitchFamily="34" charset="0"/>
              <a:buChar char="•"/>
            </a:pPr>
            <a:r>
              <a:rPr lang="en-US" sz="2600" dirty="0"/>
              <a:t>19 males will enter the field</a:t>
            </a:r>
            <a:r>
              <a:rPr lang="en-US" sz="2600" baseline="30000" dirty="0"/>
              <a:t>2</a:t>
            </a:r>
            <a:endParaRPr lang="en-US" sz="2600" dirty="0"/>
          </a:p>
          <a:p>
            <a:pPr marL="914400" lvl="1" indent="-457200">
              <a:buFont typeface="Arial" panose="020B0604020202020204" pitchFamily="34" charset="0"/>
              <a:buChar char="•"/>
            </a:pPr>
            <a:r>
              <a:rPr lang="en-US" sz="2600" dirty="0"/>
              <a:t>This is true for many other veterinary schools</a:t>
            </a:r>
            <a:r>
              <a:rPr lang="en-US" sz="2600" baseline="30000" dirty="0"/>
              <a:t>2</a:t>
            </a:r>
            <a:endParaRPr lang="en-US" sz="2600" dirty="0"/>
          </a:p>
          <a:p>
            <a:pPr marL="457200" indent="-457200">
              <a:buFont typeface="Arial" panose="020B0604020202020204" pitchFamily="34" charset="0"/>
              <a:buChar char="•"/>
            </a:pPr>
            <a:r>
              <a:rPr lang="en-US" sz="2600" dirty="0"/>
              <a:t>The male to female ratio suggests the shift happens during Veterinary School</a:t>
            </a:r>
            <a:r>
              <a:rPr lang="en-US" sz="2600" baseline="30000" dirty="0"/>
              <a:t>3 </a:t>
            </a:r>
            <a:endParaRPr lang="en-US" sz="2600" dirty="0"/>
          </a:p>
          <a:p>
            <a:pPr marL="457200" indent="-457200">
              <a:buFont typeface="Arial" panose="020B0604020202020204" pitchFamily="34" charset="0"/>
              <a:buChar char="•"/>
            </a:pPr>
            <a:r>
              <a:rPr lang="en-US" sz="2600" dirty="0"/>
              <a:t>This theory opens many more questions:</a:t>
            </a:r>
          </a:p>
          <a:p>
            <a:pPr marL="914400" lvl="1" indent="-457200">
              <a:buFont typeface="Arial" panose="020B0604020202020204" pitchFamily="34" charset="0"/>
              <a:buChar char="•"/>
            </a:pPr>
            <a:r>
              <a:rPr lang="en-US" sz="2600" dirty="0"/>
              <a:t>Is there a lack of interest in the field?</a:t>
            </a:r>
          </a:p>
          <a:p>
            <a:pPr marL="914400" lvl="1" indent="-457200">
              <a:buFont typeface="Arial" panose="020B0604020202020204" pitchFamily="34" charset="0"/>
              <a:buChar char="•"/>
            </a:pPr>
            <a:r>
              <a:rPr lang="en-US" sz="2600" dirty="0"/>
              <a:t>What are the GPAs of men and women in undergraduate programs?</a:t>
            </a:r>
          </a:p>
          <a:p>
            <a:pPr marL="457200" indent="-457200">
              <a:buFont typeface="Arial" panose="020B0604020202020204" pitchFamily="34" charset="0"/>
              <a:buChar char="•"/>
            </a:pPr>
            <a:r>
              <a:rPr lang="en-US" sz="2600" dirty="0"/>
              <a:t>Research Question: What caused the major shift from males to females in the field of Veterinary Medicine?</a:t>
            </a:r>
          </a:p>
          <a:p>
            <a:pPr marL="1371600" lvl="2" indent="-457200">
              <a:buFont typeface="Arial" panose="020B0604020202020204" pitchFamily="34" charset="0"/>
              <a:buChar char="•"/>
            </a:pPr>
            <a:endParaRPr lang="en-US" sz="2600" dirty="0"/>
          </a:p>
        </p:txBody>
      </p:sp>
      <p:sp>
        <p:nvSpPr>
          <p:cNvPr id="2293" name="Text Box 245">
            <a:extLst>
              <a:ext uri="{FF2B5EF4-FFF2-40B4-BE49-F238E27FC236}">
                <a16:creationId xmlns:a16="http://schemas.microsoft.com/office/drawing/2014/main" id="{493C3F7E-6466-1F0B-823C-B38C90DDCA9B}"/>
              </a:ext>
            </a:extLst>
          </p:cNvPr>
          <p:cNvSpPr txBox="1">
            <a:spLocks noChangeArrowheads="1"/>
          </p:cNvSpPr>
          <p:nvPr/>
        </p:nvSpPr>
        <p:spPr bwMode="auto">
          <a:xfrm>
            <a:off x="16332200" y="24358600"/>
            <a:ext cx="6654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294" name="Text Box 246">
            <a:extLst>
              <a:ext uri="{FF2B5EF4-FFF2-40B4-BE49-F238E27FC236}">
                <a16:creationId xmlns:a16="http://schemas.microsoft.com/office/drawing/2014/main" id="{3849A8AD-F69A-C034-5AFB-F28CA3FF9FA3}"/>
              </a:ext>
            </a:extLst>
          </p:cNvPr>
          <p:cNvSpPr txBox="1">
            <a:spLocks noChangeArrowheads="1"/>
          </p:cNvSpPr>
          <p:nvPr/>
        </p:nvSpPr>
        <p:spPr bwMode="auto">
          <a:xfrm>
            <a:off x="16306800" y="24739600"/>
            <a:ext cx="5181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546" name="Text Box 498">
            <a:extLst>
              <a:ext uri="{FF2B5EF4-FFF2-40B4-BE49-F238E27FC236}">
                <a16:creationId xmlns:a16="http://schemas.microsoft.com/office/drawing/2014/main" id="{6E752219-0ACC-F5B5-4A1F-E104FB015A3E}"/>
              </a:ext>
            </a:extLst>
          </p:cNvPr>
          <p:cNvSpPr txBox="1">
            <a:spLocks noChangeArrowheads="1"/>
          </p:cNvSpPr>
          <p:nvPr/>
        </p:nvSpPr>
        <p:spPr bwMode="auto">
          <a:xfrm>
            <a:off x="16451263" y="21475700"/>
            <a:ext cx="121999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588" name="Text Box 540">
            <a:extLst>
              <a:ext uri="{FF2B5EF4-FFF2-40B4-BE49-F238E27FC236}">
                <a16:creationId xmlns:a16="http://schemas.microsoft.com/office/drawing/2014/main" id="{1BD01A1B-59FE-FD05-DBAD-FB9247F68EBD}"/>
              </a:ext>
            </a:extLst>
          </p:cNvPr>
          <p:cNvSpPr txBox="1">
            <a:spLocks noChangeArrowheads="1"/>
          </p:cNvSpPr>
          <p:nvPr/>
        </p:nvSpPr>
        <p:spPr bwMode="auto">
          <a:xfrm>
            <a:off x="29667200" y="29565600"/>
            <a:ext cx="1384300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dirty="0">
                <a:solidFill>
                  <a:schemeClr val="bg1"/>
                </a:solidFill>
              </a:rPr>
              <a:t>Special Thanks to our Project Sponsors: </a:t>
            </a:r>
          </a:p>
        </p:txBody>
      </p:sp>
      <p:pic>
        <p:nvPicPr>
          <p:cNvPr id="5" name="Picture 4" descr="Logo, company name&#10;&#10;Description automatically generated">
            <a:extLst>
              <a:ext uri="{FF2B5EF4-FFF2-40B4-BE49-F238E27FC236}">
                <a16:creationId xmlns:a16="http://schemas.microsoft.com/office/drawing/2014/main" id="{C116541C-884A-D95F-C5F5-F9080E702D55}"/>
              </a:ext>
            </a:extLst>
          </p:cNvPr>
          <p:cNvPicPr>
            <a:picLocks noChangeAspect="1"/>
          </p:cNvPicPr>
          <p:nvPr/>
        </p:nvPicPr>
        <p:blipFill>
          <a:blip r:embed="rId3"/>
          <a:stretch>
            <a:fillRect/>
          </a:stretch>
        </p:blipFill>
        <p:spPr>
          <a:xfrm>
            <a:off x="35680033" y="272199"/>
            <a:ext cx="6623667" cy="5113938"/>
          </a:xfrm>
          <a:prstGeom prst="rect">
            <a:avLst/>
          </a:prstGeom>
        </p:spPr>
      </p:pic>
      <p:sp>
        <p:nvSpPr>
          <p:cNvPr id="3" name="Text Box 49">
            <a:extLst>
              <a:ext uri="{FF2B5EF4-FFF2-40B4-BE49-F238E27FC236}">
                <a16:creationId xmlns:a16="http://schemas.microsoft.com/office/drawing/2014/main" id="{82288298-CE93-B8E0-F049-9AE64171FE03}"/>
              </a:ext>
            </a:extLst>
          </p:cNvPr>
          <p:cNvSpPr txBox="1">
            <a:spLocks noChangeArrowheads="1"/>
          </p:cNvSpPr>
          <p:nvPr/>
        </p:nvSpPr>
        <p:spPr bwMode="auto">
          <a:xfrm>
            <a:off x="1149105" y="5648462"/>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Introduction </a:t>
            </a:r>
          </a:p>
        </p:txBody>
      </p:sp>
      <p:sp>
        <p:nvSpPr>
          <p:cNvPr id="4" name="Rectangle 11">
            <a:extLst>
              <a:ext uri="{FF2B5EF4-FFF2-40B4-BE49-F238E27FC236}">
                <a16:creationId xmlns:a16="http://schemas.microsoft.com/office/drawing/2014/main" id="{499A1716-2B39-8516-3367-8963498299C4}"/>
              </a:ext>
            </a:extLst>
          </p:cNvPr>
          <p:cNvSpPr>
            <a:spLocks noChangeArrowheads="1"/>
          </p:cNvSpPr>
          <p:nvPr/>
        </p:nvSpPr>
        <p:spPr bwMode="auto">
          <a:xfrm>
            <a:off x="970346" y="14663297"/>
            <a:ext cx="13543504" cy="2802873"/>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8" name="Text Box 49">
            <a:extLst>
              <a:ext uri="{FF2B5EF4-FFF2-40B4-BE49-F238E27FC236}">
                <a16:creationId xmlns:a16="http://schemas.microsoft.com/office/drawing/2014/main" id="{6165705B-19A3-6459-F638-6446CE79E79E}"/>
              </a:ext>
            </a:extLst>
          </p:cNvPr>
          <p:cNvSpPr txBox="1">
            <a:spLocks noChangeArrowheads="1"/>
          </p:cNvSpPr>
          <p:nvPr/>
        </p:nvSpPr>
        <p:spPr bwMode="auto">
          <a:xfrm>
            <a:off x="1126974" y="14746926"/>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Method / Data Source(s)</a:t>
            </a:r>
          </a:p>
        </p:txBody>
      </p:sp>
      <p:sp>
        <p:nvSpPr>
          <p:cNvPr id="11" name="Rectangle 10">
            <a:extLst>
              <a:ext uri="{FF2B5EF4-FFF2-40B4-BE49-F238E27FC236}">
                <a16:creationId xmlns:a16="http://schemas.microsoft.com/office/drawing/2014/main" id="{44D17A66-E332-886F-25E9-3E1FEAE591CA}"/>
              </a:ext>
            </a:extLst>
          </p:cNvPr>
          <p:cNvSpPr>
            <a:spLocks noChangeArrowheads="1"/>
          </p:cNvSpPr>
          <p:nvPr/>
        </p:nvSpPr>
        <p:spPr bwMode="auto">
          <a:xfrm>
            <a:off x="15305081" y="5547072"/>
            <a:ext cx="13564066" cy="24676136"/>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3" name="Text Box 49">
            <a:extLst>
              <a:ext uri="{FF2B5EF4-FFF2-40B4-BE49-F238E27FC236}">
                <a16:creationId xmlns:a16="http://schemas.microsoft.com/office/drawing/2014/main" id="{43362F36-5D6F-F036-0A29-615C36C4E0E9}"/>
              </a:ext>
            </a:extLst>
          </p:cNvPr>
          <p:cNvSpPr txBox="1">
            <a:spLocks noChangeArrowheads="1"/>
          </p:cNvSpPr>
          <p:nvPr/>
        </p:nvSpPr>
        <p:spPr bwMode="auto">
          <a:xfrm>
            <a:off x="15858647" y="5755553"/>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Findings/Results </a:t>
            </a:r>
          </a:p>
        </p:txBody>
      </p:sp>
      <p:sp>
        <p:nvSpPr>
          <p:cNvPr id="14" name="Text Box 165">
            <a:extLst>
              <a:ext uri="{FF2B5EF4-FFF2-40B4-BE49-F238E27FC236}">
                <a16:creationId xmlns:a16="http://schemas.microsoft.com/office/drawing/2014/main" id="{7218F8B2-329C-005F-A558-8BB653A9C5FC}"/>
              </a:ext>
            </a:extLst>
          </p:cNvPr>
          <p:cNvSpPr txBox="1">
            <a:spLocks noChangeArrowheads="1"/>
          </p:cNvSpPr>
          <p:nvPr/>
        </p:nvSpPr>
        <p:spPr bwMode="auto">
          <a:xfrm>
            <a:off x="1104874" y="15373296"/>
            <a:ext cx="12800012" cy="2092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457200" indent="-457200">
              <a:buFont typeface="Arial" panose="020B0604020202020204" pitchFamily="34" charset="0"/>
              <a:buChar char="•"/>
            </a:pPr>
            <a:r>
              <a:rPr lang="en-US" altLang="en-US" sz="2600" dirty="0"/>
              <a:t>(Part 1) Surveys were sent to the following: Veterinarians, Veterinary Technicians, Veterinary Students</a:t>
            </a:r>
          </a:p>
          <a:p>
            <a:pPr marL="457200" indent="-457200">
              <a:buFont typeface="Arial" panose="020B0604020202020204" pitchFamily="34" charset="0"/>
              <a:buChar char="•"/>
            </a:pPr>
            <a:r>
              <a:rPr lang="en-US" altLang="en-US" sz="2600" dirty="0"/>
              <a:t>(Part 2) Demographics analysis of the following schools: Louisiana State University, Mississippi State, Oklahoma State, University of Tennessee, University of Missouri</a:t>
            </a:r>
          </a:p>
        </p:txBody>
      </p:sp>
      <p:sp>
        <p:nvSpPr>
          <p:cNvPr id="16" name="Rectangle 15">
            <a:extLst>
              <a:ext uri="{FF2B5EF4-FFF2-40B4-BE49-F238E27FC236}">
                <a16:creationId xmlns:a16="http://schemas.microsoft.com/office/drawing/2014/main" id="{06C2F04B-7D9D-FED6-A7B1-C1E9EC085ED3}"/>
              </a:ext>
            </a:extLst>
          </p:cNvPr>
          <p:cNvSpPr>
            <a:spLocks noChangeArrowheads="1"/>
          </p:cNvSpPr>
          <p:nvPr/>
        </p:nvSpPr>
        <p:spPr bwMode="auto">
          <a:xfrm>
            <a:off x="29667200" y="5547073"/>
            <a:ext cx="13564066" cy="11919097"/>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8" name="Rectangle 17">
            <a:extLst>
              <a:ext uri="{FF2B5EF4-FFF2-40B4-BE49-F238E27FC236}">
                <a16:creationId xmlns:a16="http://schemas.microsoft.com/office/drawing/2014/main" id="{5222011F-19C4-C60E-C742-75F314C30569}"/>
              </a:ext>
            </a:extLst>
          </p:cNvPr>
          <p:cNvSpPr>
            <a:spLocks noChangeArrowheads="1"/>
          </p:cNvSpPr>
          <p:nvPr/>
        </p:nvSpPr>
        <p:spPr bwMode="auto">
          <a:xfrm>
            <a:off x="29660378" y="17790522"/>
            <a:ext cx="13564066" cy="7366992"/>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9" name="Rectangle 18">
            <a:extLst>
              <a:ext uri="{FF2B5EF4-FFF2-40B4-BE49-F238E27FC236}">
                <a16:creationId xmlns:a16="http://schemas.microsoft.com/office/drawing/2014/main" id="{9C1EF845-C69D-DBA5-8265-B9B7D7EF177C}"/>
              </a:ext>
            </a:extLst>
          </p:cNvPr>
          <p:cNvSpPr>
            <a:spLocks noChangeArrowheads="1"/>
          </p:cNvSpPr>
          <p:nvPr/>
        </p:nvSpPr>
        <p:spPr bwMode="auto">
          <a:xfrm>
            <a:off x="29660378" y="25723636"/>
            <a:ext cx="13564066" cy="4499572"/>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 name="Text Box 49">
            <a:extLst>
              <a:ext uri="{FF2B5EF4-FFF2-40B4-BE49-F238E27FC236}">
                <a16:creationId xmlns:a16="http://schemas.microsoft.com/office/drawing/2014/main" id="{3FC24912-FF37-EDD5-C089-2EE6F089E0F2}"/>
              </a:ext>
            </a:extLst>
          </p:cNvPr>
          <p:cNvSpPr txBox="1">
            <a:spLocks noChangeArrowheads="1"/>
          </p:cNvSpPr>
          <p:nvPr/>
        </p:nvSpPr>
        <p:spPr bwMode="auto">
          <a:xfrm>
            <a:off x="29930108" y="5755553"/>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Discussion </a:t>
            </a:r>
          </a:p>
        </p:txBody>
      </p:sp>
      <p:sp>
        <p:nvSpPr>
          <p:cNvPr id="21" name="Text Box 49">
            <a:extLst>
              <a:ext uri="{FF2B5EF4-FFF2-40B4-BE49-F238E27FC236}">
                <a16:creationId xmlns:a16="http://schemas.microsoft.com/office/drawing/2014/main" id="{23F75594-4251-CFA8-8C7D-B5B1E1D3E708}"/>
              </a:ext>
            </a:extLst>
          </p:cNvPr>
          <p:cNvSpPr txBox="1">
            <a:spLocks noChangeArrowheads="1"/>
          </p:cNvSpPr>
          <p:nvPr/>
        </p:nvSpPr>
        <p:spPr bwMode="auto">
          <a:xfrm>
            <a:off x="29688535" y="17854983"/>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Conclusion(s) / Implication(s) </a:t>
            </a:r>
          </a:p>
        </p:txBody>
      </p:sp>
      <p:sp>
        <p:nvSpPr>
          <p:cNvPr id="22" name="Text Box 49">
            <a:extLst>
              <a:ext uri="{FF2B5EF4-FFF2-40B4-BE49-F238E27FC236}">
                <a16:creationId xmlns:a16="http://schemas.microsoft.com/office/drawing/2014/main" id="{BD8E2D52-30CA-64C2-B466-5EEDA0167433}"/>
              </a:ext>
            </a:extLst>
          </p:cNvPr>
          <p:cNvSpPr txBox="1">
            <a:spLocks noChangeArrowheads="1"/>
          </p:cNvSpPr>
          <p:nvPr/>
        </p:nvSpPr>
        <p:spPr bwMode="auto">
          <a:xfrm>
            <a:off x="29930108" y="25889200"/>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References</a:t>
            </a:r>
          </a:p>
        </p:txBody>
      </p:sp>
      <p:sp>
        <p:nvSpPr>
          <p:cNvPr id="24" name="Text Box 64">
            <a:extLst>
              <a:ext uri="{FF2B5EF4-FFF2-40B4-BE49-F238E27FC236}">
                <a16:creationId xmlns:a16="http://schemas.microsoft.com/office/drawing/2014/main" id="{68EAD4B5-D1EF-7411-699E-E5E8AA6E12B0}"/>
              </a:ext>
            </a:extLst>
          </p:cNvPr>
          <p:cNvSpPr txBox="1">
            <a:spLocks noChangeArrowheads="1"/>
          </p:cNvSpPr>
          <p:nvPr/>
        </p:nvSpPr>
        <p:spPr bwMode="auto">
          <a:xfrm>
            <a:off x="29667200" y="6512986"/>
            <a:ext cx="13172255" cy="136960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744538" lvl="0" indent="-457200">
              <a:buFont typeface="Arial" panose="020B0604020202020204" pitchFamily="34" charset="0"/>
              <a:buChar char="•"/>
            </a:pPr>
            <a:r>
              <a:rPr lang="en-US" sz="2600" dirty="0"/>
              <a:t>There are four leading causes for the shift:</a:t>
            </a:r>
          </a:p>
          <a:p>
            <a:pPr marL="1143000" lvl="1" indent="-457200">
              <a:buFont typeface="Arial" panose="020B0604020202020204" pitchFamily="34" charset="0"/>
              <a:buChar char="•"/>
            </a:pPr>
            <a:r>
              <a:rPr lang="en-US" sz="2600" dirty="0"/>
              <a:t>Absences of discrimination issues against women at admission</a:t>
            </a:r>
          </a:p>
          <a:p>
            <a:pPr marL="1143000" lvl="1" indent="-457200">
              <a:buFont typeface="Arial" panose="020B0604020202020204" pitchFamily="34" charset="0"/>
              <a:buChar char="•"/>
            </a:pPr>
            <a:r>
              <a:rPr lang="en-US" sz="2600" dirty="0"/>
              <a:t>Improvement in restrain for large animal</a:t>
            </a:r>
          </a:p>
          <a:p>
            <a:pPr marL="1143000" lvl="1" indent="-457200">
              <a:buFont typeface="Arial" panose="020B0604020202020204" pitchFamily="34" charset="0"/>
              <a:buChar char="•"/>
            </a:pPr>
            <a:r>
              <a:rPr lang="en-US" sz="2600" dirty="0"/>
              <a:t>Increase in female role models</a:t>
            </a:r>
          </a:p>
          <a:p>
            <a:pPr marL="1143000" lvl="1" indent="-457200">
              <a:buFont typeface="Arial" panose="020B0604020202020204" pitchFamily="34" charset="0"/>
              <a:buChar char="•"/>
            </a:pPr>
            <a:r>
              <a:rPr lang="en-US" sz="2600" dirty="0"/>
              <a:t>Image of veterinarians based off current culture</a:t>
            </a:r>
          </a:p>
          <a:p>
            <a:pPr marL="744538" indent="-457200">
              <a:buFont typeface="Arial" panose="020B0604020202020204" pitchFamily="34" charset="0"/>
              <a:buChar char="•"/>
            </a:pPr>
            <a:r>
              <a:rPr lang="en-US" sz="2600" dirty="0"/>
              <a:t>Based on the Figures, the most votes went towards absence of discrimination issues against women at admission</a:t>
            </a:r>
          </a:p>
          <a:p>
            <a:pPr marL="744538" indent="-457200">
              <a:buFont typeface="Arial" panose="020B0604020202020204" pitchFamily="34" charset="0"/>
              <a:buChar char="•"/>
            </a:pPr>
            <a:r>
              <a:rPr lang="en-US" sz="2600" dirty="0"/>
              <a:t>Table 2 supports the discrimination issues claim by showing the competitiveness level for veterinary schools surrounding Arkansas</a:t>
            </a:r>
          </a:p>
          <a:p>
            <a:pPr marL="1143000" lvl="1" indent="-457200">
              <a:buFont typeface="Arial" panose="020B0604020202020204" pitchFamily="34" charset="0"/>
              <a:buChar char="•"/>
            </a:pPr>
            <a:r>
              <a:rPr lang="en-US" sz="2600" dirty="0"/>
              <a:t>Schools with more total applicants accepted less students into the program</a:t>
            </a:r>
          </a:p>
          <a:p>
            <a:pPr marL="1143000" lvl="1" indent="-457200">
              <a:buFont typeface="Arial" panose="020B0604020202020204" pitchFamily="34" charset="0"/>
              <a:buChar char="•"/>
            </a:pPr>
            <a:r>
              <a:rPr lang="en-US" sz="2600" dirty="0"/>
              <a:t>Lower number of accepted students correlates with a lower male population within schools</a:t>
            </a:r>
          </a:p>
          <a:p>
            <a:pPr marL="744538" indent="-457200">
              <a:buFont typeface="Arial" panose="020B0604020202020204" pitchFamily="34" charset="0"/>
              <a:buChar char="•"/>
            </a:pPr>
            <a:r>
              <a:rPr lang="en-US" sz="2600" dirty="0"/>
              <a:t>Table 3 shows that the shift occurred in 2009</a:t>
            </a:r>
          </a:p>
          <a:p>
            <a:pPr marL="1143000" lvl="1" indent="-457200">
              <a:buFont typeface="Arial" panose="020B0604020202020204" pitchFamily="34" charset="0"/>
              <a:buChar char="•"/>
            </a:pPr>
            <a:r>
              <a:rPr lang="en-US" sz="2600" dirty="0"/>
              <a:t>Women surveyed voted higher in all categories for female role models</a:t>
            </a:r>
          </a:p>
          <a:p>
            <a:pPr marL="744538" indent="-457200">
              <a:buFont typeface="Arial" panose="020B0604020202020204" pitchFamily="34" charset="0"/>
              <a:buChar char="•"/>
            </a:pPr>
            <a:r>
              <a:rPr lang="en-US" sz="2600" dirty="0"/>
              <a:t>Table 1 shows that females consistently make up 80% of the classes </a:t>
            </a:r>
          </a:p>
          <a:p>
            <a:pPr marL="1143000" lvl="1" indent="-457200">
              <a:buFont typeface="Arial" panose="020B0604020202020204" pitchFamily="34" charset="0"/>
              <a:buChar char="•"/>
            </a:pPr>
            <a:r>
              <a:rPr lang="en-US" sz="2600" dirty="0"/>
              <a:t>However, having more female students had no effect on raising GPA</a:t>
            </a:r>
          </a:p>
          <a:p>
            <a:pPr marL="1143000" lvl="1" indent="-457200">
              <a:buFont typeface="Arial" panose="020B0604020202020204" pitchFamily="34" charset="0"/>
              <a:buChar char="•"/>
            </a:pPr>
            <a:r>
              <a:rPr lang="en-US" sz="2600" dirty="0"/>
              <a:t>GPA had no effect on acceptance rates of women </a:t>
            </a:r>
          </a:p>
          <a:p>
            <a:pPr marL="1143000" lvl="1" indent="-457200">
              <a:buFont typeface="Arial" panose="020B0604020202020204" pitchFamily="34" charset="0"/>
              <a:buChar char="•"/>
            </a:pPr>
            <a:r>
              <a:rPr lang="en-US" sz="2600" dirty="0"/>
              <a:t>Average GPA ranged from 3.6-3.75</a:t>
            </a:r>
          </a:p>
          <a:p>
            <a:pPr marL="744538" indent="-457200">
              <a:buFont typeface="Arial" panose="020B0604020202020204" pitchFamily="34" charset="0"/>
              <a:buChar char="•"/>
            </a:pPr>
            <a:r>
              <a:rPr lang="en-US" sz="2600" dirty="0"/>
              <a:t>Research found women are out competing males at the Veterinary College entry level</a:t>
            </a:r>
          </a:p>
          <a:p>
            <a:pPr marL="1143000" lvl="1" indent="-457200">
              <a:buFont typeface="Arial" panose="020B0604020202020204" pitchFamily="34" charset="0"/>
              <a:buChar char="•"/>
            </a:pPr>
            <a:r>
              <a:rPr lang="en-US" sz="2600" dirty="0"/>
              <a:t>Survey suggests the image of vets based off current culture was insignificant and the elimination of discrimination issues towards women at admission played the biggest role</a:t>
            </a:r>
          </a:p>
          <a:p>
            <a:pPr marL="744538" indent="-457200">
              <a:buFont typeface="Arial" panose="020B0604020202020204" pitchFamily="34" charset="0"/>
              <a:buChar char="•"/>
            </a:pPr>
            <a:r>
              <a:rPr lang="en-US" sz="2600" dirty="0"/>
              <a:t>Discourages of males towards the field: decreased salary</a:t>
            </a:r>
          </a:p>
          <a:p>
            <a:pPr marL="1143000" lvl="1" indent="-457200">
              <a:buFont typeface="Arial" panose="020B0604020202020204" pitchFamily="34" charset="0"/>
              <a:buChar char="•"/>
            </a:pPr>
            <a:r>
              <a:rPr lang="en-US" sz="2600" dirty="0"/>
              <a:t>Lack of motivation therefore less males in the field</a:t>
            </a:r>
          </a:p>
          <a:p>
            <a:pPr marL="744538" indent="-457200">
              <a:buFont typeface="Arial" panose="020B0604020202020204" pitchFamily="34" charset="0"/>
              <a:buChar char="•"/>
            </a:pPr>
            <a:r>
              <a:rPr lang="en-US" sz="2600" dirty="0"/>
              <a:t>All results collected through the study relate back to the competitive nature of veterinary medicine. </a:t>
            </a:r>
          </a:p>
          <a:p>
            <a:pPr marL="1143000" lvl="1" indent="-457200">
              <a:buFont typeface="Arial" panose="020B0604020202020204" pitchFamily="34" charset="0"/>
              <a:buChar char="•"/>
            </a:pPr>
            <a:endParaRPr lang="en-US" sz="2600" dirty="0"/>
          </a:p>
          <a:p>
            <a:pPr marL="744538" indent="-457200">
              <a:buFont typeface="Arial" panose="020B0604020202020204" pitchFamily="34" charset="0"/>
              <a:buChar char="•"/>
            </a:pPr>
            <a:endParaRPr lang="en-US" sz="2600" dirty="0"/>
          </a:p>
          <a:p>
            <a:pPr marL="744538" indent="-457200">
              <a:buFont typeface="Arial" panose="020B0604020202020204" pitchFamily="34" charset="0"/>
              <a:buChar char="•"/>
            </a:pPr>
            <a:endParaRPr lang="en-US" sz="2600" dirty="0"/>
          </a:p>
          <a:p>
            <a:pPr marL="744538" indent="-457200">
              <a:buFont typeface="Arial" panose="020B0604020202020204" pitchFamily="34" charset="0"/>
              <a:buChar char="•"/>
            </a:pPr>
            <a:endParaRPr lang="en-US" sz="2600" dirty="0"/>
          </a:p>
          <a:p>
            <a:pPr marL="1143000" lvl="1" indent="-457200">
              <a:buFont typeface="Arial" panose="020B0604020202020204" pitchFamily="34" charset="0"/>
              <a:buChar char="•"/>
            </a:pPr>
            <a:endParaRPr lang="en-US" sz="2600" dirty="0"/>
          </a:p>
          <a:p>
            <a:pPr marL="744538" indent="-457200">
              <a:buFont typeface="Arial" panose="020B0604020202020204" pitchFamily="34" charset="0"/>
              <a:buChar char="•"/>
            </a:pPr>
            <a:endParaRPr lang="en-US" sz="2600" dirty="0"/>
          </a:p>
          <a:p>
            <a:pPr marL="1143000" lvl="1" indent="-457200">
              <a:buFont typeface="Arial" panose="020B0604020202020204" pitchFamily="34" charset="0"/>
              <a:buChar char="•"/>
            </a:pPr>
            <a:endParaRPr lang="en-US" sz="2600" dirty="0"/>
          </a:p>
        </p:txBody>
      </p:sp>
      <p:sp>
        <p:nvSpPr>
          <p:cNvPr id="25" name="Text Box 165">
            <a:extLst>
              <a:ext uri="{FF2B5EF4-FFF2-40B4-BE49-F238E27FC236}">
                <a16:creationId xmlns:a16="http://schemas.microsoft.com/office/drawing/2014/main" id="{ED321C93-3FBA-BA9D-CB0E-A802637745F8}"/>
              </a:ext>
            </a:extLst>
          </p:cNvPr>
          <p:cNvSpPr txBox="1">
            <a:spLocks noChangeArrowheads="1"/>
          </p:cNvSpPr>
          <p:nvPr/>
        </p:nvSpPr>
        <p:spPr bwMode="auto">
          <a:xfrm>
            <a:off x="29930108" y="26572367"/>
            <a:ext cx="12800012" cy="40626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356616" indent="-457200" rtl="0">
              <a:spcBef>
                <a:spcPts val="1200"/>
              </a:spcBef>
              <a:spcAft>
                <a:spcPts val="1200"/>
              </a:spcAft>
            </a:pPr>
            <a:r>
              <a:rPr lang="en-US" sz="1400" b="0" i="0" u="none" strike="noStrike" dirty="0">
                <a:solidFill>
                  <a:srgbClr val="000000"/>
                </a:solidFill>
                <a:effectLst/>
                <a:latin typeface="Arial" panose="020B0604020202020204" pitchFamily="34" charset="0"/>
              </a:rPr>
              <a:t>1) Burns, K., &amp; Malinda Larkin. (n.d.). </a:t>
            </a:r>
            <a:r>
              <a:rPr lang="en-US" sz="1400" b="0" i="1" u="none" strike="noStrike" dirty="0">
                <a:solidFill>
                  <a:srgbClr val="000000"/>
                </a:solidFill>
                <a:effectLst/>
                <a:latin typeface="Arial" panose="020B0604020202020204" pitchFamily="34" charset="0"/>
              </a:rPr>
              <a:t>The gender gap</a:t>
            </a:r>
            <a:r>
              <a:rPr lang="en-US" sz="1400" b="0" i="0" u="none" strike="noStrike" dirty="0">
                <a:solidFill>
                  <a:srgbClr val="000000"/>
                </a:solidFill>
                <a:effectLst/>
                <a:latin typeface="Arial" panose="020B0604020202020204" pitchFamily="34" charset="0"/>
              </a:rPr>
              <a:t>. American Veterinary Medical Association. Retrieved April 10, 2023, from https://www.avma.org/javma-news/2013-04-01/gender-gap </a:t>
            </a:r>
          </a:p>
          <a:p>
            <a:pPr marL="356616" indent="-457200">
              <a:spcBef>
                <a:spcPts val="1200"/>
              </a:spcBef>
              <a:spcAft>
                <a:spcPts val="1200"/>
              </a:spcAft>
            </a:pPr>
            <a:r>
              <a:rPr lang="en-US" sz="1400" dirty="0">
                <a:effectLst/>
              </a:rPr>
              <a:t>2) Class statistics. (n.d.). Retrieved April 10, 2023, from https://www.vet.k-state.edu/admissions/snapshot/ </a:t>
            </a:r>
            <a:endParaRPr lang="en-US" sz="1400" b="0" i="0" u="none" strike="noStrike" dirty="0">
              <a:solidFill>
                <a:srgbClr val="000000"/>
              </a:solidFill>
              <a:effectLst/>
              <a:latin typeface="Arial" panose="020B0604020202020204" pitchFamily="34" charset="0"/>
            </a:endParaRPr>
          </a:p>
          <a:p>
            <a:pPr marL="356616" indent="-457200" rtl="0">
              <a:spcBef>
                <a:spcPts val="1200"/>
              </a:spcBef>
              <a:spcAft>
                <a:spcPts val="1200"/>
              </a:spcAft>
            </a:pPr>
            <a:r>
              <a:rPr lang="en-US" sz="1400" b="0" i="0" u="none" strike="noStrike" dirty="0">
                <a:solidFill>
                  <a:srgbClr val="000000"/>
                </a:solidFill>
                <a:effectLst/>
                <a:latin typeface="Arial" panose="020B0604020202020204" pitchFamily="34" charset="0"/>
              </a:rPr>
              <a:t>3) DVM 360. (2020, April 28). </a:t>
            </a:r>
            <a:r>
              <a:rPr lang="en-US" sz="1400" b="0" i="1" u="none" strike="noStrike" dirty="0">
                <a:solidFill>
                  <a:srgbClr val="000000"/>
                </a:solidFill>
                <a:effectLst/>
                <a:latin typeface="Arial" panose="020B0604020202020204" pitchFamily="34" charset="0"/>
              </a:rPr>
              <a:t>The gender shift</a:t>
            </a:r>
            <a:r>
              <a:rPr lang="en-US" sz="1400" b="0" i="0" u="none" strike="noStrike" dirty="0">
                <a:solidFill>
                  <a:srgbClr val="000000"/>
                </a:solidFill>
                <a:effectLst/>
                <a:latin typeface="Arial" panose="020B0604020202020204" pitchFamily="34" charset="0"/>
              </a:rPr>
              <a:t>. DVM 360. Retrieved April 10, 2023, from https://www.dvm360.com/view/gender-shift-0 </a:t>
            </a:r>
          </a:p>
          <a:p>
            <a:pPr marL="356616" indent="-457200" rtl="0">
              <a:spcBef>
                <a:spcPts val="1200"/>
              </a:spcBef>
              <a:spcAft>
                <a:spcPts val="1200"/>
              </a:spcAft>
            </a:pPr>
            <a:r>
              <a:rPr lang="en-US" sz="1400" b="0" i="0" u="none" strike="noStrike" dirty="0">
                <a:solidFill>
                  <a:srgbClr val="000000"/>
                </a:solidFill>
                <a:effectLst/>
                <a:latin typeface="Arial" panose="020B0604020202020204" pitchFamily="34" charset="0"/>
              </a:rPr>
              <a:t>4) Gould, R. • B. E. (n.d.). </a:t>
            </a:r>
            <a:r>
              <a:rPr lang="en-US" sz="1400" b="0" i="1" u="none" strike="noStrike" dirty="0">
                <a:solidFill>
                  <a:srgbClr val="000000"/>
                </a:solidFill>
                <a:effectLst/>
                <a:latin typeface="Arial" panose="020B0604020202020204" pitchFamily="34" charset="0"/>
              </a:rPr>
              <a:t>What is the gender pay gap and is it real?: The Complete Guide to how women are paid less than men and why it can't be explained away</a:t>
            </a:r>
            <a:r>
              <a:rPr lang="en-US" sz="1400" b="0" i="0" u="none" strike="noStrike" dirty="0">
                <a:solidFill>
                  <a:srgbClr val="000000"/>
                </a:solidFill>
                <a:effectLst/>
                <a:latin typeface="Arial" panose="020B0604020202020204" pitchFamily="34" charset="0"/>
              </a:rPr>
              <a:t>. Economic Policy Institute. Retrieved April 10, 2023, from https://www.epi.org/publication/what-is-the-gender-pay-gap-and-is-it-real/ </a:t>
            </a:r>
            <a:endParaRPr lang="en-US" altLang="en-US" sz="1400" dirty="0"/>
          </a:p>
          <a:p>
            <a:pPr marL="356616" indent="-457200">
              <a:spcBef>
                <a:spcPts val="1200"/>
              </a:spcBef>
              <a:spcAft>
                <a:spcPts val="1200"/>
              </a:spcAft>
            </a:pPr>
            <a:r>
              <a:rPr lang="en-US" sz="1400" dirty="0">
                <a:solidFill>
                  <a:srgbClr val="000000"/>
                </a:solidFill>
              </a:rPr>
              <a:t>5) </a:t>
            </a:r>
            <a:r>
              <a:rPr lang="en-US" sz="1400" dirty="0" err="1">
                <a:solidFill>
                  <a:srgbClr val="000000"/>
                </a:solidFill>
              </a:rPr>
              <a:t>Lofstedt</a:t>
            </a:r>
            <a:r>
              <a:rPr lang="en-US" sz="1400" dirty="0">
                <a:solidFill>
                  <a:srgbClr val="000000"/>
                </a:solidFill>
              </a:rPr>
              <a:t>, J. (2003, July). Gender and Veterinary Medicine. The Canadian veterinary journal = La revue </a:t>
            </a:r>
            <a:r>
              <a:rPr lang="en-US" sz="1400" dirty="0" err="1">
                <a:solidFill>
                  <a:srgbClr val="000000"/>
                </a:solidFill>
              </a:rPr>
              <a:t>veterinaire</a:t>
            </a:r>
            <a:r>
              <a:rPr lang="en-US" sz="1400" dirty="0">
                <a:solidFill>
                  <a:srgbClr val="000000"/>
                </a:solidFill>
              </a:rPr>
              <a:t> </a:t>
            </a:r>
            <a:r>
              <a:rPr lang="en-US" sz="1400" dirty="0" err="1">
                <a:solidFill>
                  <a:srgbClr val="000000"/>
                </a:solidFill>
              </a:rPr>
              <a:t>canadienne</a:t>
            </a:r>
            <a:r>
              <a:rPr lang="en-US" sz="1400" dirty="0">
                <a:solidFill>
                  <a:srgbClr val="000000"/>
                </a:solidFill>
              </a:rPr>
              <a:t>. Retrieved April 10, 2023, from https://www.ncbi.nlm.nih.gov/pmc/articles/PMC340187/ </a:t>
            </a:r>
          </a:p>
          <a:p>
            <a:pPr indent="-457200"/>
            <a:endParaRPr lang="en-US" altLang="en-US" sz="1400" dirty="0">
              <a:solidFill>
                <a:srgbClr val="000000"/>
              </a:solidFill>
            </a:endParaRPr>
          </a:p>
          <a:p>
            <a:pPr>
              <a:spcBef>
                <a:spcPct val="50000"/>
              </a:spcBef>
            </a:pPr>
            <a:endParaRPr lang="en-US" altLang="en-US" sz="2800" dirty="0"/>
          </a:p>
        </p:txBody>
      </p:sp>
      <p:sp>
        <p:nvSpPr>
          <p:cNvPr id="26" name="Text Box 64">
            <a:extLst>
              <a:ext uri="{FF2B5EF4-FFF2-40B4-BE49-F238E27FC236}">
                <a16:creationId xmlns:a16="http://schemas.microsoft.com/office/drawing/2014/main" id="{4FB31BC3-0C88-7B4C-B43E-870D965999EC}"/>
              </a:ext>
            </a:extLst>
          </p:cNvPr>
          <p:cNvSpPr txBox="1">
            <a:spLocks noChangeArrowheads="1"/>
          </p:cNvSpPr>
          <p:nvPr/>
        </p:nvSpPr>
        <p:spPr bwMode="auto">
          <a:xfrm>
            <a:off x="29660377" y="18535112"/>
            <a:ext cx="13564065" cy="64940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sz="2000" dirty="0"/>
              <a:t> 		</a:t>
            </a:r>
            <a:r>
              <a:rPr lang="en-US" sz="2600" dirty="0"/>
              <a:t>Our research sought to explain factors that may be influencing the shift of veterinary medicine to consist primarily of females. Perceived explanations from traditional studies in unison with examining data collected both from institutions as well as individuals were utilized in our approach to better understand this hundred-year trend. </a:t>
            </a:r>
          </a:p>
          <a:p>
            <a:r>
              <a:rPr lang="en-US" sz="2600" dirty="0"/>
              <a:t>		Our literature review explores previous studies on the feminization of veterinary medicine which conclude sociological and economical factors can be seen as major contributors to the offset of gender representation. These factors are highly subjective in nature and are difficult to accurately quantify and in turn lead to further speculation. </a:t>
            </a:r>
          </a:p>
          <a:p>
            <a:r>
              <a:rPr lang="en-US" sz="2600" dirty="0"/>
              <a:t>		The present research suggests the disproportionate representation among males and females in veterinary medicine may be propelled by not only an array of social and psychological elements that can drive individual choices but is also influenced by the high level of competition the field of veterinary medicine is experiencing.</a:t>
            </a:r>
          </a:p>
          <a:p>
            <a:r>
              <a:rPr lang="en-US" sz="2600" dirty="0"/>
              <a:t>		Additional research can be directed to better understand the evaluation methods of admission officers and their views on the feminization of veterinary medicine. This perspective could shed light on some of the possible factors that may be contributing to the unequal acceptance rates by gender.</a:t>
            </a:r>
          </a:p>
        </p:txBody>
      </p:sp>
      <p:sp>
        <p:nvSpPr>
          <p:cNvPr id="41" name="Rectangle 11">
            <a:extLst>
              <a:ext uri="{FF2B5EF4-FFF2-40B4-BE49-F238E27FC236}">
                <a16:creationId xmlns:a16="http://schemas.microsoft.com/office/drawing/2014/main" id="{7602BA7E-C405-E915-BAAC-646E53F25483}"/>
              </a:ext>
            </a:extLst>
          </p:cNvPr>
          <p:cNvSpPr>
            <a:spLocks noChangeArrowheads="1"/>
          </p:cNvSpPr>
          <p:nvPr/>
        </p:nvSpPr>
        <p:spPr bwMode="auto">
          <a:xfrm>
            <a:off x="942189" y="17790521"/>
            <a:ext cx="13543504" cy="12432687"/>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45" name="TextBox 44">
            <a:extLst>
              <a:ext uri="{FF2B5EF4-FFF2-40B4-BE49-F238E27FC236}">
                <a16:creationId xmlns:a16="http://schemas.microsoft.com/office/drawing/2014/main" id="{BBE31609-287A-CE49-EE6C-C96D0C6D52C9}"/>
              </a:ext>
            </a:extLst>
          </p:cNvPr>
          <p:cNvSpPr txBox="1"/>
          <p:nvPr/>
        </p:nvSpPr>
        <p:spPr>
          <a:xfrm>
            <a:off x="1051745" y="18058902"/>
            <a:ext cx="5180041" cy="646331"/>
          </a:xfrm>
          <a:prstGeom prst="rect">
            <a:avLst/>
          </a:prstGeom>
          <a:noFill/>
        </p:spPr>
        <p:txBody>
          <a:bodyPr wrap="square">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altLang="en-US" sz="3600" b="1" i="1" u="sng" strike="noStrike" kern="1200" cap="none" spc="0" normalizeH="0" baseline="0" noProof="0" dirty="0">
                <a:ln>
                  <a:noFill/>
                </a:ln>
                <a:solidFill>
                  <a:srgbClr val="0F6200"/>
                </a:solidFill>
                <a:effectLst/>
                <a:uLnTx/>
                <a:uFillTx/>
                <a:latin typeface="Tahoma" panose="020B0604030504040204" pitchFamily="34" charset="0"/>
                <a:ea typeface="ＭＳ Ｐゴシック" panose="020B0600070205080204" pitchFamily="34" charset="-128"/>
                <a:cs typeface="+mn-cs"/>
              </a:rPr>
              <a:t>Findings/Results </a:t>
            </a:r>
          </a:p>
        </p:txBody>
      </p:sp>
      <p:pic>
        <p:nvPicPr>
          <p:cNvPr id="6" name="Picture 5">
            <a:extLst>
              <a:ext uri="{FF2B5EF4-FFF2-40B4-BE49-F238E27FC236}">
                <a16:creationId xmlns:a16="http://schemas.microsoft.com/office/drawing/2014/main" id="{9F6B969B-FF4B-963D-1A85-AB36FEC3246B}"/>
              </a:ext>
            </a:extLst>
          </p:cNvPr>
          <p:cNvPicPr>
            <a:picLocks noChangeAspect="1"/>
          </p:cNvPicPr>
          <p:nvPr/>
        </p:nvPicPr>
        <p:blipFill>
          <a:blip r:embed="rId4"/>
          <a:stretch>
            <a:fillRect/>
          </a:stretch>
        </p:blipFill>
        <p:spPr>
          <a:xfrm>
            <a:off x="1051743" y="18705233"/>
            <a:ext cx="12592050" cy="5403424"/>
          </a:xfrm>
          <a:prstGeom prst="rect">
            <a:avLst/>
          </a:prstGeom>
        </p:spPr>
      </p:pic>
      <p:pic>
        <p:nvPicPr>
          <p:cNvPr id="9" name="Picture 8">
            <a:extLst>
              <a:ext uri="{FF2B5EF4-FFF2-40B4-BE49-F238E27FC236}">
                <a16:creationId xmlns:a16="http://schemas.microsoft.com/office/drawing/2014/main" id="{D8FC4080-8AD2-A86D-FA7C-54C6D305CEE7}"/>
              </a:ext>
            </a:extLst>
          </p:cNvPr>
          <p:cNvPicPr>
            <a:picLocks noChangeAspect="1"/>
          </p:cNvPicPr>
          <p:nvPr/>
        </p:nvPicPr>
        <p:blipFill>
          <a:blip r:embed="rId5"/>
          <a:stretch>
            <a:fillRect/>
          </a:stretch>
        </p:blipFill>
        <p:spPr>
          <a:xfrm>
            <a:off x="1135354" y="24168642"/>
            <a:ext cx="12508439" cy="6039106"/>
          </a:xfrm>
          <a:prstGeom prst="rect">
            <a:avLst/>
          </a:prstGeom>
        </p:spPr>
      </p:pic>
      <p:pic>
        <p:nvPicPr>
          <p:cNvPr id="12" name="Picture 11">
            <a:extLst>
              <a:ext uri="{FF2B5EF4-FFF2-40B4-BE49-F238E27FC236}">
                <a16:creationId xmlns:a16="http://schemas.microsoft.com/office/drawing/2014/main" id="{961B6389-1C05-44D7-2CA1-E4BAB2C71D50}"/>
              </a:ext>
            </a:extLst>
          </p:cNvPr>
          <p:cNvPicPr>
            <a:picLocks noChangeAspect="1"/>
          </p:cNvPicPr>
          <p:nvPr/>
        </p:nvPicPr>
        <p:blipFill>
          <a:blip r:embed="rId6"/>
          <a:stretch>
            <a:fillRect/>
          </a:stretch>
        </p:blipFill>
        <p:spPr>
          <a:xfrm>
            <a:off x="16807021" y="6464288"/>
            <a:ext cx="10569643" cy="3149612"/>
          </a:xfrm>
          <a:prstGeom prst="rect">
            <a:avLst/>
          </a:prstGeom>
        </p:spPr>
      </p:pic>
      <p:pic>
        <p:nvPicPr>
          <p:cNvPr id="17" name="Picture 16">
            <a:extLst>
              <a:ext uri="{FF2B5EF4-FFF2-40B4-BE49-F238E27FC236}">
                <a16:creationId xmlns:a16="http://schemas.microsoft.com/office/drawing/2014/main" id="{750C58B4-6C65-0224-92F6-92ED23C1BEF8}"/>
              </a:ext>
            </a:extLst>
          </p:cNvPr>
          <p:cNvPicPr>
            <a:picLocks noChangeAspect="1"/>
          </p:cNvPicPr>
          <p:nvPr/>
        </p:nvPicPr>
        <p:blipFill>
          <a:blip r:embed="rId7"/>
          <a:stretch>
            <a:fillRect/>
          </a:stretch>
        </p:blipFill>
        <p:spPr>
          <a:xfrm>
            <a:off x="17232355" y="9646167"/>
            <a:ext cx="9569179" cy="6418566"/>
          </a:xfrm>
          <a:prstGeom prst="rect">
            <a:avLst/>
          </a:prstGeom>
        </p:spPr>
      </p:pic>
      <p:pic>
        <p:nvPicPr>
          <p:cNvPr id="27" name="Picture 26">
            <a:extLst>
              <a:ext uri="{FF2B5EF4-FFF2-40B4-BE49-F238E27FC236}">
                <a16:creationId xmlns:a16="http://schemas.microsoft.com/office/drawing/2014/main" id="{D4E709E8-5F37-A179-A0D5-21CBA8F9D336}"/>
              </a:ext>
            </a:extLst>
          </p:cNvPr>
          <p:cNvPicPr>
            <a:picLocks noChangeAspect="1"/>
          </p:cNvPicPr>
          <p:nvPr/>
        </p:nvPicPr>
        <p:blipFill>
          <a:blip r:embed="rId8"/>
          <a:stretch>
            <a:fillRect/>
          </a:stretch>
        </p:blipFill>
        <p:spPr>
          <a:xfrm>
            <a:off x="17232355" y="16097000"/>
            <a:ext cx="9557130" cy="6862768"/>
          </a:xfrm>
          <a:prstGeom prst="rect">
            <a:avLst/>
          </a:prstGeom>
        </p:spPr>
      </p:pic>
      <p:pic>
        <p:nvPicPr>
          <p:cNvPr id="7" name="Picture 6">
            <a:extLst>
              <a:ext uri="{FF2B5EF4-FFF2-40B4-BE49-F238E27FC236}">
                <a16:creationId xmlns:a16="http://schemas.microsoft.com/office/drawing/2014/main" id="{2B4ED149-541B-5771-C480-A25FDDBE3624}"/>
              </a:ext>
            </a:extLst>
          </p:cNvPr>
          <p:cNvPicPr>
            <a:picLocks noChangeAspect="1"/>
          </p:cNvPicPr>
          <p:nvPr/>
        </p:nvPicPr>
        <p:blipFill>
          <a:blip r:embed="rId9"/>
          <a:stretch>
            <a:fillRect/>
          </a:stretch>
        </p:blipFill>
        <p:spPr>
          <a:xfrm>
            <a:off x="17232355" y="22992646"/>
            <a:ext cx="9569179" cy="6980299"/>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2805</TotalTime>
  <Words>909</Words>
  <Application>Microsoft Office PowerPoint</Application>
  <PresentationFormat>Custom</PresentationFormat>
  <Paragraphs>65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Tahoma</vt:lpstr>
      <vt:lpstr>Blank Presentation</vt:lpstr>
      <vt:lpstr>PowerPoint Presentation</vt:lpstr>
    </vt:vector>
  </TitlesOfParts>
  <Manager/>
  <Company>Arkansas Tech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Sarah Gordon</dc:creator>
  <cp:keywords/>
  <dc:description/>
  <cp:lastModifiedBy>Mia Ratliff</cp:lastModifiedBy>
  <cp:revision>118</cp:revision>
  <cp:lastPrinted>2023-01-18T16:05:18Z</cp:lastPrinted>
  <dcterms:created xsi:type="dcterms:W3CDTF">2005-02-24T03:11:54Z</dcterms:created>
  <dcterms:modified xsi:type="dcterms:W3CDTF">2023-04-17T21:03:57Z</dcterms:modified>
  <cp:category/>
</cp:coreProperties>
</file>