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1089600"/>
  <p:notesSz cx="9144000" cy="6858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792">
          <p15:clr>
            <a:srgbClr val="A4A3A4"/>
          </p15:clr>
        </p15:guide>
        <p15:guide id="2" pos="9915">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6200"/>
    <a:srgbClr val="FFE3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1B32B7-F376-F0A2-F365-3E489694779A}" v="25" dt="2023-04-19T02:54:50.643"/>
    <p1510:client id="{2EC7B0BA-7182-CBEA-ABF8-CBC310AEEA33}" v="2" dt="2023-04-19T06:49:38.688"/>
    <p1510:client id="{4FF022DC-C2E7-3F34-CB7C-FB883EC1E521}" v="443" dt="2023-04-19T06:37:25.694"/>
    <p1510:client id="{7B4EEBE6-BB4F-ED5C-54B5-018801D43491}" v="26" dt="2023-04-19T06:44:45.809"/>
    <p1510:client id="{9961B557-CD37-D44B-16C1-A73270B9FD20}" v="32" dt="2023-04-19T02:41:52.735"/>
    <p1510:client id="{AC3B94FC-CA37-9AFA-3A3E-EDE9F79F2385}" v="338" dt="2023-04-19T01:36:12.334"/>
    <p1510:client id="{E583C4E2-5E3B-D237-3026-D140E48BBA1A}" v="20" dt="2023-04-19T06:48:58.4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ferSingleView="1">
    <p:restoredLeft sz="32787"/>
    <p:restoredTop sz="96110" autoAdjust="0"/>
  </p:normalViewPr>
  <p:slideViewPr>
    <p:cSldViewPr snapToGrid="0">
      <p:cViewPr>
        <p:scale>
          <a:sx n="10" d="100"/>
          <a:sy n="10" d="100"/>
        </p:scale>
        <p:origin x="2376" y="396"/>
      </p:cViewPr>
      <p:guideLst>
        <p:guide orient="horz" pos="9792"/>
        <p:guide pos="9915"/>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1832"/>
    </p:cViewPr>
  </p:sorterViewPr>
  <p:notesViewPr>
    <p:cSldViewPr snapToGrid="0">
      <p:cViewPr varScale="1">
        <p:scale>
          <a:sx n="112" d="100"/>
          <a:sy n="112" d="100"/>
        </p:scale>
        <p:origin x="-344" y="-1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D67DCA0-E72B-8516-D9FE-77873FECC1FA}"/>
              </a:ext>
            </a:extLst>
          </p:cNvPr>
          <p:cNvSpPr>
            <a:spLocks noGrp="1" noChangeArrowheads="1"/>
          </p:cNvSpPr>
          <p:nvPr>
            <p:ph type="hdr" sz="quarter"/>
          </p:nvPr>
        </p:nvSpPr>
        <p:spPr bwMode="auto">
          <a:xfrm>
            <a:off x="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a:extLst>
              <a:ext uri="{FF2B5EF4-FFF2-40B4-BE49-F238E27FC236}">
                <a16:creationId xmlns:a16="http://schemas.microsoft.com/office/drawing/2014/main" id="{3B9657AF-B582-713F-1925-4869AD5A6EA4}"/>
              </a:ext>
            </a:extLst>
          </p:cNvPr>
          <p:cNvSpPr>
            <a:spLocks noGrp="1" noChangeArrowheads="1"/>
          </p:cNvSpPr>
          <p:nvPr>
            <p:ph type="dt" idx="1"/>
          </p:nvPr>
        </p:nvSpPr>
        <p:spPr bwMode="auto">
          <a:xfrm>
            <a:off x="518160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a:extLst>
              <a:ext uri="{FF2B5EF4-FFF2-40B4-BE49-F238E27FC236}">
                <a16:creationId xmlns:a16="http://schemas.microsoft.com/office/drawing/2014/main" id="{3D92E871-9E98-8BBB-84F2-2225FD31DDC5}"/>
              </a:ext>
            </a:extLst>
          </p:cNvPr>
          <p:cNvSpPr>
            <a:spLocks noGrp="1" noRot="1" noChangeAspect="1" noChangeArrowheads="1" noTextEdit="1"/>
          </p:cNvSpPr>
          <p:nvPr>
            <p:ph type="sldImg" idx="2"/>
          </p:nvPr>
        </p:nvSpPr>
        <p:spPr bwMode="auto">
          <a:xfrm>
            <a:off x="2743200" y="533400"/>
            <a:ext cx="3657600" cy="25908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94AE2ECA-DA44-60B4-E2A3-8487323E5079}"/>
              </a:ext>
            </a:extLst>
          </p:cNvPr>
          <p:cNvSpPr>
            <a:spLocks noGrp="1" noChangeArrowheads="1"/>
          </p:cNvSpPr>
          <p:nvPr>
            <p:ph type="body" sz="quarter" idx="3"/>
          </p:nvPr>
        </p:nvSpPr>
        <p:spPr bwMode="auto">
          <a:xfrm>
            <a:off x="1219200" y="3276600"/>
            <a:ext cx="67056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FF49E15A-B4A0-3F51-252C-E6CF3F829D01}"/>
              </a:ext>
            </a:extLst>
          </p:cNvPr>
          <p:cNvSpPr>
            <a:spLocks noGrp="1" noChangeArrowheads="1"/>
          </p:cNvSpPr>
          <p:nvPr>
            <p:ph type="ftr" sz="quarter" idx="4"/>
          </p:nvPr>
        </p:nvSpPr>
        <p:spPr bwMode="auto">
          <a:xfrm>
            <a:off x="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a:extLst>
              <a:ext uri="{FF2B5EF4-FFF2-40B4-BE49-F238E27FC236}">
                <a16:creationId xmlns:a16="http://schemas.microsoft.com/office/drawing/2014/main" id="{43A40A88-A701-92C3-BEC3-F7A57C0582D6}"/>
              </a:ext>
            </a:extLst>
          </p:cNvPr>
          <p:cNvSpPr>
            <a:spLocks noGrp="1" noChangeArrowheads="1"/>
          </p:cNvSpPr>
          <p:nvPr>
            <p:ph type="sldNum" sz="quarter" idx="5"/>
          </p:nvPr>
        </p:nvSpPr>
        <p:spPr bwMode="auto">
          <a:xfrm>
            <a:off x="518160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1845438F-8879-F04B-8D0B-CF23D47F92C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70051F4-36E7-CE4E-2F01-E8A8EE4C4E41}"/>
              </a:ext>
            </a:extLst>
          </p:cNvPr>
          <p:cNvSpPr>
            <a:spLocks noGrp="1" noChangeArrowheads="1"/>
          </p:cNvSpPr>
          <p:nvPr>
            <p:ph type="sldNum" sz="quarter" idx="5"/>
          </p:nvPr>
        </p:nvSpPr>
        <p:spPr>
          <a:ln/>
        </p:spPr>
        <p:txBody>
          <a:bodyPr/>
          <a:lstStyle/>
          <a:p>
            <a:fld id="{B10F1882-25E7-DB42-939E-8E20FF761138}" type="slidenum">
              <a:rPr lang="en-US" altLang="en-US"/>
              <a:pPr/>
              <a:t>1</a:t>
            </a:fld>
            <a:endParaRPr lang="en-US" altLang="en-US"/>
          </a:p>
        </p:txBody>
      </p:sp>
      <p:sp>
        <p:nvSpPr>
          <p:cNvPr id="4098" name="Rectangle 2">
            <a:extLst>
              <a:ext uri="{FF2B5EF4-FFF2-40B4-BE49-F238E27FC236}">
                <a16:creationId xmlns:a16="http://schemas.microsoft.com/office/drawing/2014/main" id="{EB30ECFB-926A-FFED-092C-1612ADA9ED72}"/>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BBEE73BE-7E01-291F-67BF-008C3856B293}"/>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5C4F4-04E0-B279-4649-FC9E64DF135C}"/>
              </a:ext>
            </a:extLst>
          </p:cNvPr>
          <p:cNvSpPr>
            <a:spLocks noGrp="1"/>
          </p:cNvSpPr>
          <p:nvPr>
            <p:ph type="ctrTitle"/>
          </p:nvPr>
        </p:nvSpPr>
        <p:spPr>
          <a:xfrm>
            <a:off x="5486400" y="5087938"/>
            <a:ext cx="32918400" cy="108235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729D70-6C47-4ACB-7259-A01FBC86246B}"/>
              </a:ext>
            </a:extLst>
          </p:cNvPr>
          <p:cNvSpPr>
            <a:spLocks noGrp="1"/>
          </p:cNvSpPr>
          <p:nvPr>
            <p:ph type="subTitle" idx="1"/>
          </p:nvPr>
        </p:nvSpPr>
        <p:spPr>
          <a:xfrm>
            <a:off x="5486400" y="16329025"/>
            <a:ext cx="32918400" cy="75057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DB468F-EE11-9197-558B-590F2DD85D5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75DA190-8177-4324-8984-69EDB8EF33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A1B013D-DB96-9756-19B3-3C535FE6D955}"/>
              </a:ext>
            </a:extLst>
          </p:cNvPr>
          <p:cNvSpPr>
            <a:spLocks noGrp="1"/>
          </p:cNvSpPr>
          <p:nvPr>
            <p:ph type="sldNum" sz="quarter" idx="12"/>
          </p:nvPr>
        </p:nvSpPr>
        <p:spPr/>
        <p:txBody>
          <a:bodyPr/>
          <a:lstStyle>
            <a:lvl1pPr>
              <a:defRPr/>
            </a:lvl1pPr>
          </a:lstStyle>
          <a:p>
            <a:fld id="{E58AADA3-664C-7546-A35A-F7DCC05D7AEC}" type="slidenum">
              <a:rPr lang="en-US" altLang="en-US"/>
              <a:pPr/>
              <a:t>‹#›</a:t>
            </a:fld>
            <a:endParaRPr lang="en-US" altLang="en-US"/>
          </a:p>
        </p:txBody>
      </p:sp>
    </p:spTree>
    <p:extLst>
      <p:ext uri="{BB962C8B-B14F-4D97-AF65-F5344CB8AC3E}">
        <p14:creationId xmlns:p14="http://schemas.microsoft.com/office/powerpoint/2010/main" val="42352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A4522-A022-B795-CA03-F8FF1031E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2ECC04-2DDF-B645-E8A5-A2C58BBC3A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9EE9A-A969-B898-057E-2D658523B25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3050FFB-8672-6C58-9DBC-A46FA082952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0AA76F2-0EA9-97F9-5CAB-87D18CD618CD}"/>
              </a:ext>
            </a:extLst>
          </p:cNvPr>
          <p:cNvSpPr>
            <a:spLocks noGrp="1"/>
          </p:cNvSpPr>
          <p:nvPr>
            <p:ph type="sldNum" sz="quarter" idx="12"/>
          </p:nvPr>
        </p:nvSpPr>
        <p:spPr/>
        <p:txBody>
          <a:bodyPr/>
          <a:lstStyle>
            <a:lvl1pPr>
              <a:defRPr/>
            </a:lvl1pPr>
          </a:lstStyle>
          <a:p>
            <a:fld id="{CDEC5782-033F-8340-B361-DC6F3DC3948E}" type="slidenum">
              <a:rPr lang="en-US" altLang="en-US"/>
              <a:pPr/>
              <a:t>‹#›</a:t>
            </a:fld>
            <a:endParaRPr lang="en-US" altLang="en-US"/>
          </a:p>
        </p:txBody>
      </p:sp>
    </p:spTree>
    <p:extLst>
      <p:ext uri="{BB962C8B-B14F-4D97-AF65-F5344CB8AC3E}">
        <p14:creationId xmlns:p14="http://schemas.microsoft.com/office/powerpoint/2010/main" val="287297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0E9DD4-BAFA-22B5-6C0B-C228F81B155F}"/>
              </a:ext>
            </a:extLst>
          </p:cNvPr>
          <p:cNvSpPr>
            <a:spLocks noGrp="1"/>
          </p:cNvSpPr>
          <p:nvPr>
            <p:ph type="title" orient="vert"/>
          </p:nvPr>
        </p:nvSpPr>
        <p:spPr>
          <a:xfrm>
            <a:off x="31273750" y="2765425"/>
            <a:ext cx="9326563" cy="24869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1CE1B9-5214-F107-0561-FDE13099357B}"/>
              </a:ext>
            </a:extLst>
          </p:cNvPr>
          <p:cNvSpPr>
            <a:spLocks noGrp="1"/>
          </p:cNvSpPr>
          <p:nvPr>
            <p:ph type="body" orient="vert" idx="1"/>
          </p:nvPr>
        </p:nvSpPr>
        <p:spPr>
          <a:xfrm>
            <a:off x="3290888" y="2765425"/>
            <a:ext cx="27830462" cy="24869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FBEF9-D431-0A82-A310-D8BDC4ACB1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4824CCC-DB71-066D-D7B3-9E71D3F15B6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52A8ACD-3E90-E9D3-673D-04B097080091}"/>
              </a:ext>
            </a:extLst>
          </p:cNvPr>
          <p:cNvSpPr>
            <a:spLocks noGrp="1"/>
          </p:cNvSpPr>
          <p:nvPr>
            <p:ph type="sldNum" sz="quarter" idx="12"/>
          </p:nvPr>
        </p:nvSpPr>
        <p:spPr/>
        <p:txBody>
          <a:bodyPr/>
          <a:lstStyle>
            <a:lvl1pPr>
              <a:defRPr/>
            </a:lvl1pPr>
          </a:lstStyle>
          <a:p>
            <a:fld id="{10C48C60-A543-4749-B5BA-4B19F3E2999D}" type="slidenum">
              <a:rPr lang="en-US" altLang="en-US"/>
              <a:pPr/>
              <a:t>‹#›</a:t>
            </a:fld>
            <a:endParaRPr lang="en-US" altLang="en-US"/>
          </a:p>
        </p:txBody>
      </p:sp>
    </p:spTree>
    <p:extLst>
      <p:ext uri="{BB962C8B-B14F-4D97-AF65-F5344CB8AC3E}">
        <p14:creationId xmlns:p14="http://schemas.microsoft.com/office/powerpoint/2010/main" val="307434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70D9-096B-1E60-90E5-F88DFED3C0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C4CCEB-5071-586D-3106-C087245605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570F6-35CB-74E6-021A-5BD5C15AFF2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A463C19-CB94-A31E-54AB-2EB6B085499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C487B80-EFBC-880A-A79E-E65608106C71}"/>
              </a:ext>
            </a:extLst>
          </p:cNvPr>
          <p:cNvSpPr>
            <a:spLocks noGrp="1"/>
          </p:cNvSpPr>
          <p:nvPr>
            <p:ph type="sldNum" sz="quarter" idx="12"/>
          </p:nvPr>
        </p:nvSpPr>
        <p:spPr/>
        <p:txBody>
          <a:bodyPr/>
          <a:lstStyle>
            <a:lvl1pPr>
              <a:defRPr/>
            </a:lvl1pPr>
          </a:lstStyle>
          <a:p>
            <a:fld id="{540B87C7-08FB-5A4B-BE11-A417EBBF80F8}" type="slidenum">
              <a:rPr lang="en-US" altLang="en-US"/>
              <a:pPr/>
              <a:t>‹#›</a:t>
            </a:fld>
            <a:endParaRPr lang="en-US" altLang="en-US"/>
          </a:p>
        </p:txBody>
      </p:sp>
    </p:spTree>
    <p:extLst>
      <p:ext uri="{BB962C8B-B14F-4D97-AF65-F5344CB8AC3E}">
        <p14:creationId xmlns:p14="http://schemas.microsoft.com/office/powerpoint/2010/main" val="78940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E31EB-CD7A-547C-1C04-0DDEE09F63F8}"/>
              </a:ext>
            </a:extLst>
          </p:cNvPr>
          <p:cNvSpPr>
            <a:spLocks noGrp="1"/>
          </p:cNvSpPr>
          <p:nvPr>
            <p:ph type="title"/>
          </p:nvPr>
        </p:nvSpPr>
        <p:spPr>
          <a:xfrm>
            <a:off x="2994025" y="7750175"/>
            <a:ext cx="37857113" cy="129333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E41E-156C-31C9-91F0-977D35176AA9}"/>
              </a:ext>
            </a:extLst>
          </p:cNvPr>
          <p:cNvSpPr>
            <a:spLocks noGrp="1"/>
          </p:cNvSpPr>
          <p:nvPr>
            <p:ph type="body" idx="1"/>
          </p:nvPr>
        </p:nvSpPr>
        <p:spPr>
          <a:xfrm>
            <a:off x="2994025" y="20805775"/>
            <a:ext cx="37857113" cy="68008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8BDF397-F82D-F67B-CE07-E9F36FCBA6C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36526D6-247D-FA31-82F9-01BEE265A4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E79B047-A22F-84C3-3E22-04B8B8D1487E}"/>
              </a:ext>
            </a:extLst>
          </p:cNvPr>
          <p:cNvSpPr>
            <a:spLocks noGrp="1"/>
          </p:cNvSpPr>
          <p:nvPr>
            <p:ph type="sldNum" sz="quarter" idx="12"/>
          </p:nvPr>
        </p:nvSpPr>
        <p:spPr/>
        <p:txBody>
          <a:bodyPr/>
          <a:lstStyle>
            <a:lvl1pPr>
              <a:defRPr/>
            </a:lvl1pPr>
          </a:lstStyle>
          <a:p>
            <a:fld id="{49D9197E-A00E-B148-84DD-9EC7E17C4062}" type="slidenum">
              <a:rPr lang="en-US" altLang="en-US"/>
              <a:pPr/>
              <a:t>‹#›</a:t>
            </a:fld>
            <a:endParaRPr lang="en-US" altLang="en-US"/>
          </a:p>
        </p:txBody>
      </p:sp>
    </p:spTree>
    <p:extLst>
      <p:ext uri="{BB962C8B-B14F-4D97-AF65-F5344CB8AC3E}">
        <p14:creationId xmlns:p14="http://schemas.microsoft.com/office/powerpoint/2010/main" val="1599190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6B898-528D-83BE-DAC0-6D80458D42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0F1CC7-E58C-DAA6-8392-8445B833778D}"/>
              </a:ext>
            </a:extLst>
          </p:cNvPr>
          <p:cNvSpPr>
            <a:spLocks noGrp="1"/>
          </p:cNvSpPr>
          <p:nvPr>
            <p:ph sz="half" idx="1"/>
          </p:nvPr>
        </p:nvSpPr>
        <p:spPr>
          <a:xfrm>
            <a:off x="3290888" y="8980488"/>
            <a:ext cx="18578512"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0ED061-0815-4806-39EC-3F1FE5BC3EED}"/>
              </a:ext>
            </a:extLst>
          </p:cNvPr>
          <p:cNvSpPr>
            <a:spLocks noGrp="1"/>
          </p:cNvSpPr>
          <p:nvPr>
            <p:ph sz="half" idx="2"/>
          </p:nvPr>
        </p:nvSpPr>
        <p:spPr>
          <a:xfrm>
            <a:off x="22021800" y="8980488"/>
            <a:ext cx="18578513"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7F5179-D6A1-812C-D5EC-A294F309DAC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211E18D-76AE-DF0A-C8EC-C08D6B40526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108A689-9B4C-1F10-0C18-28D8164CE665}"/>
              </a:ext>
            </a:extLst>
          </p:cNvPr>
          <p:cNvSpPr>
            <a:spLocks noGrp="1"/>
          </p:cNvSpPr>
          <p:nvPr>
            <p:ph type="sldNum" sz="quarter" idx="12"/>
          </p:nvPr>
        </p:nvSpPr>
        <p:spPr/>
        <p:txBody>
          <a:bodyPr/>
          <a:lstStyle>
            <a:lvl1pPr>
              <a:defRPr/>
            </a:lvl1pPr>
          </a:lstStyle>
          <a:p>
            <a:fld id="{F0856310-7062-814C-AA1C-0CC854A6EEC6}" type="slidenum">
              <a:rPr lang="en-US" altLang="en-US"/>
              <a:pPr/>
              <a:t>‹#›</a:t>
            </a:fld>
            <a:endParaRPr lang="en-US" altLang="en-US"/>
          </a:p>
        </p:txBody>
      </p:sp>
    </p:spTree>
    <p:extLst>
      <p:ext uri="{BB962C8B-B14F-4D97-AF65-F5344CB8AC3E}">
        <p14:creationId xmlns:p14="http://schemas.microsoft.com/office/powerpoint/2010/main" val="3167500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C480C-BB34-DE0F-E1DE-880A99448635}"/>
              </a:ext>
            </a:extLst>
          </p:cNvPr>
          <p:cNvSpPr>
            <a:spLocks noGrp="1"/>
          </p:cNvSpPr>
          <p:nvPr>
            <p:ph type="title"/>
          </p:nvPr>
        </p:nvSpPr>
        <p:spPr>
          <a:xfrm>
            <a:off x="3022600" y="1655763"/>
            <a:ext cx="37857113" cy="6008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4DD14A-80CC-3CEE-7201-CEAAE6C6E96D}"/>
              </a:ext>
            </a:extLst>
          </p:cNvPr>
          <p:cNvSpPr>
            <a:spLocks noGrp="1"/>
          </p:cNvSpPr>
          <p:nvPr>
            <p:ph type="body" idx="1"/>
          </p:nvPr>
        </p:nvSpPr>
        <p:spPr>
          <a:xfrm>
            <a:off x="3022600" y="7621588"/>
            <a:ext cx="18568988"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315559-44A2-86B0-839E-B52B56E9F9DD}"/>
              </a:ext>
            </a:extLst>
          </p:cNvPr>
          <p:cNvSpPr>
            <a:spLocks noGrp="1"/>
          </p:cNvSpPr>
          <p:nvPr>
            <p:ph sz="half" idx="2"/>
          </p:nvPr>
        </p:nvSpPr>
        <p:spPr>
          <a:xfrm>
            <a:off x="3022600" y="11356975"/>
            <a:ext cx="18568988"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E5449A-43A9-22A6-08ED-D6FE74BF3F91}"/>
              </a:ext>
            </a:extLst>
          </p:cNvPr>
          <p:cNvSpPr>
            <a:spLocks noGrp="1"/>
          </p:cNvSpPr>
          <p:nvPr>
            <p:ph type="body" sz="quarter" idx="3"/>
          </p:nvPr>
        </p:nvSpPr>
        <p:spPr>
          <a:xfrm>
            <a:off x="22220238" y="7621588"/>
            <a:ext cx="18659475"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FEFBFE-1099-9F89-75F0-F1183BB55223}"/>
              </a:ext>
            </a:extLst>
          </p:cNvPr>
          <p:cNvSpPr>
            <a:spLocks noGrp="1"/>
          </p:cNvSpPr>
          <p:nvPr>
            <p:ph sz="quarter" idx="4"/>
          </p:nvPr>
        </p:nvSpPr>
        <p:spPr>
          <a:xfrm>
            <a:off x="22220238" y="11356975"/>
            <a:ext cx="18659475"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3B33C-736F-B9FF-63F7-24D3D17152A9}"/>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02F4F1A7-8A37-4F0A-04FC-E2B9E5CBBC3D}"/>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198B1E2C-ADB2-47BE-C9CE-771601CFB9FD}"/>
              </a:ext>
            </a:extLst>
          </p:cNvPr>
          <p:cNvSpPr>
            <a:spLocks noGrp="1"/>
          </p:cNvSpPr>
          <p:nvPr>
            <p:ph type="sldNum" sz="quarter" idx="12"/>
          </p:nvPr>
        </p:nvSpPr>
        <p:spPr/>
        <p:txBody>
          <a:bodyPr/>
          <a:lstStyle>
            <a:lvl1pPr>
              <a:defRPr/>
            </a:lvl1pPr>
          </a:lstStyle>
          <a:p>
            <a:fld id="{4E009182-D8CB-1D40-8E54-3CEFA1E2464D}" type="slidenum">
              <a:rPr lang="en-US" altLang="en-US"/>
              <a:pPr/>
              <a:t>‹#›</a:t>
            </a:fld>
            <a:endParaRPr lang="en-US" altLang="en-US"/>
          </a:p>
        </p:txBody>
      </p:sp>
    </p:spTree>
    <p:extLst>
      <p:ext uri="{BB962C8B-B14F-4D97-AF65-F5344CB8AC3E}">
        <p14:creationId xmlns:p14="http://schemas.microsoft.com/office/powerpoint/2010/main" val="3606303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E63D8-2C21-2996-3D98-1C8321B5F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AA4F5C-A631-46DC-6B81-EBCA579BD64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21300CAA-3126-6800-78C9-505907867E4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90B7C83-AAEE-B559-A551-0EA8DE8514F5}"/>
              </a:ext>
            </a:extLst>
          </p:cNvPr>
          <p:cNvSpPr>
            <a:spLocks noGrp="1"/>
          </p:cNvSpPr>
          <p:nvPr>
            <p:ph type="sldNum" sz="quarter" idx="12"/>
          </p:nvPr>
        </p:nvSpPr>
        <p:spPr/>
        <p:txBody>
          <a:bodyPr/>
          <a:lstStyle>
            <a:lvl1pPr>
              <a:defRPr/>
            </a:lvl1pPr>
          </a:lstStyle>
          <a:p>
            <a:fld id="{0648A6BB-9CE7-4E40-AB43-FFFCACCFEA9A}" type="slidenum">
              <a:rPr lang="en-US" altLang="en-US"/>
              <a:pPr/>
              <a:t>‹#›</a:t>
            </a:fld>
            <a:endParaRPr lang="en-US" altLang="en-US"/>
          </a:p>
        </p:txBody>
      </p:sp>
    </p:spTree>
    <p:extLst>
      <p:ext uri="{BB962C8B-B14F-4D97-AF65-F5344CB8AC3E}">
        <p14:creationId xmlns:p14="http://schemas.microsoft.com/office/powerpoint/2010/main" val="132878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9A461F-EC30-D1F7-1C52-FEE44A6A068C}"/>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94F6751-7024-E674-4594-196C20E63CEE}"/>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6BD37D7C-8216-D1F3-577A-8AD83B5D367C}"/>
              </a:ext>
            </a:extLst>
          </p:cNvPr>
          <p:cNvSpPr>
            <a:spLocks noGrp="1"/>
          </p:cNvSpPr>
          <p:nvPr>
            <p:ph type="sldNum" sz="quarter" idx="12"/>
          </p:nvPr>
        </p:nvSpPr>
        <p:spPr/>
        <p:txBody>
          <a:bodyPr/>
          <a:lstStyle>
            <a:lvl1pPr>
              <a:defRPr/>
            </a:lvl1pPr>
          </a:lstStyle>
          <a:p>
            <a:fld id="{AA875EBB-1554-2446-9AF7-6393D96637A0}" type="slidenum">
              <a:rPr lang="en-US" altLang="en-US"/>
              <a:pPr/>
              <a:t>‹#›</a:t>
            </a:fld>
            <a:endParaRPr lang="en-US" altLang="en-US"/>
          </a:p>
        </p:txBody>
      </p:sp>
    </p:spTree>
    <p:extLst>
      <p:ext uri="{BB962C8B-B14F-4D97-AF65-F5344CB8AC3E}">
        <p14:creationId xmlns:p14="http://schemas.microsoft.com/office/powerpoint/2010/main" val="312051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3DA6-12C3-2100-8508-23204EE38C7A}"/>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DBC219-C40C-7C1F-7DA1-866FCE37FC9F}"/>
              </a:ext>
            </a:extLst>
          </p:cNvPr>
          <p:cNvSpPr>
            <a:spLocks noGrp="1"/>
          </p:cNvSpPr>
          <p:nvPr>
            <p:ph idx="1"/>
          </p:nvPr>
        </p:nvSpPr>
        <p:spPr>
          <a:xfrm>
            <a:off x="18659475" y="4476750"/>
            <a:ext cx="22220238" cy="220932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EE0F8E-DC24-52A7-E888-5071B473320E}"/>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E9F6-4D82-E6C2-4312-6B8FD3761B2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2C09E274-A193-7C3E-7639-671E6FDE011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6F2B645-0E42-1029-8ADE-B415693C44E3}"/>
              </a:ext>
            </a:extLst>
          </p:cNvPr>
          <p:cNvSpPr>
            <a:spLocks noGrp="1"/>
          </p:cNvSpPr>
          <p:nvPr>
            <p:ph type="sldNum" sz="quarter" idx="12"/>
          </p:nvPr>
        </p:nvSpPr>
        <p:spPr/>
        <p:txBody>
          <a:bodyPr/>
          <a:lstStyle>
            <a:lvl1pPr>
              <a:defRPr/>
            </a:lvl1pPr>
          </a:lstStyle>
          <a:p>
            <a:fld id="{A15799CE-1F11-7D4B-8F23-A9E21C403E66}" type="slidenum">
              <a:rPr lang="en-US" altLang="en-US"/>
              <a:pPr/>
              <a:t>‹#›</a:t>
            </a:fld>
            <a:endParaRPr lang="en-US" altLang="en-US"/>
          </a:p>
        </p:txBody>
      </p:sp>
    </p:spTree>
    <p:extLst>
      <p:ext uri="{BB962C8B-B14F-4D97-AF65-F5344CB8AC3E}">
        <p14:creationId xmlns:p14="http://schemas.microsoft.com/office/powerpoint/2010/main" val="8658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FE9F3-6846-E533-EFD0-8EC947D95026}"/>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754577-3434-976F-5F8C-C3EAFA5E3527}"/>
              </a:ext>
            </a:extLst>
          </p:cNvPr>
          <p:cNvSpPr>
            <a:spLocks noGrp="1"/>
          </p:cNvSpPr>
          <p:nvPr>
            <p:ph type="pic" idx="1"/>
          </p:nvPr>
        </p:nvSpPr>
        <p:spPr>
          <a:xfrm>
            <a:off x="18659475" y="4476750"/>
            <a:ext cx="22220238" cy="22093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32A48D-107C-DEE6-1F4E-83E76B4B1EC1}"/>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161B9-BB97-5045-9863-72BB441C683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72ACDC2-3DDB-D986-77ED-C0A2216554A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DF61DC8-85BA-564B-6EEF-8423E4EB0B75}"/>
              </a:ext>
            </a:extLst>
          </p:cNvPr>
          <p:cNvSpPr>
            <a:spLocks noGrp="1"/>
          </p:cNvSpPr>
          <p:nvPr>
            <p:ph type="sldNum" sz="quarter" idx="12"/>
          </p:nvPr>
        </p:nvSpPr>
        <p:spPr/>
        <p:txBody>
          <a:bodyPr/>
          <a:lstStyle>
            <a:lvl1pPr>
              <a:defRPr/>
            </a:lvl1pPr>
          </a:lstStyle>
          <a:p>
            <a:fld id="{4861FD4B-2F45-4148-A007-27BB24E8C84C}" type="slidenum">
              <a:rPr lang="en-US" altLang="en-US"/>
              <a:pPr/>
              <a:t>‹#›</a:t>
            </a:fld>
            <a:endParaRPr lang="en-US" altLang="en-US"/>
          </a:p>
        </p:txBody>
      </p:sp>
    </p:spTree>
    <p:extLst>
      <p:ext uri="{BB962C8B-B14F-4D97-AF65-F5344CB8AC3E}">
        <p14:creationId xmlns:p14="http://schemas.microsoft.com/office/powerpoint/2010/main" val="9995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5A9B7"/>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6CB1D36-A8A7-917F-E417-4D8B7C62A5D4}"/>
              </a:ext>
            </a:extLst>
          </p:cNvPr>
          <p:cNvSpPr>
            <a:spLocks noGrp="1" noChangeArrowheads="1"/>
          </p:cNvSpPr>
          <p:nvPr>
            <p:ph type="title"/>
          </p:nvPr>
        </p:nvSpPr>
        <p:spPr bwMode="auto">
          <a:xfrm>
            <a:off x="3290888" y="2765425"/>
            <a:ext cx="37309425"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4BCB8F8-A6D7-93B5-942D-9114DB64ECE3}"/>
              </a:ext>
            </a:extLst>
          </p:cNvPr>
          <p:cNvSpPr>
            <a:spLocks noGrp="1" noChangeArrowheads="1"/>
          </p:cNvSpPr>
          <p:nvPr>
            <p:ph type="body" idx="1"/>
          </p:nvPr>
        </p:nvSpPr>
        <p:spPr bwMode="auto">
          <a:xfrm>
            <a:off x="3290888" y="8980488"/>
            <a:ext cx="37309425" cy="18654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266B7F0-35AA-05C9-8E60-334DEC8F2F24}"/>
              </a:ext>
            </a:extLst>
          </p:cNvPr>
          <p:cNvSpPr>
            <a:spLocks noGrp="1" noChangeArrowheads="1"/>
          </p:cNvSpPr>
          <p:nvPr>
            <p:ph type="dt" sz="half" idx="2"/>
          </p:nvPr>
        </p:nvSpPr>
        <p:spPr bwMode="auto">
          <a:xfrm>
            <a:off x="3290888"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defTabSz="4389438">
              <a:defRPr sz="6700"/>
            </a:lvl1pPr>
          </a:lstStyle>
          <a:p>
            <a:endParaRPr lang="en-US" altLang="en-US"/>
          </a:p>
        </p:txBody>
      </p:sp>
      <p:sp>
        <p:nvSpPr>
          <p:cNvPr id="1029" name="Rectangle 5">
            <a:extLst>
              <a:ext uri="{FF2B5EF4-FFF2-40B4-BE49-F238E27FC236}">
                <a16:creationId xmlns:a16="http://schemas.microsoft.com/office/drawing/2014/main" id="{F4C1B43B-BBFE-D4A0-621C-4E8B3BEE1D11}"/>
              </a:ext>
            </a:extLst>
          </p:cNvPr>
          <p:cNvSpPr>
            <a:spLocks noGrp="1" noChangeArrowheads="1"/>
          </p:cNvSpPr>
          <p:nvPr>
            <p:ph type="ftr" sz="quarter" idx="3"/>
          </p:nvPr>
        </p:nvSpPr>
        <p:spPr bwMode="auto">
          <a:xfrm>
            <a:off x="14997113" y="28325763"/>
            <a:ext cx="13896975"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ctr" defTabSz="4389438">
              <a:defRPr sz="6700"/>
            </a:lvl1pPr>
          </a:lstStyle>
          <a:p>
            <a:endParaRPr lang="en-US" altLang="en-US"/>
          </a:p>
        </p:txBody>
      </p:sp>
      <p:sp>
        <p:nvSpPr>
          <p:cNvPr id="1030" name="Rectangle 6">
            <a:extLst>
              <a:ext uri="{FF2B5EF4-FFF2-40B4-BE49-F238E27FC236}">
                <a16:creationId xmlns:a16="http://schemas.microsoft.com/office/drawing/2014/main" id="{86CDC1CA-FE58-1BD0-6183-F44E23FC1E50}"/>
              </a:ext>
            </a:extLst>
          </p:cNvPr>
          <p:cNvSpPr>
            <a:spLocks noGrp="1" noChangeArrowheads="1"/>
          </p:cNvSpPr>
          <p:nvPr>
            <p:ph type="sldNum" sz="quarter" idx="4"/>
          </p:nvPr>
        </p:nvSpPr>
        <p:spPr bwMode="auto">
          <a:xfrm>
            <a:off x="31456313"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r" defTabSz="4389438">
              <a:defRPr sz="6700"/>
            </a:lvl1pPr>
          </a:lstStyle>
          <a:p>
            <a:fld id="{69E45E2F-7B55-C54B-A501-E6ADB2D5390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kern="12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2pPr>
      <a:lvl3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3pPr>
      <a:lvl4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4pPr>
      <a:lvl5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5pPr>
      <a:lvl6pPr marL="4572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6pPr>
      <a:lvl7pPr marL="9144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7pPr>
      <a:lvl8pPr marL="13716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8pPr>
      <a:lvl9pPr marL="18288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9pPr>
    </p:titleStyle>
    <p:bodyStyle>
      <a:lvl1pPr marL="1646238" indent="-1646238" algn="l" defTabSz="4389438" rtl="0" fontAlgn="base">
        <a:spcBef>
          <a:spcPct val="20000"/>
        </a:spcBef>
        <a:spcAft>
          <a:spcPct val="0"/>
        </a:spcAft>
        <a:buChar char="•"/>
        <a:defRPr sz="15400" kern="12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kern="1200">
          <a:solidFill>
            <a:schemeClr val="tx1"/>
          </a:solidFill>
          <a:latin typeface="+mn-lt"/>
          <a:ea typeface="+mn-ea"/>
          <a:cs typeface="+mn-cs"/>
        </a:defRPr>
      </a:lvl2pPr>
      <a:lvl3pPr marL="5486400" indent="-1096963" algn="l" defTabSz="4389438" rtl="0" fontAlgn="base">
        <a:spcBef>
          <a:spcPct val="20000"/>
        </a:spcBef>
        <a:spcAft>
          <a:spcPct val="0"/>
        </a:spcAft>
        <a:buChar char="•"/>
        <a:defRPr sz="11500" kern="1200">
          <a:solidFill>
            <a:schemeClr val="tx1"/>
          </a:solidFill>
          <a:latin typeface="+mn-lt"/>
          <a:ea typeface="+mn-ea"/>
          <a:cs typeface="+mn-cs"/>
        </a:defRPr>
      </a:lvl3pPr>
      <a:lvl4pPr marL="7680325" indent="-1096963" algn="l" defTabSz="4389438" rtl="0" fontAlgn="base">
        <a:spcBef>
          <a:spcPct val="20000"/>
        </a:spcBef>
        <a:spcAft>
          <a:spcPct val="0"/>
        </a:spcAft>
        <a:buChar char="–"/>
        <a:defRPr sz="9600" kern="1200">
          <a:solidFill>
            <a:schemeClr val="tx1"/>
          </a:solidFill>
          <a:latin typeface="+mn-lt"/>
          <a:ea typeface="+mn-ea"/>
          <a:cs typeface="+mn-cs"/>
        </a:defRPr>
      </a:lvl4pPr>
      <a:lvl5pPr marL="9875838" indent="-1096963" algn="l" defTabSz="4389438" rtl="0" fontAlgn="base">
        <a:spcBef>
          <a:spcPct val="20000"/>
        </a:spcBef>
        <a:spcAft>
          <a:spcPct val="0"/>
        </a:spcAft>
        <a:buChar char="»"/>
        <a:defRPr sz="9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flickr.com/photos/cseeman/385774953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hyperlink" Target="https://www.flickr.com/photos/northcharleston/35714446252" TargetMode="Externa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E93AF9A7-9DFF-EED4-BE23-9A07F49E849A}"/>
              </a:ext>
            </a:extLst>
          </p:cNvPr>
          <p:cNvSpPr txBox="1">
            <a:spLocks noChangeArrowheads="1"/>
          </p:cNvSpPr>
          <p:nvPr/>
        </p:nvSpPr>
        <p:spPr bwMode="auto">
          <a:xfrm>
            <a:off x="1339850" y="706045"/>
            <a:ext cx="34340183" cy="3404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lvl1pPr defTabSz="4389438">
              <a:defRPr sz="2400">
                <a:solidFill>
                  <a:schemeClr val="tx1"/>
                </a:solidFill>
                <a:latin typeface="Arial" panose="020B0604020202020204" pitchFamily="34" charset="0"/>
                <a:ea typeface="ＭＳ Ｐゴシック" panose="020B0600070205080204" pitchFamily="34" charset="-128"/>
              </a:defRPr>
            </a:lvl1pPr>
            <a:lvl2pPr defTabSz="4389438">
              <a:defRPr sz="2400">
                <a:solidFill>
                  <a:schemeClr val="tx1"/>
                </a:solidFill>
                <a:latin typeface="Arial" panose="020B0604020202020204" pitchFamily="34" charset="0"/>
                <a:ea typeface="ＭＳ Ｐゴシック" panose="020B0600070205080204" pitchFamily="34" charset="-128"/>
              </a:defRPr>
            </a:lvl2pPr>
            <a:lvl3pPr defTabSz="4389438">
              <a:defRPr sz="2400">
                <a:solidFill>
                  <a:schemeClr val="tx1"/>
                </a:solidFill>
                <a:latin typeface="Arial" panose="020B0604020202020204" pitchFamily="34" charset="0"/>
                <a:ea typeface="ＭＳ Ｐゴシック" panose="020B0600070205080204" pitchFamily="34" charset="-128"/>
              </a:defRPr>
            </a:lvl3pPr>
            <a:lvl4pPr defTabSz="4389438">
              <a:defRPr sz="2400">
                <a:solidFill>
                  <a:schemeClr val="tx1"/>
                </a:solidFill>
                <a:latin typeface="Arial" panose="020B0604020202020204" pitchFamily="34" charset="0"/>
                <a:ea typeface="ＭＳ Ｐゴシック" panose="020B0600070205080204" pitchFamily="34" charset="-128"/>
              </a:defRPr>
            </a:lvl4pPr>
            <a:lvl5pPr defTabSz="4389438">
              <a:defRPr sz="2400">
                <a:solidFill>
                  <a:schemeClr val="tx1"/>
                </a:solidFill>
                <a:latin typeface="Arial" panose="020B0604020202020204" pitchFamily="34" charset="0"/>
                <a:ea typeface="ＭＳ Ｐゴシック" panose="020B0600070205080204" pitchFamily="34" charset="-128"/>
              </a:defRPr>
            </a:lvl5pPr>
            <a:lvl6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50000"/>
              </a:lnSpc>
              <a:spcBef>
                <a:spcPct val="50000"/>
              </a:spcBef>
            </a:pPr>
            <a:endParaRPr lang="fr-FR" altLang="en-US" sz="8000" b="1" dirty="0">
              <a:solidFill>
                <a:schemeClr val="bg1"/>
              </a:solidFill>
              <a:latin typeface="Tahoma" panose="020B0604030504040204" pitchFamily="34" charset="0"/>
            </a:endParaRPr>
          </a:p>
          <a:p>
            <a:pPr eaLnBrk="1" hangingPunct="1">
              <a:lnSpc>
                <a:spcPct val="50000"/>
              </a:lnSpc>
              <a:spcBef>
                <a:spcPct val="50000"/>
              </a:spcBef>
            </a:pPr>
            <a:r>
              <a:rPr lang="en-US" altLang="en-US" sz="9600" dirty="0">
                <a:latin typeface="+mj-lt"/>
                <a:ea typeface="ＭＳ Ｐゴシック"/>
                <a:cs typeface="Arial"/>
              </a:rPr>
              <a:t>Residence Camps for Youth with Physical Disabilities</a:t>
            </a:r>
            <a:endParaRPr lang="en-US" altLang="en-US" sz="9600" dirty="0">
              <a:latin typeface="+mj-lt"/>
              <a:cs typeface="Arial"/>
            </a:endParaRPr>
          </a:p>
          <a:p>
            <a:pPr eaLnBrk="1" hangingPunct="1">
              <a:lnSpc>
                <a:spcPct val="50000"/>
              </a:lnSpc>
              <a:spcBef>
                <a:spcPct val="50000"/>
              </a:spcBef>
            </a:pPr>
            <a:r>
              <a:rPr lang="en-US" altLang="en-US" sz="7200" dirty="0">
                <a:latin typeface="+mj-lt"/>
                <a:ea typeface="ＭＳ Ｐゴシック"/>
              </a:rPr>
              <a:t>Amberlin Piles &amp; Michael Bradley, Ph.D.</a:t>
            </a:r>
            <a:endParaRPr lang="en-US" altLang="en-US" sz="4800" dirty="0">
              <a:latin typeface="+mj-lt"/>
              <a:ea typeface="ＭＳ Ｐゴシック"/>
            </a:endParaRPr>
          </a:p>
        </p:txBody>
      </p:sp>
      <p:sp>
        <p:nvSpPr>
          <p:cNvPr id="2076" name="Line 28">
            <a:extLst>
              <a:ext uri="{FF2B5EF4-FFF2-40B4-BE49-F238E27FC236}">
                <a16:creationId xmlns:a16="http://schemas.microsoft.com/office/drawing/2014/main" id="{7F6A5409-761B-EE87-1454-3ADF7AC55C26}"/>
              </a:ext>
            </a:extLst>
          </p:cNvPr>
          <p:cNvSpPr>
            <a:spLocks noChangeShapeType="1"/>
          </p:cNvSpPr>
          <p:nvPr/>
        </p:nvSpPr>
        <p:spPr bwMode="auto">
          <a:xfrm>
            <a:off x="-10319" y="4879725"/>
            <a:ext cx="43891200" cy="0"/>
          </a:xfrm>
          <a:prstGeom prst="line">
            <a:avLst/>
          </a:prstGeom>
          <a:noFill/>
          <a:ln w="317500">
            <a:solidFill>
              <a:srgbClr val="FFE34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5" name="Picture 4" descr="Logo, company name&#10;&#10;Description automatically generated">
            <a:extLst>
              <a:ext uri="{FF2B5EF4-FFF2-40B4-BE49-F238E27FC236}">
                <a16:creationId xmlns:a16="http://schemas.microsoft.com/office/drawing/2014/main" id="{C116541C-884A-D95F-C5F5-F9080E702D55}"/>
              </a:ext>
            </a:extLst>
          </p:cNvPr>
          <p:cNvPicPr>
            <a:picLocks noChangeAspect="1"/>
          </p:cNvPicPr>
          <p:nvPr/>
        </p:nvPicPr>
        <p:blipFill>
          <a:blip r:embed="rId3"/>
          <a:stretch>
            <a:fillRect/>
          </a:stretch>
        </p:blipFill>
        <p:spPr>
          <a:xfrm>
            <a:off x="35680033" y="272199"/>
            <a:ext cx="6623667" cy="5113938"/>
          </a:xfrm>
          <a:prstGeom prst="rect">
            <a:avLst/>
          </a:prstGeom>
        </p:spPr>
      </p:pic>
      <p:grpSp>
        <p:nvGrpSpPr>
          <p:cNvPr id="27" name="Group 26">
            <a:extLst>
              <a:ext uri="{FF2B5EF4-FFF2-40B4-BE49-F238E27FC236}">
                <a16:creationId xmlns:a16="http://schemas.microsoft.com/office/drawing/2014/main" id="{3FB1574C-7904-A4BF-60EF-5355CBB28B94}"/>
              </a:ext>
            </a:extLst>
          </p:cNvPr>
          <p:cNvGrpSpPr/>
          <p:nvPr/>
        </p:nvGrpSpPr>
        <p:grpSpPr>
          <a:xfrm>
            <a:off x="1182495" y="5880665"/>
            <a:ext cx="13368415" cy="4065318"/>
            <a:chOff x="1182495" y="5547072"/>
            <a:chExt cx="13368415" cy="4632878"/>
          </a:xfrm>
        </p:grpSpPr>
        <p:sp>
          <p:nvSpPr>
            <p:cNvPr id="2057" name="Rectangle 9">
              <a:extLst>
                <a:ext uri="{FF2B5EF4-FFF2-40B4-BE49-F238E27FC236}">
                  <a16:creationId xmlns:a16="http://schemas.microsoft.com/office/drawing/2014/main" id="{DE6CFA78-314C-35AC-11A9-DA67D15E539C}"/>
                </a:ext>
              </a:extLst>
            </p:cNvPr>
            <p:cNvSpPr>
              <a:spLocks noChangeArrowheads="1"/>
            </p:cNvSpPr>
            <p:nvPr/>
          </p:nvSpPr>
          <p:spPr bwMode="auto">
            <a:xfrm>
              <a:off x="1182495" y="5547072"/>
              <a:ext cx="13368415" cy="4632878"/>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213" name="Text Box 165">
              <a:extLst>
                <a:ext uri="{FF2B5EF4-FFF2-40B4-BE49-F238E27FC236}">
                  <a16:creationId xmlns:a16="http://schemas.microsoft.com/office/drawing/2014/main" id="{C631C353-3950-9B65-9201-CB18524A0229}"/>
                </a:ext>
              </a:extLst>
            </p:cNvPr>
            <p:cNvSpPr txBox="1">
              <a:spLocks noChangeArrowheads="1"/>
            </p:cNvSpPr>
            <p:nvPr/>
          </p:nvSpPr>
          <p:spPr bwMode="auto">
            <a:xfrm>
              <a:off x="1641856" y="6649415"/>
              <a:ext cx="12859566" cy="289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r>
                <a:rPr lang="en-US" sz="2600" dirty="0">
                  <a:latin typeface="Arial"/>
                  <a:ea typeface="ＭＳ Ｐゴシック"/>
                  <a:cs typeface="Arial"/>
                </a:rPr>
                <a:t>A residence camp consists of a facility or campsite that is utilized for the purpose of camping, requires an overnight stay, and is a popular summertime commodity. Youth with disabilities can benefit from residence camps because it allows them to have a sense of belonging while being surrounded by nature and varying aspects of inclusion. The programming at residence camps for youth with disabilities can consist of indoor or outdoor activities, designed and modified to accommodate the needs of individuals to enjoy and feel included.</a:t>
              </a:r>
              <a:endParaRPr lang="en-US" sz="2600">
                <a:cs typeface="Arial"/>
              </a:endParaRPr>
            </a:p>
          </p:txBody>
        </p:sp>
        <p:sp>
          <p:nvSpPr>
            <p:cNvPr id="3" name="Text Box 49">
              <a:extLst>
                <a:ext uri="{FF2B5EF4-FFF2-40B4-BE49-F238E27FC236}">
                  <a16:creationId xmlns:a16="http://schemas.microsoft.com/office/drawing/2014/main" id="{82288298-CE93-B8E0-F049-9AE64171FE03}"/>
                </a:ext>
              </a:extLst>
            </p:cNvPr>
            <p:cNvSpPr txBox="1">
              <a:spLocks noChangeArrowheads="1"/>
            </p:cNvSpPr>
            <p:nvPr/>
          </p:nvSpPr>
          <p:spPr bwMode="auto">
            <a:xfrm>
              <a:off x="1344758" y="5782724"/>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Introduction </a:t>
              </a:r>
            </a:p>
          </p:txBody>
        </p:sp>
      </p:grpSp>
      <p:grpSp>
        <p:nvGrpSpPr>
          <p:cNvPr id="28" name="Group 27">
            <a:extLst>
              <a:ext uri="{FF2B5EF4-FFF2-40B4-BE49-F238E27FC236}">
                <a16:creationId xmlns:a16="http://schemas.microsoft.com/office/drawing/2014/main" id="{199D190E-D38C-7D80-77DB-1B509A1AC12A}"/>
              </a:ext>
            </a:extLst>
          </p:cNvPr>
          <p:cNvGrpSpPr/>
          <p:nvPr/>
        </p:nvGrpSpPr>
        <p:grpSpPr>
          <a:xfrm>
            <a:off x="15121066" y="5892053"/>
            <a:ext cx="13631034" cy="6832911"/>
            <a:chOff x="1165876" y="21189639"/>
            <a:chExt cx="13631034" cy="6382442"/>
          </a:xfrm>
        </p:grpSpPr>
        <p:sp>
          <p:nvSpPr>
            <p:cNvPr id="2112" name="Text Box 64">
              <a:extLst>
                <a:ext uri="{FF2B5EF4-FFF2-40B4-BE49-F238E27FC236}">
                  <a16:creationId xmlns:a16="http://schemas.microsoft.com/office/drawing/2014/main" id="{EF0D6D78-457D-C2D7-9409-FB201364BFEB}"/>
                </a:ext>
              </a:extLst>
            </p:cNvPr>
            <p:cNvSpPr txBox="1">
              <a:spLocks noChangeArrowheads="1"/>
            </p:cNvSpPr>
            <p:nvPr/>
          </p:nvSpPr>
          <p:spPr bwMode="auto">
            <a:xfrm>
              <a:off x="1213578" y="23078543"/>
              <a:ext cx="13583332" cy="44935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287020" indent="0"/>
              <a:r>
                <a:rPr lang="en-US" sz="2600" b="1" dirty="0">
                  <a:latin typeface="Arial"/>
                  <a:ea typeface="ＭＳ Ｐゴシック"/>
                  <a:cs typeface="Arial"/>
                </a:rPr>
                <a:t>(</a:t>
              </a:r>
              <a:r>
                <a:rPr lang="en-US" sz="2600" b="1" i="1" dirty="0">
                  <a:latin typeface="Arial"/>
                  <a:ea typeface="ＭＳ Ｐゴシック"/>
                  <a:cs typeface="Arial"/>
                </a:rPr>
                <a:t>Children's Health Care</a:t>
              </a:r>
              <a:r>
                <a:rPr lang="en-US" sz="2600" b="1" dirty="0">
                  <a:latin typeface="Arial"/>
                  <a:ea typeface="ＭＳ Ｐゴシック"/>
                  <a:cs typeface="Arial"/>
                </a:rPr>
                <a:t>, 44:1-16, 2015)</a:t>
              </a:r>
              <a:br>
                <a:rPr lang="en-US" sz="2600" dirty="0"/>
              </a:br>
              <a:r>
                <a:rPr lang="en-US" sz="2600" dirty="0">
                  <a:latin typeface="Arial"/>
                  <a:ea typeface="ＭＳ Ｐゴシック"/>
                  <a:cs typeface="Arial"/>
                </a:rPr>
                <a:t>Youth with disabilities face many social and physical barriers in their lifetimes. Opportunities to connect with others with the same disabilities or life experiences are among the many aspects that these individuals lack in their early childhood. A great way to incorporate social acceptance (SA) into the lives of youth with disabilities is through disability-specific residential camps. Specifically, these "camps offer the chance to learn independent living, communication, social interaction skills as well as important lifelong recreation and leisure skills" (2015). The camp experience can positively benefit one's life by creating a sense of community among campers. Through the community-building aspect of disability-specific camps, youth can be most influenced because of the sense of belonging and social acceptance that they experience there.</a:t>
              </a:r>
            </a:p>
          </p:txBody>
        </p:sp>
        <p:sp>
          <p:nvSpPr>
            <p:cNvPr id="10" name="Rectangle 9">
              <a:extLst>
                <a:ext uri="{FF2B5EF4-FFF2-40B4-BE49-F238E27FC236}">
                  <a16:creationId xmlns:a16="http://schemas.microsoft.com/office/drawing/2014/main" id="{70798DDF-E5FE-95C6-760F-F90A5FA660C5}"/>
                </a:ext>
              </a:extLst>
            </p:cNvPr>
            <p:cNvSpPr>
              <a:spLocks noChangeArrowheads="1"/>
            </p:cNvSpPr>
            <p:nvPr/>
          </p:nvSpPr>
          <p:spPr bwMode="auto">
            <a:xfrm>
              <a:off x="1165876" y="21189639"/>
              <a:ext cx="13538552" cy="6246568"/>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2" name="Text Box 49">
              <a:extLst>
                <a:ext uri="{FF2B5EF4-FFF2-40B4-BE49-F238E27FC236}">
                  <a16:creationId xmlns:a16="http://schemas.microsoft.com/office/drawing/2014/main" id="{6D06E305-F4CC-A2F9-BDBC-D802CEE01EE2}"/>
                </a:ext>
              </a:extLst>
            </p:cNvPr>
            <p:cNvSpPr txBox="1">
              <a:spLocks noChangeArrowheads="1"/>
            </p:cNvSpPr>
            <p:nvPr/>
          </p:nvSpPr>
          <p:spPr bwMode="auto">
            <a:xfrm>
              <a:off x="1514703" y="21560426"/>
              <a:ext cx="11499850" cy="12003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tIns="45720" rIns="91440" bIns="45720" anchor="t">
              <a:spAutoFit/>
            </a:bodyPr>
            <a:lstStyle/>
            <a:p>
              <a:pPr>
                <a:spcBef>
                  <a:spcPct val="50000"/>
                </a:spcBef>
              </a:pPr>
              <a:r>
                <a:rPr lang="en-US" sz="3600" b="1" i="1" u="sng" dirty="0">
                  <a:solidFill>
                    <a:srgbClr val="0F6200"/>
                  </a:solidFill>
                  <a:latin typeface="Tahoma" panose="020B0604030504040204" pitchFamily="34" charset="0"/>
                </a:rPr>
                <a:t>Social Acceptance and Quality of Life of Pediatric Campers with Physical Disabilities</a:t>
              </a:r>
              <a:r>
                <a:rPr lang="en-US" altLang="en-US" sz="3600" b="1" i="1" u="sng" dirty="0">
                  <a:solidFill>
                    <a:srgbClr val="0F6200"/>
                  </a:solidFill>
                  <a:latin typeface="Tahoma" panose="020B0604030504040204" pitchFamily="34" charset="0"/>
                </a:rPr>
                <a:t> </a:t>
              </a:r>
              <a:endParaRPr lang="en-US" sz="3600" b="1" i="1" u="sng" dirty="0">
                <a:solidFill>
                  <a:srgbClr val="0F6200"/>
                </a:solidFill>
                <a:latin typeface="Tahoma" panose="020B0604030504040204" pitchFamily="34" charset="0"/>
              </a:endParaRPr>
            </a:p>
          </p:txBody>
        </p:sp>
      </p:grpSp>
      <p:grpSp>
        <p:nvGrpSpPr>
          <p:cNvPr id="29" name="Group 28">
            <a:extLst>
              <a:ext uri="{FF2B5EF4-FFF2-40B4-BE49-F238E27FC236}">
                <a16:creationId xmlns:a16="http://schemas.microsoft.com/office/drawing/2014/main" id="{202B26E0-B415-3788-3D1B-9B8D951691B3}"/>
              </a:ext>
            </a:extLst>
          </p:cNvPr>
          <p:cNvGrpSpPr/>
          <p:nvPr/>
        </p:nvGrpSpPr>
        <p:grpSpPr>
          <a:xfrm>
            <a:off x="1136956" y="15801122"/>
            <a:ext cx="13439710" cy="7533762"/>
            <a:chOff x="15305081" y="2787314"/>
            <a:chExt cx="13564066" cy="11402263"/>
          </a:xfrm>
        </p:grpSpPr>
        <p:sp>
          <p:nvSpPr>
            <p:cNvPr id="11" name="Rectangle 10">
              <a:extLst>
                <a:ext uri="{FF2B5EF4-FFF2-40B4-BE49-F238E27FC236}">
                  <a16:creationId xmlns:a16="http://schemas.microsoft.com/office/drawing/2014/main" id="{44D17A66-E332-886F-25E9-3E1FEAE591CA}"/>
                </a:ext>
              </a:extLst>
            </p:cNvPr>
            <p:cNvSpPr>
              <a:spLocks noChangeArrowheads="1"/>
            </p:cNvSpPr>
            <p:nvPr/>
          </p:nvSpPr>
          <p:spPr bwMode="auto">
            <a:xfrm>
              <a:off x="15305081" y="2787314"/>
              <a:ext cx="13564066" cy="11402263"/>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3" name="Text Box 49">
              <a:extLst>
                <a:ext uri="{FF2B5EF4-FFF2-40B4-BE49-F238E27FC236}">
                  <a16:creationId xmlns:a16="http://schemas.microsoft.com/office/drawing/2014/main" id="{43362F36-5D6F-F036-0A29-615C36C4E0E9}"/>
                </a:ext>
              </a:extLst>
            </p:cNvPr>
            <p:cNvSpPr txBox="1">
              <a:spLocks noChangeArrowheads="1"/>
            </p:cNvSpPr>
            <p:nvPr/>
          </p:nvSpPr>
          <p:spPr bwMode="auto">
            <a:xfrm>
              <a:off x="15723379" y="3208141"/>
              <a:ext cx="11499850" cy="12003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tIns="45720" rIns="91440" bIns="45720" anchor="t">
              <a:spAutoFit/>
            </a:bodyPr>
            <a:lstStyle/>
            <a:p>
              <a:pPr>
                <a:spcBef>
                  <a:spcPct val="50000"/>
                </a:spcBef>
              </a:pPr>
              <a:r>
                <a:rPr lang="en-US" sz="3600" b="1" i="1" u="sng" dirty="0">
                  <a:solidFill>
                    <a:srgbClr val="0F6200"/>
                  </a:solidFill>
                  <a:latin typeface="Tahoma" panose="020B0604030504040204" pitchFamily="34" charset="0"/>
                </a:rPr>
                <a:t>Summer Camp Experience from the Perspective of Youths with Disabilities</a:t>
              </a:r>
            </a:p>
          </p:txBody>
        </p:sp>
        <p:sp>
          <p:nvSpPr>
            <p:cNvPr id="15" name="Text Box 165">
              <a:extLst>
                <a:ext uri="{FF2B5EF4-FFF2-40B4-BE49-F238E27FC236}">
                  <a16:creationId xmlns:a16="http://schemas.microsoft.com/office/drawing/2014/main" id="{8C03F30F-4601-9473-5D57-B8FAC2B93CAB}"/>
                </a:ext>
              </a:extLst>
            </p:cNvPr>
            <p:cNvSpPr txBox="1">
              <a:spLocks noChangeArrowheads="1"/>
            </p:cNvSpPr>
            <p:nvPr/>
          </p:nvSpPr>
          <p:spPr bwMode="auto">
            <a:xfrm>
              <a:off x="15667831" y="5122176"/>
              <a:ext cx="12800012" cy="6093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r>
                <a:rPr lang="en-US" sz="2600" b="1" dirty="0">
                  <a:latin typeface="Arial"/>
                  <a:ea typeface="ＭＳ Ｐゴシック"/>
                  <a:cs typeface="Arial"/>
                </a:rPr>
                <a:t>(</a:t>
              </a:r>
              <a:r>
                <a:rPr lang="en-US" sz="2600" b="1" i="1" dirty="0" err="1">
                  <a:latin typeface="Arial"/>
                  <a:ea typeface="ＭＳ Ｐゴシック"/>
                  <a:cs typeface="Arial"/>
                </a:rPr>
                <a:t>Palaestra</a:t>
              </a:r>
              <a:r>
                <a:rPr lang="en-US" sz="2600" b="1" dirty="0">
                  <a:latin typeface="Arial"/>
                  <a:ea typeface="ＭＳ Ｐゴシック"/>
                  <a:cs typeface="Arial"/>
                </a:rPr>
                <a:t>, Vol. 22, No. 2, March 1, 2006)</a:t>
              </a:r>
              <a:br>
                <a:rPr lang="en-US" sz="2600" dirty="0"/>
              </a:br>
              <a:r>
                <a:rPr lang="en-US" sz="2600" dirty="0">
                  <a:latin typeface="Arial"/>
                  <a:ea typeface="ＭＳ Ｐゴシック"/>
                  <a:cs typeface="Arial"/>
                </a:rPr>
                <a:t>With inclusivity being a huge priority among the disability community, segregated summer camps offer youth the opportunity to explore identity alternatives. In terms of identity development, the process includes individuals with disabilities negotiating their disability identity together and integrating their non-disability identity through a social context. A camp that created a youth exchange provided “an enjoyable experience for the youths while fostering friendships and providing opportunities to experience a wide range of physical activities.” (2006). The program received positive results from the participants as many felt successful in finding ways to execute new skills and accomplish activities based on their own strengths and abilities. The exchange also allowed participants to discover a positive self-image, which can be realized in a variety of different ways through friendships, attempting and accomplishing new tasks, experiencing success, and gaining a sense of personal control and independence. </a:t>
              </a:r>
            </a:p>
            <a:p>
              <a:pPr lvl="0"/>
              <a:endParaRPr lang="en-US" sz="2600" dirty="0"/>
            </a:p>
          </p:txBody>
        </p:sp>
      </p:grpSp>
      <p:grpSp>
        <p:nvGrpSpPr>
          <p:cNvPr id="31" name="Group 30">
            <a:extLst>
              <a:ext uri="{FF2B5EF4-FFF2-40B4-BE49-F238E27FC236}">
                <a16:creationId xmlns:a16="http://schemas.microsoft.com/office/drawing/2014/main" id="{ABB9F0DF-CD22-05CD-6A6D-96F99B0908A5}"/>
              </a:ext>
            </a:extLst>
          </p:cNvPr>
          <p:cNvGrpSpPr/>
          <p:nvPr/>
        </p:nvGrpSpPr>
        <p:grpSpPr>
          <a:xfrm>
            <a:off x="15116537" y="20974829"/>
            <a:ext cx="13635563" cy="10418075"/>
            <a:chOff x="29725359" y="5453880"/>
            <a:chExt cx="13587740" cy="9737019"/>
          </a:xfrm>
        </p:grpSpPr>
        <p:sp>
          <p:nvSpPr>
            <p:cNvPr id="16" name="Rectangle 15">
              <a:extLst>
                <a:ext uri="{FF2B5EF4-FFF2-40B4-BE49-F238E27FC236}">
                  <a16:creationId xmlns:a16="http://schemas.microsoft.com/office/drawing/2014/main" id="{06C2F04B-7D9D-FED6-A7B1-C1E9EC085ED3}"/>
                </a:ext>
              </a:extLst>
            </p:cNvPr>
            <p:cNvSpPr>
              <a:spLocks noChangeArrowheads="1"/>
            </p:cNvSpPr>
            <p:nvPr/>
          </p:nvSpPr>
          <p:spPr bwMode="auto">
            <a:xfrm>
              <a:off x="29725359" y="5453880"/>
              <a:ext cx="13587740" cy="9015511"/>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 name="Text Box 49">
              <a:extLst>
                <a:ext uri="{FF2B5EF4-FFF2-40B4-BE49-F238E27FC236}">
                  <a16:creationId xmlns:a16="http://schemas.microsoft.com/office/drawing/2014/main" id="{3FC24912-FF37-EDD5-C089-2EE6F089E0F2}"/>
                </a:ext>
              </a:extLst>
            </p:cNvPr>
            <p:cNvSpPr txBox="1">
              <a:spLocks noChangeArrowheads="1"/>
            </p:cNvSpPr>
            <p:nvPr/>
          </p:nvSpPr>
          <p:spPr bwMode="auto">
            <a:xfrm>
              <a:off x="29930108" y="5755553"/>
              <a:ext cx="11499850" cy="6040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tIns="45720" rIns="91440" bIns="45720" anchor="t">
              <a:spAutoFit/>
            </a:bodyPr>
            <a:lstStyle/>
            <a:p>
              <a:pPr>
                <a:spcBef>
                  <a:spcPct val="50000"/>
                </a:spcBef>
              </a:pPr>
              <a:r>
                <a:rPr lang="en-US" altLang="en-US" sz="3600" b="1" i="1" u="sng" dirty="0">
                  <a:solidFill>
                    <a:srgbClr val="0F6200"/>
                  </a:solidFill>
                  <a:latin typeface="Tahoma"/>
                  <a:ea typeface="ＭＳ Ｐゴシック"/>
                  <a:cs typeface="Tahoma"/>
                </a:rPr>
                <a:t>Method / Data Source(s)</a:t>
              </a:r>
              <a:endParaRPr lang="en-US" altLang="en-US" sz="3600" b="1" i="1" u="sng" dirty="0">
                <a:solidFill>
                  <a:srgbClr val="0F6200"/>
                </a:solidFill>
                <a:latin typeface="Tahoma" panose="020B0604030504040204" pitchFamily="34" charset="0"/>
              </a:endParaRPr>
            </a:p>
          </p:txBody>
        </p:sp>
        <p:sp>
          <p:nvSpPr>
            <p:cNvPr id="24" name="Text Box 64">
              <a:extLst>
                <a:ext uri="{FF2B5EF4-FFF2-40B4-BE49-F238E27FC236}">
                  <a16:creationId xmlns:a16="http://schemas.microsoft.com/office/drawing/2014/main" id="{68EAD4B5-D1EF-7411-699E-E5E8AA6E12B0}"/>
                </a:ext>
              </a:extLst>
            </p:cNvPr>
            <p:cNvSpPr txBox="1">
              <a:spLocks noChangeArrowheads="1"/>
            </p:cNvSpPr>
            <p:nvPr/>
          </p:nvSpPr>
          <p:spPr bwMode="auto">
            <a:xfrm>
              <a:off x="29922938" y="6561207"/>
              <a:ext cx="12534900" cy="8629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tIns="45720" rIns="91440" bIns="45720" anchor="t">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287020" indent="-287020"/>
              <a:r>
                <a:rPr lang="en-US" sz="2600" dirty="0">
                  <a:latin typeface="Arial"/>
                  <a:ea typeface="ＭＳ Ｐゴシック"/>
                  <a:cs typeface="Arial"/>
                </a:rPr>
                <a:t>In </a:t>
              </a:r>
              <a:r>
                <a:rPr lang="en-US" sz="2600" i="1" dirty="0">
                  <a:latin typeface="Arial"/>
                  <a:ea typeface="ＭＳ Ｐゴシック"/>
                  <a:cs typeface="Arial"/>
                </a:rPr>
                <a:t>A Summer Camp Experience from the Perspective of Youths with Disabilities</a:t>
              </a:r>
              <a:r>
                <a:rPr lang="en-US" sz="2600" dirty="0">
                  <a:latin typeface="Arial"/>
                  <a:ea typeface="ＭＳ Ｐゴシック"/>
                  <a:cs typeface="Arial"/>
                </a:rPr>
                <a:t> (2006), youth participants that volunteered for the study were accompanied by their guardians to do separate interviews. Interviewees ranged in age from 14 to 19 years and included both females (N=4) and males (N=5). Sample questions for the youth participants included: What did you learn most about yourself? What experiences were the most meaningful? What was it like to meet other youths with disabilities? Seven of the nine youths provided photographs, with written explanations of why they chose their respective photos, which were taken over the course of their summer camp experiences. </a:t>
              </a:r>
            </a:p>
            <a:p>
              <a:pPr marL="287020" indent="-287020"/>
              <a:r>
                <a:rPr lang="en-US" sz="2600" dirty="0">
                  <a:latin typeface="Arial"/>
                  <a:ea typeface="ＭＳ Ｐゴシック"/>
                  <a:cs typeface="Arial"/>
                </a:rPr>
                <a:t>In </a:t>
              </a:r>
              <a:r>
                <a:rPr lang="en-US" sz="2600" i="1" dirty="0">
                  <a:latin typeface="Arial"/>
                  <a:ea typeface="ＭＳ Ｐゴシック"/>
                  <a:cs typeface="Arial"/>
                </a:rPr>
                <a:t>Examining Perceptions of Social Acceptance and Quality of Life of Pediatric Campers with Physical Disabilities </a:t>
              </a:r>
              <a:r>
                <a:rPr lang="en-US" sz="2600" dirty="0">
                  <a:latin typeface="Arial"/>
                  <a:ea typeface="ＭＳ Ｐゴシック"/>
                  <a:cs typeface="Arial"/>
                </a:rPr>
                <a:t>(2015), the study gathered data through a post-camp quantitative and qualitative assessment to collect and analyze data related to social acceptance (SA) and quality of life (QOL). The study participants followed the same criteria from the previous article; however, the age ranges were between 8 to 18 and the interviewee pool was much larger for this study. Out of 95 campers, 51 campers (n=20 male; n=31 female) consented to participate in the pre- and post-camp questionnaire. The quantitative analysis included the Social Acceptance Scale and the PedsQL General Well-Being Scale on the first and last day of camp. The qualitative analysis included the phenomenological approach to investigate participants’ recollections of the camp experience three months post-camp, in which 12 out of the 51 campers participated.</a:t>
              </a:r>
            </a:p>
            <a:p>
              <a:pPr marL="0" indent="0">
                <a:spcBef>
                  <a:spcPts val="0"/>
                </a:spcBef>
                <a:spcAft>
                  <a:spcPts val="0"/>
                </a:spcAft>
              </a:pPr>
              <a:br>
                <a:rPr lang="en-US" dirty="0"/>
              </a:br>
              <a:endParaRPr lang="en-US" dirty="0"/>
            </a:p>
          </p:txBody>
        </p:sp>
      </p:grpSp>
      <p:grpSp>
        <p:nvGrpSpPr>
          <p:cNvPr id="30" name="Group 29">
            <a:extLst>
              <a:ext uri="{FF2B5EF4-FFF2-40B4-BE49-F238E27FC236}">
                <a16:creationId xmlns:a16="http://schemas.microsoft.com/office/drawing/2014/main" id="{52897C5C-F489-2178-24D3-DA17C7E6B3E0}"/>
              </a:ext>
            </a:extLst>
          </p:cNvPr>
          <p:cNvGrpSpPr/>
          <p:nvPr/>
        </p:nvGrpSpPr>
        <p:grpSpPr>
          <a:xfrm>
            <a:off x="29431530" y="21580665"/>
            <a:ext cx="13429080" cy="4351526"/>
            <a:chOff x="29660378" y="25723636"/>
            <a:chExt cx="13564066" cy="4681963"/>
          </a:xfrm>
        </p:grpSpPr>
        <p:sp>
          <p:nvSpPr>
            <p:cNvPr id="19" name="Rectangle 18">
              <a:extLst>
                <a:ext uri="{FF2B5EF4-FFF2-40B4-BE49-F238E27FC236}">
                  <a16:creationId xmlns:a16="http://schemas.microsoft.com/office/drawing/2014/main" id="{9C1EF845-C69D-DBA5-8265-B9B7D7EF177C}"/>
                </a:ext>
              </a:extLst>
            </p:cNvPr>
            <p:cNvSpPr>
              <a:spLocks noChangeArrowheads="1"/>
            </p:cNvSpPr>
            <p:nvPr/>
          </p:nvSpPr>
          <p:spPr bwMode="auto">
            <a:xfrm>
              <a:off x="29660378" y="25723636"/>
              <a:ext cx="13564066" cy="4499572"/>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2" name="Text Box 49">
              <a:extLst>
                <a:ext uri="{FF2B5EF4-FFF2-40B4-BE49-F238E27FC236}">
                  <a16:creationId xmlns:a16="http://schemas.microsoft.com/office/drawing/2014/main" id="{BD8E2D52-30CA-64C2-B466-5EEDA0167433}"/>
                </a:ext>
              </a:extLst>
            </p:cNvPr>
            <p:cNvSpPr txBox="1">
              <a:spLocks noChangeArrowheads="1"/>
            </p:cNvSpPr>
            <p:nvPr/>
          </p:nvSpPr>
          <p:spPr bwMode="auto">
            <a:xfrm>
              <a:off x="29930108" y="25889200"/>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References</a:t>
              </a:r>
            </a:p>
          </p:txBody>
        </p:sp>
        <p:sp>
          <p:nvSpPr>
            <p:cNvPr id="25" name="Text Box 165">
              <a:extLst>
                <a:ext uri="{FF2B5EF4-FFF2-40B4-BE49-F238E27FC236}">
                  <a16:creationId xmlns:a16="http://schemas.microsoft.com/office/drawing/2014/main" id="{ED321C93-3FBA-BA9D-CB0E-A802637745F8}"/>
                </a:ext>
              </a:extLst>
            </p:cNvPr>
            <p:cNvSpPr txBox="1">
              <a:spLocks noChangeArrowheads="1"/>
            </p:cNvSpPr>
            <p:nvPr/>
          </p:nvSpPr>
          <p:spPr bwMode="auto">
            <a:xfrm>
              <a:off x="29930108" y="26564285"/>
              <a:ext cx="12800012" cy="38413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pPr lvl="1" indent="-457200">
                <a:spcBef>
                  <a:spcPts val="0"/>
                </a:spcBef>
                <a:spcAft>
                  <a:spcPts val="0"/>
                </a:spcAft>
              </a:pPr>
              <a:r>
                <a:rPr lang="en-US" sz="2600" dirty="0">
                  <a:latin typeface="Arial"/>
                  <a:ea typeface="ＭＳ Ｐゴシック"/>
                  <a:cs typeface="Arial"/>
                </a:rPr>
                <a:t>Foster, E. A., Lepore-Stevens, M., Adams, D., &amp; Lepore, M. (2020). The Sports Camp Experience Continued During COVID Pandemic for Children with Visual Impairments. </a:t>
              </a:r>
              <a:r>
                <a:rPr lang="en-US" sz="2600" i="1" dirty="0">
                  <a:latin typeface="Arial"/>
                  <a:ea typeface="ＭＳ Ｐゴシック"/>
                  <a:cs typeface="Arial"/>
                </a:rPr>
                <a:t>Palaestra, 34</a:t>
              </a:r>
              <a:r>
                <a:rPr lang="en-US" sz="2600" dirty="0">
                  <a:latin typeface="Arial"/>
                  <a:ea typeface="ＭＳ Ｐゴシック"/>
                  <a:cs typeface="Arial"/>
                </a:rPr>
                <a:t>.</a:t>
              </a:r>
              <a:endParaRPr lang="en-US" sz="2600">
                <a:cs typeface="Arial" panose="020B0604020202020204" pitchFamily="34" charset="0"/>
              </a:endParaRPr>
            </a:p>
            <a:p>
              <a:pPr lvl="1" indent="-457200">
                <a:spcBef>
                  <a:spcPts val="0"/>
                </a:spcBef>
                <a:spcAft>
                  <a:spcPts val="0"/>
                </a:spcAft>
              </a:pPr>
              <a:r>
                <a:rPr lang="en-US" sz="2600" dirty="0">
                  <a:latin typeface="Arial"/>
                  <a:ea typeface="ＭＳ Ｐゴシック"/>
                  <a:cs typeface="Times New Roman"/>
                </a:rPr>
                <a:t>Knapp, D., Devine, M. A., Dawson, S., &amp; Piatt, J. (2013). Examining perceptions of social acceptance and quality of life of pediatric campers with physical disabilities. </a:t>
              </a:r>
              <a:r>
                <a:rPr lang="en-US" sz="2600" i="1" dirty="0">
                  <a:latin typeface="Arial"/>
                  <a:ea typeface="ＭＳ Ｐゴシック"/>
                  <a:cs typeface="Times New Roman"/>
                </a:rPr>
                <a:t>Children's Health Care, 44</a:t>
              </a:r>
              <a:r>
                <a:rPr lang="en-US" sz="2600" dirty="0">
                  <a:latin typeface="Arial"/>
                  <a:ea typeface="ＭＳ Ｐゴシック"/>
                  <a:cs typeface="Times New Roman"/>
                </a:rPr>
                <a:t>(1), 1–16.</a:t>
              </a:r>
              <a:endParaRPr lang="en-US" sz="2600" dirty="0">
                <a:latin typeface="Arial"/>
                <a:ea typeface="ＭＳ Ｐゴシック"/>
                <a:cs typeface="Arial"/>
              </a:endParaRPr>
            </a:p>
            <a:p>
              <a:pPr lvl="1" indent="-457200">
                <a:spcBef>
                  <a:spcPts val="0"/>
                </a:spcBef>
                <a:spcAft>
                  <a:spcPts val="0"/>
                </a:spcAft>
              </a:pPr>
              <a:r>
                <a:rPr lang="en-US" sz="2600" dirty="0">
                  <a:latin typeface="Arial"/>
                  <a:ea typeface="ＭＳ Ｐゴシック"/>
                  <a:cs typeface="Times New Roman"/>
                </a:rPr>
                <a:t>Practical Applications: A Summer Camp Experience from the Perspective of Youths with Disabilities. (2006, Spring). </a:t>
              </a:r>
              <a:r>
                <a:rPr lang="en-US" sz="2600" i="1" dirty="0">
                  <a:latin typeface="Arial"/>
                  <a:ea typeface="ＭＳ Ｐゴシック"/>
                  <a:cs typeface="Times New Roman"/>
                </a:rPr>
                <a:t>Palaestra, 22</a:t>
              </a:r>
              <a:r>
                <a:rPr lang="en-US" sz="2600" dirty="0">
                  <a:latin typeface="Arial"/>
                  <a:ea typeface="ＭＳ Ｐゴシック"/>
                  <a:cs typeface="Times New Roman"/>
                </a:rPr>
                <a:t>, 7-9.</a:t>
              </a:r>
              <a:endParaRPr lang="en-US" sz="2600">
                <a:latin typeface="Arial"/>
                <a:ea typeface="ＭＳ Ｐゴシック"/>
                <a:cs typeface="Arial"/>
              </a:endParaRPr>
            </a:p>
            <a:p>
              <a:pPr>
                <a:spcBef>
                  <a:spcPct val="50000"/>
                </a:spcBef>
              </a:pPr>
              <a:endParaRPr lang="en-US" altLang="en-US" sz="1200" dirty="0">
                <a:latin typeface="Times New Roman"/>
                <a:cs typeface="Times New Roman"/>
              </a:endParaRPr>
            </a:p>
          </p:txBody>
        </p:sp>
      </p:grpSp>
      <p:grpSp>
        <p:nvGrpSpPr>
          <p:cNvPr id="14" name="Group 13">
            <a:extLst>
              <a:ext uri="{FF2B5EF4-FFF2-40B4-BE49-F238E27FC236}">
                <a16:creationId xmlns:a16="http://schemas.microsoft.com/office/drawing/2014/main" id="{49753A31-B477-D0E6-3944-54DEC6BFF47E}"/>
              </a:ext>
            </a:extLst>
          </p:cNvPr>
          <p:cNvGrpSpPr/>
          <p:nvPr/>
        </p:nvGrpSpPr>
        <p:grpSpPr>
          <a:xfrm>
            <a:off x="29428457" y="16123288"/>
            <a:ext cx="13432153" cy="5246979"/>
            <a:chOff x="29517410" y="15541620"/>
            <a:chExt cx="13659378" cy="5829797"/>
          </a:xfrm>
        </p:grpSpPr>
        <p:sp>
          <p:nvSpPr>
            <p:cNvPr id="18" name="Rectangle 17">
              <a:extLst>
                <a:ext uri="{FF2B5EF4-FFF2-40B4-BE49-F238E27FC236}">
                  <a16:creationId xmlns:a16="http://schemas.microsoft.com/office/drawing/2014/main" id="{5222011F-19C4-C60E-C742-75F314C30569}"/>
                </a:ext>
              </a:extLst>
            </p:cNvPr>
            <p:cNvSpPr>
              <a:spLocks noChangeArrowheads="1"/>
            </p:cNvSpPr>
            <p:nvPr/>
          </p:nvSpPr>
          <p:spPr bwMode="auto">
            <a:xfrm>
              <a:off x="29517410" y="15541620"/>
              <a:ext cx="13659378" cy="5562803"/>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1" name="Text Box 49">
              <a:extLst>
                <a:ext uri="{FF2B5EF4-FFF2-40B4-BE49-F238E27FC236}">
                  <a16:creationId xmlns:a16="http://schemas.microsoft.com/office/drawing/2014/main" id="{23F75594-4251-CFA8-8C7D-B5B1E1D3E708}"/>
                </a:ext>
              </a:extLst>
            </p:cNvPr>
            <p:cNvSpPr txBox="1">
              <a:spLocks noChangeArrowheads="1"/>
            </p:cNvSpPr>
            <p:nvPr/>
          </p:nvSpPr>
          <p:spPr bwMode="auto">
            <a:xfrm>
              <a:off x="29930108" y="15943776"/>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Conclusion(s) / Implication(s) </a:t>
              </a:r>
            </a:p>
          </p:txBody>
        </p:sp>
        <p:sp>
          <p:nvSpPr>
            <p:cNvPr id="26" name="Text Box 64">
              <a:extLst>
                <a:ext uri="{FF2B5EF4-FFF2-40B4-BE49-F238E27FC236}">
                  <a16:creationId xmlns:a16="http://schemas.microsoft.com/office/drawing/2014/main" id="{4FB31BC3-0C88-7B4C-B43E-870D965999EC}"/>
                </a:ext>
              </a:extLst>
            </p:cNvPr>
            <p:cNvSpPr txBox="1">
              <a:spLocks noChangeArrowheads="1"/>
            </p:cNvSpPr>
            <p:nvPr/>
          </p:nvSpPr>
          <p:spPr bwMode="auto">
            <a:xfrm>
              <a:off x="29660378" y="16939434"/>
              <a:ext cx="13154428" cy="44319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287020" indent="-287020"/>
              <a:r>
                <a:rPr lang="en-US" sz="2600" dirty="0">
                  <a:latin typeface="Arial"/>
                  <a:ea typeface="ＭＳ Ｐゴシック"/>
                  <a:cs typeface="Arial"/>
                </a:rPr>
                <a:t>   It has been shown through rigorously unprecedented situations such as the COVID-19 pandemic that programming for youth with disabilities can be modified in various ways. With positive feedback from participants and their families, disability-specific camps have been proven to benefit youths with disabilities in numerous ways through programs and opportunities. Maintaining safe and inclusive opportunities for youth to access disability-specific summer camps and programming plays a significant role in the positive feedback and facilitated success. The continuation of these programs will allow youths with disabilities to apply the numerous accomplishments, experiences, and skills that they learned into adulthood.</a:t>
              </a:r>
              <a:endParaRPr lang="en-US" sz="2600">
                <a:cs typeface="Arial"/>
              </a:endParaRPr>
            </a:p>
            <a:p>
              <a:pPr marL="287020" indent="0"/>
              <a:br>
                <a:rPr lang="en-US" dirty="0"/>
              </a:br>
              <a:endParaRPr lang="en-US" dirty="0"/>
            </a:p>
          </p:txBody>
        </p:sp>
      </p:grpSp>
      <p:grpSp>
        <p:nvGrpSpPr>
          <p:cNvPr id="17" name="Group 16">
            <a:extLst>
              <a:ext uri="{FF2B5EF4-FFF2-40B4-BE49-F238E27FC236}">
                <a16:creationId xmlns:a16="http://schemas.microsoft.com/office/drawing/2014/main" id="{96DCB151-2D3B-6476-EF99-4936829A0C8D}"/>
              </a:ext>
            </a:extLst>
          </p:cNvPr>
          <p:cNvGrpSpPr/>
          <p:nvPr/>
        </p:nvGrpSpPr>
        <p:grpSpPr>
          <a:xfrm>
            <a:off x="15140440" y="12841080"/>
            <a:ext cx="13572857" cy="8773780"/>
            <a:chOff x="1249671" y="10806981"/>
            <a:chExt cx="13317758" cy="10791805"/>
          </a:xfrm>
        </p:grpSpPr>
        <p:sp>
          <p:nvSpPr>
            <p:cNvPr id="4" name="Rectangle 11">
              <a:extLst>
                <a:ext uri="{FF2B5EF4-FFF2-40B4-BE49-F238E27FC236}">
                  <a16:creationId xmlns:a16="http://schemas.microsoft.com/office/drawing/2014/main" id="{499A1716-2B39-8516-3367-8963498299C4}"/>
                </a:ext>
              </a:extLst>
            </p:cNvPr>
            <p:cNvSpPr>
              <a:spLocks noChangeArrowheads="1"/>
            </p:cNvSpPr>
            <p:nvPr/>
          </p:nvSpPr>
          <p:spPr bwMode="auto">
            <a:xfrm>
              <a:off x="1249671" y="10806981"/>
              <a:ext cx="13317758" cy="9704800"/>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8" name="Text Box 49">
              <a:extLst>
                <a:ext uri="{FF2B5EF4-FFF2-40B4-BE49-F238E27FC236}">
                  <a16:creationId xmlns:a16="http://schemas.microsoft.com/office/drawing/2014/main" id="{6165705B-19A3-6459-F638-6446CE79E79E}"/>
                </a:ext>
              </a:extLst>
            </p:cNvPr>
            <p:cNvSpPr txBox="1">
              <a:spLocks noChangeArrowheads="1"/>
            </p:cNvSpPr>
            <p:nvPr/>
          </p:nvSpPr>
          <p:spPr bwMode="auto">
            <a:xfrm>
              <a:off x="1510370" y="11179232"/>
              <a:ext cx="12702157" cy="12003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pPr>
                <a:spcBef>
                  <a:spcPct val="50000"/>
                </a:spcBef>
              </a:pPr>
              <a:r>
                <a:rPr lang="en-US" altLang="en-US" sz="3600" b="1" i="1" u="sng" dirty="0">
                  <a:solidFill>
                    <a:srgbClr val="0F6200"/>
                  </a:solidFill>
                  <a:latin typeface="Tahoma"/>
                  <a:ea typeface="ＭＳ Ｐゴシック"/>
                  <a:cs typeface="Tahoma"/>
                </a:rPr>
                <a:t>Sports Camp Continued During Pandemic for Children with Visual Impairments</a:t>
              </a:r>
              <a:endParaRPr lang="en-US" altLang="en-US" sz="3600" b="1" i="1" u="sng" dirty="0">
                <a:solidFill>
                  <a:srgbClr val="0F6200"/>
                </a:solidFill>
                <a:latin typeface="Tahoma" panose="020B0604030504040204" pitchFamily="34" charset="0"/>
              </a:endParaRPr>
            </a:p>
          </p:txBody>
        </p:sp>
        <p:sp>
          <p:nvSpPr>
            <p:cNvPr id="2" name="Text Box 165">
              <a:extLst>
                <a:ext uri="{FF2B5EF4-FFF2-40B4-BE49-F238E27FC236}">
                  <a16:creationId xmlns:a16="http://schemas.microsoft.com/office/drawing/2014/main" id="{89748373-A5BD-6AB0-D5C8-0C2C00EDEAFD}"/>
                </a:ext>
              </a:extLst>
            </p:cNvPr>
            <p:cNvSpPr txBox="1">
              <a:spLocks noChangeArrowheads="1"/>
            </p:cNvSpPr>
            <p:nvPr/>
          </p:nvSpPr>
          <p:spPr bwMode="auto">
            <a:xfrm>
              <a:off x="1503442" y="12796804"/>
              <a:ext cx="12895324" cy="88019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r>
                <a:rPr lang="en-US" sz="2600" b="1" dirty="0">
                  <a:latin typeface="Arial"/>
                  <a:ea typeface="ＭＳ Ｐゴシック"/>
                  <a:cs typeface="Arial"/>
                </a:rPr>
                <a:t>(</a:t>
              </a:r>
              <a:r>
                <a:rPr lang="en-US" sz="2600" b="1" i="1" dirty="0">
                  <a:latin typeface="Arial"/>
                  <a:ea typeface="ＭＳ Ｐゴシック"/>
                  <a:cs typeface="Arial"/>
                </a:rPr>
                <a:t>Palaestra</a:t>
              </a:r>
              <a:r>
                <a:rPr lang="en-US" sz="2600" b="1" dirty="0">
                  <a:latin typeface="Arial"/>
                  <a:ea typeface="ＭＳ Ｐゴシック"/>
                  <a:cs typeface="Arial"/>
                </a:rPr>
                <a:t>, Vol. 34, No. 3, September 1, 2020)</a:t>
              </a:r>
              <a:br>
                <a:rPr lang="en-US" sz="2600" dirty="0"/>
              </a:br>
              <a:r>
                <a:rPr lang="en-US" sz="2600" dirty="0">
                  <a:latin typeface="Arial"/>
                  <a:ea typeface="ＭＳ Ｐゴシック"/>
                  <a:cs typeface="Arial"/>
                </a:rPr>
                <a:t>Much like the rest of the world, the COVID-19 pandemic that struck the world in early 2020 put a massive halt to many in-person opportunities for youth with disabilities. However, when it comes to summer camps, programming is already being modified to meet the individual needs of the participants so making changes to accommodate pandemic guidelines was not out of reach for many programming directors. For the health and safety of all involved, many camps provided virtual opportunities that could be utilized instead of canceling the summer camp experience altogether. The virtual format for “planning discussions resulted in activities that could be done inside or outside the home with relatively minimal equipment and space” (2020). The content included pre-recorded sport activity videos, live sessions of dynamic stretching activities, 30-minute yoga and relaxation sessions, and wellness sessions that covered a range of topics including nutrition, the science of exercise, and stress management. The positive response from participants and families was a key component to the successful facilitation of safe activities throughout the virtual camp amidst the global pandemic.</a:t>
              </a:r>
            </a:p>
          </p:txBody>
        </p:sp>
      </p:grpSp>
      <p:grpSp>
        <p:nvGrpSpPr>
          <p:cNvPr id="23" name="Group 22">
            <a:extLst>
              <a:ext uri="{FF2B5EF4-FFF2-40B4-BE49-F238E27FC236}">
                <a16:creationId xmlns:a16="http://schemas.microsoft.com/office/drawing/2014/main" id="{EE015CED-347F-0499-BF27-E5416A90BE65}"/>
              </a:ext>
            </a:extLst>
          </p:cNvPr>
          <p:cNvGrpSpPr/>
          <p:nvPr/>
        </p:nvGrpSpPr>
        <p:grpSpPr>
          <a:xfrm>
            <a:off x="1152921" y="10194519"/>
            <a:ext cx="13423745" cy="5350282"/>
            <a:chOff x="15301188" y="14867435"/>
            <a:chExt cx="13564066" cy="6564155"/>
          </a:xfrm>
        </p:grpSpPr>
        <p:sp>
          <p:nvSpPr>
            <p:cNvPr id="6" name="Rectangle 5">
              <a:extLst>
                <a:ext uri="{FF2B5EF4-FFF2-40B4-BE49-F238E27FC236}">
                  <a16:creationId xmlns:a16="http://schemas.microsoft.com/office/drawing/2014/main" id="{A0C27E96-D324-2736-DBD3-EEDBFF1DC4C5}"/>
                </a:ext>
              </a:extLst>
            </p:cNvPr>
            <p:cNvSpPr>
              <a:spLocks noChangeArrowheads="1"/>
            </p:cNvSpPr>
            <p:nvPr/>
          </p:nvSpPr>
          <p:spPr bwMode="auto">
            <a:xfrm>
              <a:off x="15301188" y="14867435"/>
              <a:ext cx="13564066" cy="6564155"/>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7" name="Text Box 49">
              <a:extLst>
                <a:ext uri="{FF2B5EF4-FFF2-40B4-BE49-F238E27FC236}">
                  <a16:creationId xmlns:a16="http://schemas.microsoft.com/office/drawing/2014/main" id="{35ED4395-A9CA-F5CC-8537-0DEE9A80BEEF}"/>
                </a:ext>
              </a:extLst>
            </p:cNvPr>
            <p:cNvSpPr txBox="1">
              <a:spLocks noChangeArrowheads="1"/>
            </p:cNvSpPr>
            <p:nvPr/>
          </p:nvSpPr>
          <p:spPr bwMode="auto">
            <a:xfrm>
              <a:off x="15665292" y="15151561"/>
              <a:ext cx="11499850" cy="6463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tIns="45720" rIns="91440" bIns="45720" anchor="t">
              <a:spAutoFit/>
            </a:bodyPr>
            <a:lstStyle/>
            <a:p>
              <a:pPr>
                <a:spcBef>
                  <a:spcPct val="50000"/>
                </a:spcBef>
              </a:pPr>
              <a:r>
                <a:rPr lang="en-US" sz="3600" b="1" i="1" u="sng" dirty="0">
                  <a:solidFill>
                    <a:srgbClr val="0F6200"/>
                  </a:solidFill>
                  <a:latin typeface="Tahoma"/>
                  <a:ea typeface="ＭＳ Ｐゴシック"/>
                  <a:cs typeface="Tahoma"/>
                </a:rPr>
                <a:t>Research Purpose</a:t>
              </a:r>
              <a:endParaRPr lang="en-US" dirty="0"/>
            </a:p>
          </p:txBody>
        </p:sp>
        <p:sp>
          <p:nvSpPr>
            <p:cNvPr id="9" name="Text Box 64">
              <a:extLst>
                <a:ext uri="{FF2B5EF4-FFF2-40B4-BE49-F238E27FC236}">
                  <a16:creationId xmlns:a16="http://schemas.microsoft.com/office/drawing/2014/main" id="{89642381-0321-278A-2544-AA4A45A7E4F4}"/>
                </a:ext>
              </a:extLst>
            </p:cNvPr>
            <p:cNvSpPr txBox="1">
              <a:spLocks noChangeArrowheads="1"/>
            </p:cNvSpPr>
            <p:nvPr/>
          </p:nvSpPr>
          <p:spPr bwMode="auto">
            <a:xfrm>
              <a:off x="15687205" y="16165509"/>
              <a:ext cx="12534900" cy="4093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tIns="45720" rIns="91440" bIns="45720" anchor="t">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indent="0">
                <a:spcBef>
                  <a:spcPts val="0"/>
                </a:spcBef>
                <a:spcAft>
                  <a:spcPts val="0"/>
                </a:spcAft>
              </a:pPr>
              <a:r>
                <a:rPr lang="en-US" sz="2600" dirty="0">
                  <a:latin typeface="Arial"/>
                  <a:ea typeface="ＭＳ Ｐゴシック"/>
                  <a:cs typeface="Arial"/>
                </a:rPr>
                <a:t>The purpose of this study is to examine the perceptions of youth with disabilities at summer camps. Typically, campers spend the entire week at camp where they can experience the therapeutic value of community, social acceptance (SA) among their peers, and participate in recreationally-based activities that implement skills, which can be used in their everyday life. The research provided correlates three journal articles that were published between the years 2006 and 2020. The articles examined the same topic, residence camps for youths with disabilities, and two of the three articles (2006, 2015) provided qualitative analysis through semi-structured (phone) interview guides and sample questions to gather data from participants following their stay at a summer residence camp. </a:t>
              </a:r>
              <a:endParaRPr lang="en-US" sz="2600">
                <a:cs typeface="Arial"/>
              </a:endParaRPr>
            </a:p>
          </p:txBody>
        </p:sp>
      </p:grpSp>
      <p:grpSp>
        <p:nvGrpSpPr>
          <p:cNvPr id="34" name="Group 33">
            <a:extLst>
              <a:ext uri="{FF2B5EF4-FFF2-40B4-BE49-F238E27FC236}">
                <a16:creationId xmlns:a16="http://schemas.microsoft.com/office/drawing/2014/main" id="{A1CE0CEF-C2AE-684A-F1B7-5F805EB65D71}"/>
              </a:ext>
            </a:extLst>
          </p:cNvPr>
          <p:cNvGrpSpPr/>
          <p:nvPr/>
        </p:nvGrpSpPr>
        <p:grpSpPr>
          <a:xfrm>
            <a:off x="29344201" y="5867529"/>
            <a:ext cx="13516410" cy="11476293"/>
            <a:chOff x="29660378" y="15541620"/>
            <a:chExt cx="13516410" cy="12978064"/>
          </a:xfrm>
        </p:grpSpPr>
        <p:sp>
          <p:nvSpPr>
            <p:cNvPr id="35" name="Rectangle 34">
              <a:extLst>
                <a:ext uri="{FF2B5EF4-FFF2-40B4-BE49-F238E27FC236}">
                  <a16:creationId xmlns:a16="http://schemas.microsoft.com/office/drawing/2014/main" id="{1C0CF615-EA7F-FBE3-FEB1-205C8926A66E}"/>
                </a:ext>
              </a:extLst>
            </p:cNvPr>
            <p:cNvSpPr>
              <a:spLocks noChangeArrowheads="1"/>
            </p:cNvSpPr>
            <p:nvPr/>
          </p:nvSpPr>
          <p:spPr bwMode="auto">
            <a:xfrm>
              <a:off x="29660378" y="15541620"/>
              <a:ext cx="13516410" cy="11232325"/>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36" name="Text Box 49">
              <a:extLst>
                <a:ext uri="{FF2B5EF4-FFF2-40B4-BE49-F238E27FC236}">
                  <a16:creationId xmlns:a16="http://schemas.microsoft.com/office/drawing/2014/main" id="{F866916A-9AFE-4F32-DB0F-49E39843ADCA}"/>
                </a:ext>
              </a:extLst>
            </p:cNvPr>
            <p:cNvSpPr txBox="1">
              <a:spLocks noChangeArrowheads="1"/>
            </p:cNvSpPr>
            <p:nvPr/>
          </p:nvSpPr>
          <p:spPr bwMode="auto">
            <a:xfrm>
              <a:off x="29930108" y="15943776"/>
              <a:ext cx="11499850" cy="668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tIns="45720" rIns="91440" bIns="45720" anchor="t">
              <a:spAutoFit/>
            </a:bodyPr>
            <a:lstStyle/>
            <a:p>
              <a:pPr>
                <a:spcBef>
                  <a:spcPct val="50000"/>
                </a:spcBef>
              </a:pPr>
              <a:r>
                <a:rPr lang="en-US" altLang="en-US" sz="3600" b="1" i="1" u="sng" dirty="0">
                  <a:solidFill>
                    <a:srgbClr val="0F6200"/>
                  </a:solidFill>
                  <a:latin typeface="Tahoma"/>
                  <a:ea typeface="ＭＳ Ｐゴシック"/>
                  <a:cs typeface="Tahoma"/>
                </a:rPr>
                <a:t>Results / Findings</a:t>
              </a:r>
              <a:endParaRPr lang="en-US" altLang="en-US" sz="3600" b="1" i="1" u="sng" dirty="0">
                <a:solidFill>
                  <a:srgbClr val="0F6200"/>
                </a:solidFill>
                <a:latin typeface="Tahoma"/>
                <a:cs typeface="Tahoma"/>
              </a:endParaRPr>
            </a:p>
          </p:txBody>
        </p:sp>
        <p:sp>
          <p:nvSpPr>
            <p:cNvPr id="37" name="Text Box 64">
              <a:extLst>
                <a:ext uri="{FF2B5EF4-FFF2-40B4-BE49-F238E27FC236}">
                  <a16:creationId xmlns:a16="http://schemas.microsoft.com/office/drawing/2014/main" id="{567B675C-FB6D-FE10-7C15-36C76C69BDEC}"/>
                </a:ext>
              </a:extLst>
            </p:cNvPr>
            <p:cNvSpPr txBox="1">
              <a:spLocks noChangeArrowheads="1"/>
            </p:cNvSpPr>
            <p:nvPr/>
          </p:nvSpPr>
          <p:spPr bwMode="auto">
            <a:xfrm>
              <a:off x="29993778" y="16939434"/>
              <a:ext cx="13154428" cy="11580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287020" indent="-287020"/>
              <a:r>
                <a:rPr lang="en-US" sz="2600" dirty="0">
                  <a:latin typeface="Arial"/>
                  <a:ea typeface="ＭＳ Ｐゴシック"/>
                  <a:cs typeface="Arial"/>
                </a:rPr>
                <a:t>The qualitative results from the 2006 article provided three themes that emerged: (a) not alone, (b) independence, and (c) a chance to discover. “These themes demonstrated feelings of belonging as a result of experiences and opportunities while at the [segregated summer camp].” (2006). Individuals with disabilities become dependent on others for their care and personal needs, this reliance often creates a safety net where the individual tends to rely on others when making decisions for themselves. Overall, the experiences of the campers resulted in more independence and confidence in terms of their decision-making skills without the reliance on their safety net. </a:t>
              </a:r>
              <a:endParaRPr lang="en-US" sz="2600" dirty="0">
                <a:cs typeface="Arial"/>
              </a:endParaRPr>
            </a:p>
            <a:p>
              <a:pPr marL="287020" indent="-287020"/>
              <a:endParaRPr lang="en-US" sz="2600" dirty="0">
                <a:latin typeface="Arial"/>
                <a:ea typeface="ＭＳ Ｐゴシック"/>
                <a:cs typeface="Arial"/>
              </a:endParaRPr>
            </a:p>
            <a:p>
              <a:pPr marL="287020" indent="-287020"/>
              <a:r>
                <a:rPr lang="en-US" sz="2600" dirty="0">
                  <a:latin typeface="Arial"/>
                  <a:ea typeface="ＭＳ Ｐゴシック"/>
                  <a:cs typeface="Arial"/>
                </a:rPr>
                <a:t>The purpose of the (2015) study was to learn if SA had any impact on the camper’s (N=51) QOL. Data analysis revealed no change in the mean for the General Well-Being Scale between the pre and post-test (pre-test M=3.39; post-test M=3.42) and only a slight change for the SA scale (pre-test M=4.43; post-test M=4.54). A correlation was detected (</a:t>
              </a:r>
              <a:r>
                <a:rPr lang="en-US" sz="2600" dirty="0" err="1">
                  <a:latin typeface="Arial"/>
                  <a:ea typeface="ＭＳ Ｐゴシック"/>
                  <a:cs typeface="Arial"/>
                </a:rPr>
                <a:t>rs</a:t>
              </a:r>
              <a:r>
                <a:rPr lang="en-US" sz="2600" dirty="0">
                  <a:latin typeface="Arial"/>
                  <a:ea typeface="ＭＳ Ｐゴシック"/>
                  <a:cs typeface="Arial"/>
                </a:rPr>
                <a:t> 0.523; p&lt;0.05) between the post-General Well-Being Scale and SA scales. The “qualitative data indicated that the weeklong camp offered experiences that were memorable to the participants and that these activities were well received.” (2015). Overall, the three-month post-camp interviews provided three themes associated with the camper's experience. These areas associated with the camp include vivid recollections of the activities, positive social experiences, and a lack of transference of camp activities to their home environment due to the lack of resources.</a:t>
              </a:r>
              <a:endParaRPr lang="en-US" sz="2600" dirty="0">
                <a:cs typeface="Arial"/>
              </a:endParaRPr>
            </a:p>
            <a:p>
              <a:pPr marL="287020" indent="-287020"/>
              <a:br>
                <a:rPr lang="en-US" dirty="0"/>
              </a:br>
              <a:endParaRPr lang="en-US" dirty="0"/>
            </a:p>
            <a:p>
              <a:pPr marL="287020" indent="-287020"/>
              <a:br>
                <a:rPr lang="en-US" dirty="0"/>
              </a:br>
              <a:endParaRPr lang="en-US" dirty="0"/>
            </a:p>
            <a:p>
              <a:pPr marL="287020" indent="0"/>
              <a:br>
                <a:rPr lang="en-US" dirty="0"/>
              </a:br>
              <a:endParaRPr lang="en-US" dirty="0"/>
            </a:p>
          </p:txBody>
        </p:sp>
      </p:grpSp>
      <p:pic>
        <p:nvPicPr>
          <p:cNvPr id="33" name="Picture 32" descr="A child eating a donut">
            <a:extLst>
              <a:ext uri="{FF2B5EF4-FFF2-40B4-BE49-F238E27FC236}">
                <a16:creationId xmlns:a16="http://schemas.microsoft.com/office/drawing/2014/main" id="{BFA5C5B9-B85E-04AF-F197-A5B1415B2CBC}"/>
              </a:ext>
            </a:extLst>
          </p:cNvPr>
          <p:cNvPicPr>
            <a:picLocks noChangeAspect="1"/>
          </p:cNvPicPr>
          <p:nvPr/>
        </p:nvPicPr>
        <p:blipFill rotWithShape="1">
          <a:blip r:embed="rId4">
            <a:extLst>
              <a:ext uri="{837473B0-CC2E-450A-ABE3-18F120FF3D39}">
                <a1611:picAttrSrcUrl xmlns:a1611="http://schemas.microsoft.com/office/drawing/2016/11/main" r:id="rId5"/>
              </a:ext>
            </a:extLst>
          </a:blip>
          <a:srcRect l="221" t="5372" r="-221" b="17003"/>
          <a:stretch/>
        </p:blipFill>
        <p:spPr>
          <a:xfrm>
            <a:off x="1182494" y="23806447"/>
            <a:ext cx="13368415" cy="681448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43" name="Picture 42" descr="A group of people rowing a boat&#10;&#10;Description automatically generated">
            <a:extLst>
              <a:ext uri="{FF2B5EF4-FFF2-40B4-BE49-F238E27FC236}">
                <a16:creationId xmlns:a16="http://schemas.microsoft.com/office/drawing/2014/main" id="{4200F171-3AD1-ACA1-2A4E-6934B696FBE1}"/>
              </a:ext>
            </a:extLst>
          </p:cNvPr>
          <p:cNvPicPr>
            <a:picLocks noChangeAspect="1"/>
          </p:cNvPicPr>
          <p:nvPr/>
        </p:nvPicPr>
        <p:blipFill rotWithShape="1">
          <a:blip r:embed="rId6">
            <a:extLst>
              <a:ext uri="{837473B0-CC2E-450A-ABE3-18F120FF3D39}">
                <a1611:picAttrSrcUrl xmlns:a1611="http://schemas.microsoft.com/office/drawing/2016/11/main" r:id="rId7"/>
              </a:ext>
            </a:extLst>
          </a:blip>
          <a:srcRect t="22470" b="32610"/>
          <a:stretch/>
        </p:blipFill>
        <p:spPr>
          <a:xfrm>
            <a:off x="29428457" y="26096665"/>
            <a:ext cx="13429080" cy="452426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2655</TotalTime>
  <Words>1632</Words>
  <Application>Microsoft Office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Tahoma</vt:lpstr>
      <vt:lpstr>Times New Roman</vt:lpstr>
      <vt:lpstr>Blank Presentation</vt:lpstr>
      <vt:lpstr>PowerPoint Presentation</vt:lpstr>
    </vt:vector>
  </TitlesOfParts>
  <Manager/>
  <Company>Arkansas Tech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Sarah Gordon</dc:creator>
  <cp:keywords/>
  <dc:description/>
  <cp:lastModifiedBy>Michael Bradley</cp:lastModifiedBy>
  <cp:revision>477</cp:revision>
  <cp:lastPrinted>2023-01-18T16:05:18Z</cp:lastPrinted>
  <dcterms:created xsi:type="dcterms:W3CDTF">2005-02-24T03:11:54Z</dcterms:created>
  <dcterms:modified xsi:type="dcterms:W3CDTF">2023-04-19T19:49:31Z</dcterms:modified>
  <cp:category/>
</cp:coreProperties>
</file>