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5143500" cx="9144000"/>
  <p:notesSz cx="6858000" cy="9144000"/>
  <p:embeddedFontLst>
    <p:embeddedFont>
      <p:font typeface="PT Sans Narrow"/>
      <p:regular r:id="rId42"/>
      <p:bold r:id="rId43"/>
    </p:embeddedFont>
    <p:embeddedFont>
      <p:font typeface="EB Garamond"/>
      <p:regular r:id="rId44"/>
      <p:bold r:id="rId45"/>
      <p:italic r:id="rId46"/>
      <p:boldItalic r:id="rId47"/>
    </p:embeddedFont>
    <p:embeddedFont>
      <p:font typeface="Open Sans"/>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PTSansNarrow-regular.fntdata"/><Relationship Id="rId41" Type="http://schemas.openxmlformats.org/officeDocument/2006/relationships/slide" Target="slides/slide36.xml"/><Relationship Id="rId44" Type="http://schemas.openxmlformats.org/officeDocument/2006/relationships/font" Target="fonts/EBGaramond-regular.fntdata"/><Relationship Id="rId43" Type="http://schemas.openxmlformats.org/officeDocument/2006/relationships/font" Target="fonts/PTSansNarrow-bold.fntdata"/><Relationship Id="rId46" Type="http://schemas.openxmlformats.org/officeDocument/2006/relationships/font" Target="fonts/EBGaramond-italic.fntdata"/><Relationship Id="rId45" Type="http://schemas.openxmlformats.org/officeDocument/2006/relationships/font" Target="fonts/EBGaramon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OpenSans-regular.fntdata"/><Relationship Id="rId47" Type="http://schemas.openxmlformats.org/officeDocument/2006/relationships/font" Target="fonts/EBGaramond-boldItalic.fntdata"/><Relationship Id="rId49" Type="http://schemas.openxmlformats.org/officeDocument/2006/relationships/font" Target="fonts/OpenSans-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OpenSans-boldItalic.fntdata"/><Relationship Id="rId50" Type="http://schemas.openxmlformats.org/officeDocument/2006/relationships/font" Target="fonts/OpenSans-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fd776f8cc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fd776f8cc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38de4601fd_0_10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38de4601fd_0_10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1e76d5c3e4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1e76d5c3e4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1e76d5c3e4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1e76d5c3e4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1e76d5c3e4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1e76d5c3e4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fd776f8cc4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fd776f8cc4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1e76d5c3e4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1e76d5c3e4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fd776f8cc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fd776f8cc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fd776f8cc4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fd776f8cc4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fd776f8cc4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fd776f8cc4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1e76d5c3e4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1e76d5c3e4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fd776f8cc4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fd776f8cc4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fd776f8cc4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fd776f8cc4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fd776f8cc4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fd776f8cc4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fd776f8cc4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fd776f8cc4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fd776f8cc4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1fd776f8cc4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fd776f8cc4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fd776f8cc4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fd776f8cc4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fd776f8cc4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fd776f8cc4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fd776f8cc4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fd776f8cc4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fd776f8cc4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fd776f8cc4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fd776f8cc4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20c5843bf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20c5843bf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fd776f8cc4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fd776f8cc4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fd776f8cc4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1fd776f8cc4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fd776f8cc4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1fd776f8cc4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fd776f8cc4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1fd776f8cc4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fd776f8cc4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1fd776f8cc4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fd776f8cc4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1fd776f8cc4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fd776f8cc4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1fd776f8cc4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1e76d5c3e4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1e76d5c3e4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1e76d5c3e4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1e76d5c3e4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1e76d5c3e4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1e76d5c3e4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1e76d5c3e4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1e76d5c3e4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1e76d5c3e4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1e76d5c3e4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fd776f8cc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fd776f8cc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1004144" y="1022025"/>
            <a:ext cx="7136668" cy="152400"/>
            <a:chOff x="1346429" y="1011300"/>
            <a:chExt cx="6452100" cy="152400"/>
          </a:xfrm>
        </p:grpSpPr>
        <p:cxnSp>
          <p:nvCxnSpPr>
            <p:cNvPr id="11" name="Google Shape;11;p2"/>
            <p:cNvCxnSpPr/>
            <p:nvPr/>
          </p:nvCxnSpPr>
          <p:spPr>
            <a:xfrm rot="10800000">
              <a:off x="1346429" y="1011300"/>
              <a:ext cx="6452100" cy="0"/>
            </a:xfrm>
            <a:prstGeom prst="straightConnector1">
              <a:avLst/>
            </a:prstGeom>
            <a:noFill/>
            <a:ln cap="flat" cmpd="sng" w="76200">
              <a:solidFill>
                <a:srgbClr val="3A6B3B"/>
              </a:solidFill>
              <a:prstDash val="solid"/>
              <a:round/>
              <a:headEnd len="sm" w="sm" type="none"/>
              <a:tailEnd len="sm" w="sm" type="none"/>
            </a:ln>
          </p:spPr>
        </p:cxnSp>
        <p:cxnSp>
          <p:nvCxnSpPr>
            <p:cNvPr id="12" name="Google Shape;12;p2"/>
            <p:cNvCxnSpPr/>
            <p:nvPr/>
          </p:nvCxnSpPr>
          <p:spPr>
            <a:xfrm rot="10800000">
              <a:off x="1346429" y="1163700"/>
              <a:ext cx="6452100" cy="0"/>
            </a:xfrm>
            <a:prstGeom prst="straightConnector1">
              <a:avLst/>
            </a:prstGeom>
            <a:noFill/>
            <a:ln cap="flat" cmpd="sng" w="9525">
              <a:solidFill>
                <a:srgbClr val="3A6B3B"/>
              </a:solidFill>
              <a:prstDash val="solid"/>
              <a:round/>
              <a:headEnd len="sm" w="sm" type="none"/>
              <a:tailEnd len="sm" w="sm" type="none"/>
            </a:ln>
          </p:spPr>
        </p:cxnSp>
      </p:grpSp>
      <p:grpSp>
        <p:nvGrpSpPr>
          <p:cNvPr id="13" name="Google Shape;13;p2"/>
          <p:cNvGrpSpPr/>
          <p:nvPr/>
        </p:nvGrpSpPr>
        <p:grpSpPr>
          <a:xfrm>
            <a:off x="1004151" y="3969100"/>
            <a:ext cx="7136668" cy="152400"/>
            <a:chOff x="1346435" y="3969088"/>
            <a:chExt cx="6452100" cy="152400"/>
          </a:xfrm>
        </p:grpSpPr>
        <p:cxnSp>
          <p:nvCxnSpPr>
            <p:cNvPr id="14" name="Google Shape;14;p2"/>
            <p:cNvCxnSpPr/>
            <p:nvPr/>
          </p:nvCxnSpPr>
          <p:spPr>
            <a:xfrm>
              <a:off x="1346435" y="4121488"/>
              <a:ext cx="6452100" cy="0"/>
            </a:xfrm>
            <a:prstGeom prst="straightConnector1">
              <a:avLst/>
            </a:prstGeom>
            <a:noFill/>
            <a:ln cap="flat" cmpd="sng" w="76200">
              <a:solidFill>
                <a:srgbClr val="3A6B3B"/>
              </a:solidFill>
              <a:prstDash val="solid"/>
              <a:round/>
              <a:headEnd len="sm" w="sm" type="none"/>
              <a:tailEnd len="sm" w="sm" type="none"/>
            </a:ln>
          </p:spPr>
        </p:cxnSp>
        <p:cxnSp>
          <p:nvCxnSpPr>
            <p:cNvPr id="15" name="Google Shape;15;p2"/>
            <p:cNvCxnSpPr/>
            <p:nvPr/>
          </p:nvCxnSpPr>
          <p:spPr>
            <a:xfrm>
              <a:off x="1346435" y="3969088"/>
              <a:ext cx="6452100" cy="0"/>
            </a:xfrm>
            <a:prstGeom prst="straightConnector1">
              <a:avLst/>
            </a:prstGeom>
            <a:noFill/>
            <a:ln cap="flat" cmpd="sng" w="9525">
              <a:solidFill>
                <a:srgbClr val="3A6B3B"/>
              </a:solidFill>
              <a:prstDash val="solid"/>
              <a:round/>
              <a:headEnd len="sm" w="sm" type="none"/>
              <a:tailEnd len="sm" w="sm" type="none"/>
            </a:ln>
          </p:spPr>
        </p:cxnSp>
      </p:grpSp>
      <p:sp>
        <p:nvSpPr>
          <p:cNvPr id="16" name="Google Shape;16;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Clr>
                <a:srgbClr val="000000"/>
              </a:buClr>
              <a:buSzPts val="5400"/>
              <a:buNone/>
              <a:defRPr sz="5400">
                <a:solidFill>
                  <a:srgbClr val="000000"/>
                </a:solidFill>
              </a:defRPr>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7" name="Google Shape;17;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 name="Shape 54"/>
        <p:cNvGrpSpPr/>
        <p:nvPr/>
      </p:nvGrpSpPr>
      <p:grpSpPr>
        <a:xfrm>
          <a:off x="0" y="0"/>
          <a:ext cx="0" cy="0"/>
          <a:chOff x="0" y="0"/>
          <a:chExt cx="0" cy="0"/>
        </a:xfrm>
      </p:grpSpPr>
      <p:sp>
        <p:nvSpPr>
          <p:cNvPr id="55" name="Google Shape;55;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7" name="Google Shape;57;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8" name="Google Shape;58;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 name="Shape 59"/>
        <p:cNvGrpSpPr/>
        <p:nvPr/>
      </p:nvGrpSpPr>
      <p:grpSpPr>
        <a:xfrm>
          <a:off x="0" y="0"/>
          <a:ext cx="0" cy="0"/>
          <a:chOff x="0" y="0"/>
          <a:chExt cx="0" cy="0"/>
        </a:xfrm>
      </p:grpSpPr>
      <p:sp>
        <p:nvSpPr>
          <p:cNvPr id="60" name="Google Shape;60;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rgbClr val="000000"/>
              </a:buClr>
              <a:buSzPts val="3600"/>
              <a:buNone/>
              <a:defRPr>
                <a:solidFill>
                  <a:srgbClr val="000000"/>
                </a:solidFill>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2" name="Google Shape;22;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75" y="5045700"/>
            <a:ext cx="9144000" cy="97800"/>
          </a:xfrm>
          <a:prstGeom prst="rect">
            <a:avLst/>
          </a:prstGeom>
          <a:solidFill>
            <a:srgbClr val="3A6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Clr>
                <a:srgbClr val="000000"/>
              </a:buClr>
              <a:buSzPts val="3600"/>
              <a:buNone/>
              <a:defRPr>
                <a:solidFill>
                  <a:srgbClr val="000000"/>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6" name="Google Shape;26;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Clr>
                <a:srgbClr val="000000"/>
              </a:buClr>
              <a:buSzPts val="1800"/>
              <a:buFont typeface="EB Garamond"/>
              <a:buChar char="●"/>
              <a:defRPr>
                <a:solidFill>
                  <a:srgbClr val="000000"/>
                </a:solidFill>
                <a:latin typeface="EB Garamond"/>
                <a:ea typeface="EB Garamond"/>
                <a:cs typeface="EB Garamond"/>
                <a:sym typeface="EB Garamond"/>
              </a:defRPr>
            </a:lvl1pPr>
            <a:lvl2pPr indent="-317500" lvl="1" marL="914400">
              <a:spcBef>
                <a:spcPts val="0"/>
              </a:spcBef>
              <a:spcAft>
                <a:spcPts val="0"/>
              </a:spcAft>
              <a:buClr>
                <a:srgbClr val="000000"/>
              </a:buClr>
              <a:buSzPts val="1400"/>
              <a:buFont typeface="EB Garamond"/>
              <a:buChar char="○"/>
              <a:defRPr>
                <a:solidFill>
                  <a:srgbClr val="000000"/>
                </a:solidFill>
                <a:latin typeface="EB Garamond"/>
                <a:ea typeface="EB Garamond"/>
                <a:cs typeface="EB Garamond"/>
                <a:sym typeface="EB Garamond"/>
              </a:defRPr>
            </a:lvl2pPr>
            <a:lvl3pPr indent="-317500" lvl="2" marL="1371600">
              <a:spcBef>
                <a:spcPts val="0"/>
              </a:spcBef>
              <a:spcAft>
                <a:spcPts val="0"/>
              </a:spcAft>
              <a:buClr>
                <a:srgbClr val="000000"/>
              </a:buClr>
              <a:buSzPts val="1400"/>
              <a:buFont typeface="EB Garamond"/>
              <a:buChar char="■"/>
              <a:defRPr>
                <a:solidFill>
                  <a:srgbClr val="000000"/>
                </a:solidFill>
                <a:latin typeface="EB Garamond"/>
                <a:ea typeface="EB Garamond"/>
                <a:cs typeface="EB Garamond"/>
                <a:sym typeface="EB Garamond"/>
              </a:defRPr>
            </a:lvl3pPr>
            <a:lvl4pPr indent="-317500" lvl="3" marL="1828800">
              <a:spcBef>
                <a:spcPts val="0"/>
              </a:spcBef>
              <a:spcAft>
                <a:spcPts val="0"/>
              </a:spcAft>
              <a:buClr>
                <a:srgbClr val="000000"/>
              </a:buClr>
              <a:buSzPts val="1400"/>
              <a:buFont typeface="EB Garamond"/>
              <a:buChar char="●"/>
              <a:defRPr>
                <a:solidFill>
                  <a:srgbClr val="000000"/>
                </a:solidFill>
                <a:latin typeface="EB Garamond"/>
                <a:ea typeface="EB Garamond"/>
                <a:cs typeface="EB Garamond"/>
                <a:sym typeface="EB Garamond"/>
              </a:defRPr>
            </a:lvl4pPr>
            <a:lvl5pPr indent="-317500" lvl="4" marL="2286000">
              <a:spcBef>
                <a:spcPts val="0"/>
              </a:spcBef>
              <a:spcAft>
                <a:spcPts val="0"/>
              </a:spcAft>
              <a:buClr>
                <a:srgbClr val="000000"/>
              </a:buClr>
              <a:buSzPts val="1400"/>
              <a:buFont typeface="EB Garamond"/>
              <a:buChar char="○"/>
              <a:defRPr>
                <a:solidFill>
                  <a:srgbClr val="000000"/>
                </a:solidFill>
                <a:latin typeface="EB Garamond"/>
                <a:ea typeface="EB Garamond"/>
                <a:cs typeface="EB Garamond"/>
                <a:sym typeface="EB Garamond"/>
              </a:defRPr>
            </a:lvl5pPr>
            <a:lvl6pPr indent="-317500" lvl="5" marL="2743200">
              <a:spcBef>
                <a:spcPts val="0"/>
              </a:spcBef>
              <a:spcAft>
                <a:spcPts val="0"/>
              </a:spcAft>
              <a:buClr>
                <a:srgbClr val="000000"/>
              </a:buClr>
              <a:buSzPts val="1400"/>
              <a:buFont typeface="EB Garamond"/>
              <a:buChar char="■"/>
              <a:defRPr>
                <a:solidFill>
                  <a:srgbClr val="000000"/>
                </a:solidFill>
                <a:latin typeface="EB Garamond"/>
                <a:ea typeface="EB Garamond"/>
                <a:cs typeface="EB Garamond"/>
                <a:sym typeface="EB Garamond"/>
              </a:defRPr>
            </a:lvl6pPr>
            <a:lvl7pPr indent="-317500" lvl="6" marL="3200400">
              <a:spcBef>
                <a:spcPts val="0"/>
              </a:spcBef>
              <a:spcAft>
                <a:spcPts val="0"/>
              </a:spcAft>
              <a:buClr>
                <a:srgbClr val="000000"/>
              </a:buClr>
              <a:buSzPts val="1400"/>
              <a:buFont typeface="EB Garamond"/>
              <a:buChar char="●"/>
              <a:defRPr>
                <a:solidFill>
                  <a:srgbClr val="000000"/>
                </a:solidFill>
                <a:latin typeface="EB Garamond"/>
                <a:ea typeface="EB Garamond"/>
                <a:cs typeface="EB Garamond"/>
                <a:sym typeface="EB Garamond"/>
              </a:defRPr>
            </a:lvl7pPr>
            <a:lvl8pPr indent="-317500" lvl="7" marL="3657600">
              <a:spcBef>
                <a:spcPts val="0"/>
              </a:spcBef>
              <a:spcAft>
                <a:spcPts val="0"/>
              </a:spcAft>
              <a:buClr>
                <a:srgbClr val="000000"/>
              </a:buClr>
              <a:buSzPts val="1400"/>
              <a:buFont typeface="EB Garamond"/>
              <a:buChar char="○"/>
              <a:defRPr>
                <a:solidFill>
                  <a:srgbClr val="000000"/>
                </a:solidFill>
                <a:latin typeface="EB Garamond"/>
                <a:ea typeface="EB Garamond"/>
                <a:cs typeface="EB Garamond"/>
                <a:sym typeface="EB Garamond"/>
              </a:defRPr>
            </a:lvl8pPr>
            <a:lvl9pPr indent="-317500" lvl="8" marL="4114800">
              <a:spcBef>
                <a:spcPts val="0"/>
              </a:spcBef>
              <a:spcAft>
                <a:spcPts val="0"/>
              </a:spcAft>
              <a:buClr>
                <a:srgbClr val="000000"/>
              </a:buClr>
              <a:buSzPts val="1400"/>
              <a:buFont typeface="EB Garamond"/>
              <a:buChar char="■"/>
              <a:defRPr>
                <a:solidFill>
                  <a:srgbClr val="000000"/>
                </a:solidFill>
                <a:latin typeface="EB Garamond"/>
                <a:ea typeface="EB Garamond"/>
                <a:cs typeface="EB Garamond"/>
                <a:sym typeface="EB Garamond"/>
              </a:defRPr>
            </a:lvl9pPr>
          </a:lstStyle>
          <a:p/>
        </p:txBody>
      </p:sp>
      <p:sp>
        <p:nvSpPr>
          <p:cNvPr id="27" name="Google Shape;2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8" name="Google Shape;28;p4"/>
          <p:cNvPicPr preferRelativeResize="0"/>
          <p:nvPr/>
        </p:nvPicPr>
        <p:blipFill>
          <a:blip r:embed="rId2">
            <a:alphaModFix/>
          </a:blip>
          <a:stretch>
            <a:fillRect/>
          </a:stretch>
        </p:blipFill>
        <p:spPr>
          <a:xfrm>
            <a:off x="0" y="0"/>
            <a:ext cx="2602598" cy="9594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9" name="Shape 29"/>
        <p:cNvGrpSpPr/>
        <p:nvPr/>
      </p:nvGrpSpPr>
      <p:grpSpPr>
        <a:xfrm>
          <a:off x="0" y="0"/>
          <a:ext cx="0" cy="0"/>
          <a:chOff x="0" y="0"/>
          <a:chExt cx="0" cy="0"/>
        </a:xfrm>
      </p:grpSpPr>
      <p:sp>
        <p:nvSpPr>
          <p:cNvPr id="30" name="Google Shape;30;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Clr>
                <a:srgbClr val="000000"/>
              </a:buClr>
              <a:buSzPts val="3600"/>
              <a:buNone/>
              <a:defRPr>
                <a:solidFill>
                  <a:srgbClr val="000000"/>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1" name="Google Shape;31;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rgbClr val="000000"/>
              </a:buClr>
              <a:buSzPts val="1400"/>
              <a:buFont typeface="EB Garamond"/>
              <a:buChar char="●"/>
              <a:defRPr sz="1400">
                <a:solidFill>
                  <a:srgbClr val="000000"/>
                </a:solidFill>
                <a:latin typeface="EB Garamond"/>
                <a:ea typeface="EB Garamond"/>
                <a:cs typeface="EB Garamond"/>
                <a:sym typeface="EB Garamond"/>
              </a:defRPr>
            </a:lvl1pPr>
            <a:lvl2pPr indent="-304800" lvl="1" marL="914400">
              <a:spcBef>
                <a:spcPts val="0"/>
              </a:spcBef>
              <a:spcAft>
                <a:spcPts val="0"/>
              </a:spcAft>
              <a:buClr>
                <a:srgbClr val="000000"/>
              </a:buClr>
              <a:buSzPts val="1200"/>
              <a:buFont typeface="EB Garamond"/>
              <a:buChar char="○"/>
              <a:defRPr sz="1200">
                <a:solidFill>
                  <a:srgbClr val="000000"/>
                </a:solidFill>
                <a:latin typeface="EB Garamond"/>
                <a:ea typeface="EB Garamond"/>
                <a:cs typeface="EB Garamond"/>
                <a:sym typeface="EB Garamond"/>
              </a:defRPr>
            </a:lvl2pPr>
            <a:lvl3pPr indent="-304800" lvl="2" marL="1371600">
              <a:spcBef>
                <a:spcPts val="0"/>
              </a:spcBef>
              <a:spcAft>
                <a:spcPts val="0"/>
              </a:spcAft>
              <a:buClr>
                <a:srgbClr val="000000"/>
              </a:buClr>
              <a:buSzPts val="1200"/>
              <a:buFont typeface="EB Garamond"/>
              <a:buChar char="■"/>
              <a:defRPr sz="1200">
                <a:solidFill>
                  <a:srgbClr val="000000"/>
                </a:solidFill>
                <a:latin typeface="EB Garamond"/>
                <a:ea typeface="EB Garamond"/>
                <a:cs typeface="EB Garamond"/>
                <a:sym typeface="EB Garamond"/>
              </a:defRPr>
            </a:lvl3pPr>
            <a:lvl4pPr indent="-304800" lvl="3" marL="1828800">
              <a:spcBef>
                <a:spcPts val="0"/>
              </a:spcBef>
              <a:spcAft>
                <a:spcPts val="0"/>
              </a:spcAft>
              <a:buClr>
                <a:srgbClr val="000000"/>
              </a:buClr>
              <a:buSzPts val="1200"/>
              <a:buFont typeface="EB Garamond"/>
              <a:buChar char="●"/>
              <a:defRPr sz="1200">
                <a:solidFill>
                  <a:srgbClr val="000000"/>
                </a:solidFill>
                <a:latin typeface="EB Garamond"/>
                <a:ea typeface="EB Garamond"/>
                <a:cs typeface="EB Garamond"/>
                <a:sym typeface="EB Garamond"/>
              </a:defRPr>
            </a:lvl4pPr>
            <a:lvl5pPr indent="-304800" lvl="4" marL="2286000">
              <a:spcBef>
                <a:spcPts val="0"/>
              </a:spcBef>
              <a:spcAft>
                <a:spcPts val="0"/>
              </a:spcAft>
              <a:buClr>
                <a:srgbClr val="000000"/>
              </a:buClr>
              <a:buSzPts val="1200"/>
              <a:buFont typeface="EB Garamond"/>
              <a:buChar char="○"/>
              <a:defRPr sz="1200">
                <a:solidFill>
                  <a:srgbClr val="000000"/>
                </a:solidFill>
                <a:latin typeface="EB Garamond"/>
                <a:ea typeface="EB Garamond"/>
                <a:cs typeface="EB Garamond"/>
                <a:sym typeface="EB Garamond"/>
              </a:defRPr>
            </a:lvl5pPr>
            <a:lvl6pPr indent="-304800" lvl="5" marL="2743200">
              <a:spcBef>
                <a:spcPts val="0"/>
              </a:spcBef>
              <a:spcAft>
                <a:spcPts val="0"/>
              </a:spcAft>
              <a:buClr>
                <a:srgbClr val="000000"/>
              </a:buClr>
              <a:buSzPts val="1200"/>
              <a:buFont typeface="EB Garamond"/>
              <a:buChar char="■"/>
              <a:defRPr sz="1200">
                <a:solidFill>
                  <a:srgbClr val="000000"/>
                </a:solidFill>
                <a:latin typeface="EB Garamond"/>
                <a:ea typeface="EB Garamond"/>
                <a:cs typeface="EB Garamond"/>
                <a:sym typeface="EB Garamond"/>
              </a:defRPr>
            </a:lvl6pPr>
            <a:lvl7pPr indent="-304800" lvl="6" marL="3200400">
              <a:spcBef>
                <a:spcPts val="0"/>
              </a:spcBef>
              <a:spcAft>
                <a:spcPts val="0"/>
              </a:spcAft>
              <a:buClr>
                <a:srgbClr val="000000"/>
              </a:buClr>
              <a:buSzPts val="1200"/>
              <a:buFont typeface="EB Garamond"/>
              <a:buChar char="●"/>
              <a:defRPr sz="1200">
                <a:solidFill>
                  <a:srgbClr val="000000"/>
                </a:solidFill>
                <a:latin typeface="EB Garamond"/>
                <a:ea typeface="EB Garamond"/>
                <a:cs typeface="EB Garamond"/>
                <a:sym typeface="EB Garamond"/>
              </a:defRPr>
            </a:lvl7pPr>
            <a:lvl8pPr indent="-304800" lvl="7" marL="3657600">
              <a:spcBef>
                <a:spcPts val="0"/>
              </a:spcBef>
              <a:spcAft>
                <a:spcPts val="0"/>
              </a:spcAft>
              <a:buClr>
                <a:srgbClr val="000000"/>
              </a:buClr>
              <a:buSzPts val="1200"/>
              <a:buFont typeface="EB Garamond"/>
              <a:buChar char="○"/>
              <a:defRPr sz="1200">
                <a:solidFill>
                  <a:srgbClr val="000000"/>
                </a:solidFill>
                <a:latin typeface="EB Garamond"/>
                <a:ea typeface="EB Garamond"/>
                <a:cs typeface="EB Garamond"/>
                <a:sym typeface="EB Garamond"/>
              </a:defRPr>
            </a:lvl8pPr>
            <a:lvl9pPr indent="-304800" lvl="8" marL="4114800">
              <a:spcBef>
                <a:spcPts val="0"/>
              </a:spcBef>
              <a:spcAft>
                <a:spcPts val="0"/>
              </a:spcAft>
              <a:buClr>
                <a:srgbClr val="000000"/>
              </a:buClr>
              <a:buSzPts val="1200"/>
              <a:buFont typeface="EB Garamond"/>
              <a:buChar char="■"/>
              <a:defRPr sz="1200">
                <a:solidFill>
                  <a:srgbClr val="000000"/>
                </a:solidFill>
                <a:latin typeface="EB Garamond"/>
                <a:ea typeface="EB Garamond"/>
                <a:cs typeface="EB Garamond"/>
                <a:sym typeface="EB Garamond"/>
              </a:defRPr>
            </a:lvl9pPr>
          </a:lstStyle>
          <a:p/>
        </p:txBody>
      </p:sp>
      <p:sp>
        <p:nvSpPr>
          <p:cNvPr id="32" name="Google Shape;32;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rgbClr val="000000"/>
              </a:buClr>
              <a:buSzPts val="1400"/>
              <a:buFont typeface="EB Garamond"/>
              <a:buChar char="●"/>
              <a:defRPr sz="1400">
                <a:solidFill>
                  <a:srgbClr val="000000"/>
                </a:solidFill>
                <a:latin typeface="EB Garamond"/>
                <a:ea typeface="EB Garamond"/>
                <a:cs typeface="EB Garamond"/>
                <a:sym typeface="EB Garamond"/>
              </a:defRPr>
            </a:lvl1pPr>
            <a:lvl2pPr indent="-304800" lvl="1" marL="914400">
              <a:spcBef>
                <a:spcPts val="0"/>
              </a:spcBef>
              <a:spcAft>
                <a:spcPts val="0"/>
              </a:spcAft>
              <a:buClr>
                <a:srgbClr val="000000"/>
              </a:buClr>
              <a:buSzPts val="1200"/>
              <a:buFont typeface="EB Garamond"/>
              <a:buChar char="○"/>
              <a:defRPr sz="1200">
                <a:solidFill>
                  <a:srgbClr val="000000"/>
                </a:solidFill>
                <a:latin typeface="EB Garamond"/>
                <a:ea typeface="EB Garamond"/>
                <a:cs typeface="EB Garamond"/>
                <a:sym typeface="EB Garamond"/>
              </a:defRPr>
            </a:lvl2pPr>
            <a:lvl3pPr indent="-304800" lvl="2" marL="1371600">
              <a:spcBef>
                <a:spcPts val="0"/>
              </a:spcBef>
              <a:spcAft>
                <a:spcPts val="0"/>
              </a:spcAft>
              <a:buClr>
                <a:srgbClr val="000000"/>
              </a:buClr>
              <a:buSzPts val="1200"/>
              <a:buFont typeface="EB Garamond"/>
              <a:buChar char="■"/>
              <a:defRPr sz="1200">
                <a:solidFill>
                  <a:srgbClr val="000000"/>
                </a:solidFill>
                <a:latin typeface="EB Garamond"/>
                <a:ea typeface="EB Garamond"/>
                <a:cs typeface="EB Garamond"/>
                <a:sym typeface="EB Garamond"/>
              </a:defRPr>
            </a:lvl3pPr>
            <a:lvl4pPr indent="-304800" lvl="3" marL="1828800">
              <a:spcBef>
                <a:spcPts val="0"/>
              </a:spcBef>
              <a:spcAft>
                <a:spcPts val="0"/>
              </a:spcAft>
              <a:buClr>
                <a:srgbClr val="000000"/>
              </a:buClr>
              <a:buSzPts val="1200"/>
              <a:buFont typeface="EB Garamond"/>
              <a:buChar char="●"/>
              <a:defRPr sz="1200">
                <a:solidFill>
                  <a:srgbClr val="000000"/>
                </a:solidFill>
                <a:latin typeface="EB Garamond"/>
                <a:ea typeface="EB Garamond"/>
                <a:cs typeface="EB Garamond"/>
                <a:sym typeface="EB Garamond"/>
              </a:defRPr>
            </a:lvl4pPr>
            <a:lvl5pPr indent="-304800" lvl="4" marL="2286000">
              <a:spcBef>
                <a:spcPts val="0"/>
              </a:spcBef>
              <a:spcAft>
                <a:spcPts val="0"/>
              </a:spcAft>
              <a:buClr>
                <a:srgbClr val="000000"/>
              </a:buClr>
              <a:buSzPts val="1200"/>
              <a:buFont typeface="EB Garamond"/>
              <a:buChar char="○"/>
              <a:defRPr sz="1200">
                <a:solidFill>
                  <a:srgbClr val="000000"/>
                </a:solidFill>
                <a:latin typeface="EB Garamond"/>
                <a:ea typeface="EB Garamond"/>
                <a:cs typeface="EB Garamond"/>
                <a:sym typeface="EB Garamond"/>
              </a:defRPr>
            </a:lvl5pPr>
            <a:lvl6pPr indent="-304800" lvl="5" marL="2743200">
              <a:spcBef>
                <a:spcPts val="0"/>
              </a:spcBef>
              <a:spcAft>
                <a:spcPts val="0"/>
              </a:spcAft>
              <a:buClr>
                <a:srgbClr val="000000"/>
              </a:buClr>
              <a:buSzPts val="1200"/>
              <a:buFont typeface="EB Garamond"/>
              <a:buChar char="■"/>
              <a:defRPr sz="1200">
                <a:solidFill>
                  <a:srgbClr val="000000"/>
                </a:solidFill>
                <a:latin typeface="EB Garamond"/>
                <a:ea typeface="EB Garamond"/>
                <a:cs typeface="EB Garamond"/>
                <a:sym typeface="EB Garamond"/>
              </a:defRPr>
            </a:lvl6pPr>
            <a:lvl7pPr indent="-304800" lvl="6" marL="3200400">
              <a:spcBef>
                <a:spcPts val="0"/>
              </a:spcBef>
              <a:spcAft>
                <a:spcPts val="0"/>
              </a:spcAft>
              <a:buClr>
                <a:srgbClr val="000000"/>
              </a:buClr>
              <a:buSzPts val="1200"/>
              <a:buFont typeface="EB Garamond"/>
              <a:buChar char="●"/>
              <a:defRPr sz="1200">
                <a:solidFill>
                  <a:srgbClr val="000000"/>
                </a:solidFill>
                <a:latin typeface="EB Garamond"/>
                <a:ea typeface="EB Garamond"/>
                <a:cs typeface="EB Garamond"/>
                <a:sym typeface="EB Garamond"/>
              </a:defRPr>
            </a:lvl7pPr>
            <a:lvl8pPr indent="-304800" lvl="7" marL="3657600">
              <a:spcBef>
                <a:spcPts val="0"/>
              </a:spcBef>
              <a:spcAft>
                <a:spcPts val="0"/>
              </a:spcAft>
              <a:buClr>
                <a:srgbClr val="000000"/>
              </a:buClr>
              <a:buSzPts val="1200"/>
              <a:buFont typeface="EB Garamond"/>
              <a:buChar char="○"/>
              <a:defRPr sz="1200">
                <a:solidFill>
                  <a:srgbClr val="000000"/>
                </a:solidFill>
                <a:latin typeface="EB Garamond"/>
                <a:ea typeface="EB Garamond"/>
                <a:cs typeface="EB Garamond"/>
                <a:sym typeface="EB Garamond"/>
              </a:defRPr>
            </a:lvl8pPr>
            <a:lvl9pPr indent="-304800" lvl="8" marL="4114800">
              <a:spcBef>
                <a:spcPts val="0"/>
              </a:spcBef>
              <a:spcAft>
                <a:spcPts val="0"/>
              </a:spcAft>
              <a:buClr>
                <a:srgbClr val="000000"/>
              </a:buClr>
              <a:buSzPts val="1200"/>
              <a:buFont typeface="EB Garamond"/>
              <a:buChar char="■"/>
              <a:defRPr sz="1200">
                <a:solidFill>
                  <a:srgbClr val="000000"/>
                </a:solidFill>
                <a:latin typeface="EB Garamond"/>
                <a:ea typeface="EB Garamond"/>
                <a:cs typeface="EB Garamond"/>
                <a:sym typeface="EB Garamond"/>
              </a:defRPr>
            </a:lvl9pPr>
          </a:lstStyle>
          <a:p/>
        </p:txBody>
      </p:sp>
      <p:sp>
        <p:nvSpPr>
          <p:cNvPr id="33" name="Google Shape;33;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6" name="Google Shape;36;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7" name="Shape 37"/>
        <p:cNvGrpSpPr/>
        <p:nvPr/>
      </p:nvGrpSpPr>
      <p:grpSpPr>
        <a:xfrm>
          <a:off x="0" y="0"/>
          <a:ext cx="0" cy="0"/>
          <a:chOff x="0" y="0"/>
          <a:chExt cx="0" cy="0"/>
        </a:xfrm>
      </p:grpSpPr>
      <p:sp>
        <p:nvSpPr>
          <p:cNvPr id="38" name="Google Shape;38;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9" name="Google Shape;39;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rgbClr val="000000"/>
              </a:buClr>
              <a:buSzPts val="1200"/>
              <a:buFont typeface="EB Garamond"/>
              <a:buChar char="●"/>
              <a:defRPr sz="1200">
                <a:solidFill>
                  <a:srgbClr val="000000"/>
                </a:solidFill>
                <a:latin typeface="EB Garamond"/>
                <a:ea typeface="EB Garamond"/>
                <a:cs typeface="EB Garamond"/>
                <a:sym typeface="EB Garamond"/>
              </a:defRPr>
            </a:lvl1pPr>
            <a:lvl2pPr indent="-304800" lvl="1" marL="914400">
              <a:spcBef>
                <a:spcPts val="0"/>
              </a:spcBef>
              <a:spcAft>
                <a:spcPts val="0"/>
              </a:spcAft>
              <a:buClr>
                <a:srgbClr val="000000"/>
              </a:buClr>
              <a:buSzPts val="1200"/>
              <a:buFont typeface="EB Garamond"/>
              <a:buChar char="○"/>
              <a:defRPr sz="1200">
                <a:solidFill>
                  <a:srgbClr val="000000"/>
                </a:solidFill>
                <a:latin typeface="EB Garamond"/>
                <a:ea typeface="EB Garamond"/>
                <a:cs typeface="EB Garamond"/>
                <a:sym typeface="EB Garamond"/>
              </a:defRPr>
            </a:lvl2pPr>
            <a:lvl3pPr indent="-304800" lvl="2" marL="1371600">
              <a:spcBef>
                <a:spcPts val="0"/>
              </a:spcBef>
              <a:spcAft>
                <a:spcPts val="0"/>
              </a:spcAft>
              <a:buClr>
                <a:srgbClr val="000000"/>
              </a:buClr>
              <a:buSzPts val="1200"/>
              <a:buFont typeface="EB Garamond"/>
              <a:buChar char="■"/>
              <a:defRPr sz="1200">
                <a:solidFill>
                  <a:srgbClr val="000000"/>
                </a:solidFill>
                <a:latin typeface="EB Garamond"/>
                <a:ea typeface="EB Garamond"/>
                <a:cs typeface="EB Garamond"/>
                <a:sym typeface="EB Garamond"/>
              </a:defRPr>
            </a:lvl3pPr>
            <a:lvl4pPr indent="-304800" lvl="3" marL="1828800">
              <a:spcBef>
                <a:spcPts val="0"/>
              </a:spcBef>
              <a:spcAft>
                <a:spcPts val="0"/>
              </a:spcAft>
              <a:buClr>
                <a:srgbClr val="000000"/>
              </a:buClr>
              <a:buSzPts val="1200"/>
              <a:buFont typeface="EB Garamond"/>
              <a:buChar char="●"/>
              <a:defRPr sz="1200">
                <a:solidFill>
                  <a:srgbClr val="000000"/>
                </a:solidFill>
                <a:latin typeface="EB Garamond"/>
                <a:ea typeface="EB Garamond"/>
                <a:cs typeface="EB Garamond"/>
                <a:sym typeface="EB Garamond"/>
              </a:defRPr>
            </a:lvl4pPr>
            <a:lvl5pPr indent="-304800" lvl="4" marL="2286000">
              <a:spcBef>
                <a:spcPts val="0"/>
              </a:spcBef>
              <a:spcAft>
                <a:spcPts val="0"/>
              </a:spcAft>
              <a:buClr>
                <a:srgbClr val="000000"/>
              </a:buClr>
              <a:buSzPts val="1200"/>
              <a:buFont typeface="EB Garamond"/>
              <a:buChar char="○"/>
              <a:defRPr sz="1200">
                <a:solidFill>
                  <a:srgbClr val="000000"/>
                </a:solidFill>
                <a:latin typeface="EB Garamond"/>
                <a:ea typeface="EB Garamond"/>
                <a:cs typeface="EB Garamond"/>
                <a:sym typeface="EB Garamond"/>
              </a:defRPr>
            </a:lvl5pPr>
            <a:lvl6pPr indent="-304800" lvl="5" marL="2743200">
              <a:spcBef>
                <a:spcPts val="0"/>
              </a:spcBef>
              <a:spcAft>
                <a:spcPts val="0"/>
              </a:spcAft>
              <a:buClr>
                <a:srgbClr val="000000"/>
              </a:buClr>
              <a:buSzPts val="1200"/>
              <a:buFont typeface="EB Garamond"/>
              <a:buChar char="■"/>
              <a:defRPr sz="1200">
                <a:solidFill>
                  <a:srgbClr val="000000"/>
                </a:solidFill>
                <a:latin typeface="EB Garamond"/>
                <a:ea typeface="EB Garamond"/>
                <a:cs typeface="EB Garamond"/>
                <a:sym typeface="EB Garamond"/>
              </a:defRPr>
            </a:lvl6pPr>
            <a:lvl7pPr indent="-304800" lvl="6" marL="3200400">
              <a:spcBef>
                <a:spcPts val="0"/>
              </a:spcBef>
              <a:spcAft>
                <a:spcPts val="0"/>
              </a:spcAft>
              <a:buClr>
                <a:srgbClr val="000000"/>
              </a:buClr>
              <a:buSzPts val="1200"/>
              <a:buFont typeface="EB Garamond"/>
              <a:buChar char="●"/>
              <a:defRPr sz="1200">
                <a:solidFill>
                  <a:srgbClr val="000000"/>
                </a:solidFill>
                <a:latin typeface="EB Garamond"/>
                <a:ea typeface="EB Garamond"/>
                <a:cs typeface="EB Garamond"/>
                <a:sym typeface="EB Garamond"/>
              </a:defRPr>
            </a:lvl7pPr>
            <a:lvl8pPr indent="-304800" lvl="7" marL="3657600">
              <a:spcBef>
                <a:spcPts val="0"/>
              </a:spcBef>
              <a:spcAft>
                <a:spcPts val="0"/>
              </a:spcAft>
              <a:buClr>
                <a:srgbClr val="000000"/>
              </a:buClr>
              <a:buSzPts val="1200"/>
              <a:buFont typeface="EB Garamond"/>
              <a:buChar char="○"/>
              <a:defRPr sz="1200">
                <a:solidFill>
                  <a:srgbClr val="000000"/>
                </a:solidFill>
                <a:latin typeface="EB Garamond"/>
                <a:ea typeface="EB Garamond"/>
                <a:cs typeface="EB Garamond"/>
                <a:sym typeface="EB Garamond"/>
              </a:defRPr>
            </a:lvl8pPr>
            <a:lvl9pPr indent="-304800" lvl="8" marL="4114800">
              <a:spcBef>
                <a:spcPts val="0"/>
              </a:spcBef>
              <a:spcAft>
                <a:spcPts val="0"/>
              </a:spcAft>
              <a:buClr>
                <a:srgbClr val="000000"/>
              </a:buClr>
              <a:buSzPts val="1200"/>
              <a:buFont typeface="EB Garamond"/>
              <a:buChar char="■"/>
              <a:defRPr sz="1200">
                <a:solidFill>
                  <a:srgbClr val="000000"/>
                </a:solidFill>
                <a:latin typeface="EB Garamond"/>
                <a:ea typeface="EB Garamond"/>
                <a:cs typeface="EB Garamond"/>
                <a:sym typeface="EB Garamond"/>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6" name="Google Shape;46;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7" name="Google Shape;47;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8" name="Google Shape;48;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9" name="Google Shape;4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0" name="Google Shape;5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1" name="Shape 51"/>
        <p:cNvGrpSpPr/>
        <p:nvPr/>
      </p:nvGrpSpPr>
      <p:grpSpPr>
        <a:xfrm>
          <a:off x="0" y="0"/>
          <a:ext cx="0" cy="0"/>
          <a:chOff x="0" y="0"/>
          <a:chExt cx="0" cy="0"/>
        </a:xfrm>
      </p:grpSpPr>
      <p:sp>
        <p:nvSpPr>
          <p:cNvPr id="52" name="Google Shape;52;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SzPts val="3600"/>
              <a:buFont typeface="EB Garamond"/>
              <a:buNone/>
              <a:defRPr sz="3600">
                <a:latin typeface="EB Garamond"/>
                <a:ea typeface="EB Garamond"/>
                <a:cs typeface="EB Garamond"/>
                <a:sym typeface="EB Garamond"/>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0.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4" name="Shape 64"/>
        <p:cNvGrpSpPr/>
        <p:nvPr/>
      </p:nvGrpSpPr>
      <p:grpSpPr>
        <a:xfrm>
          <a:off x="0" y="0"/>
          <a:ext cx="0" cy="0"/>
          <a:chOff x="0" y="0"/>
          <a:chExt cx="0" cy="0"/>
        </a:xfrm>
      </p:grpSpPr>
      <p:sp>
        <p:nvSpPr>
          <p:cNvPr id="65" name="Google Shape;65;p13"/>
          <p:cNvSpPr txBox="1"/>
          <p:nvPr>
            <p:ph type="ctrTitle"/>
          </p:nvPr>
        </p:nvSpPr>
        <p:spPr>
          <a:xfrm>
            <a:off x="1004150" y="1263650"/>
            <a:ext cx="7136700" cy="1510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3420">
                <a:solidFill>
                  <a:srgbClr val="000000"/>
                </a:solidFill>
              </a:rPr>
              <a:t>Student Willingness to Report Weapons and School Violence at a Rural Secondary School in Arkansas: A Quantitative Study</a:t>
            </a:r>
            <a:endParaRPr sz="3420">
              <a:solidFill>
                <a:srgbClr val="000000"/>
              </a:solidFill>
            </a:endParaRPr>
          </a:p>
        </p:txBody>
      </p:sp>
      <p:sp>
        <p:nvSpPr>
          <p:cNvPr id="66" name="Google Shape;66;p13"/>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688"/>
              <a:buNone/>
            </a:pPr>
            <a:r>
              <a:rPr lang="en" sz="1700">
                <a:solidFill>
                  <a:srgbClr val="000000"/>
                </a:solidFill>
                <a:latin typeface="EB Garamond"/>
                <a:ea typeface="EB Garamond"/>
                <a:cs typeface="EB Garamond"/>
                <a:sym typeface="EB Garamond"/>
              </a:rPr>
              <a:t>Dr. Travis B. Poole</a:t>
            </a:r>
            <a:endParaRPr sz="1700">
              <a:solidFill>
                <a:srgbClr val="000000"/>
              </a:solidFill>
              <a:latin typeface="EB Garamond"/>
              <a:ea typeface="EB Garamond"/>
              <a:cs typeface="EB Garamond"/>
              <a:sym typeface="EB Garamond"/>
            </a:endParaRPr>
          </a:p>
          <a:p>
            <a:pPr indent="0" lvl="0" marL="0" rtl="0" algn="ctr">
              <a:lnSpc>
                <a:spcPct val="80000"/>
              </a:lnSpc>
              <a:spcBef>
                <a:spcPts val="0"/>
              </a:spcBef>
              <a:spcAft>
                <a:spcPts val="0"/>
              </a:spcAft>
              <a:buSzPts val="688"/>
              <a:buNone/>
            </a:pPr>
            <a:r>
              <a:rPr lang="en" sz="1700">
                <a:solidFill>
                  <a:srgbClr val="000000"/>
                </a:solidFill>
                <a:latin typeface="EB Garamond"/>
                <a:ea typeface="EB Garamond"/>
                <a:cs typeface="EB Garamond"/>
                <a:sym typeface="EB Garamond"/>
              </a:rPr>
              <a:t>Arkansas Tech University Research Symposium</a:t>
            </a:r>
            <a:endParaRPr sz="1700">
              <a:solidFill>
                <a:srgbClr val="000000"/>
              </a:solidFill>
              <a:latin typeface="EB Garamond"/>
              <a:ea typeface="EB Garamond"/>
              <a:cs typeface="EB Garamond"/>
              <a:sym typeface="EB Garamond"/>
            </a:endParaRPr>
          </a:p>
          <a:p>
            <a:pPr indent="0" lvl="0" marL="0" rtl="0" algn="ctr">
              <a:lnSpc>
                <a:spcPct val="80000"/>
              </a:lnSpc>
              <a:spcBef>
                <a:spcPts val="0"/>
              </a:spcBef>
              <a:spcAft>
                <a:spcPts val="0"/>
              </a:spcAft>
              <a:buSzPts val="688"/>
              <a:buNone/>
            </a:pPr>
            <a:r>
              <a:rPr lang="en" sz="1700">
                <a:solidFill>
                  <a:srgbClr val="000000"/>
                </a:solidFill>
                <a:latin typeface="EB Garamond"/>
                <a:ea typeface="EB Garamond"/>
                <a:cs typeface="EB Garamond"/>
                <a:sym typeface="EB Garamond"/>
              </a:rPr>
              <a:t>April 25, 2023</a:t>
            </a:r>
            <a:endParaRPr sz="1700">
              <a:solidFill>
                <a:srgbClr val="000000"/>
              </a:solidFill>
              <a:latin typeface="EB Garamond"/>
              <a:ea typeface="EB Garamond"/>
              <a:cs typeface="EB Garamond"/>
              <a:sym typeface="EB Garamond"/>
            </a:endParaRPr>
          </a:p>
        </p:txBody>
      </p:sp>
      <p:pic>
        <p:nvPicPr>
          <p:cNvPr id="67" name="Google Shape;67;p13"/>
          <p:cNvPicPr preferRelativeResize="0"/>
          <p:nvPr/>
        </p:nvPicPr>
        <p:blipFill>
          <a:blip r:embed="rId3">
            <a:alphaModFix/>
          </a:blip>
          <a:stretch>
            <a:fillRect/>
          </a:stretch>
        </p:blipFill>
        <p:spPr>
          <a:xfrm>
            <a:off x="0" y="0"/>
            <a:ext cx="3427743" cy="1263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311700" y="64647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Hypotheses</a:t>
            </a:r>
            <a:endParaRPr/>
          </a:p>
        </p:txBody>
      </p:sp>
      <p:sp>
        <p:nvSpPr>
          <p:cNvPr id="121" name="Google Shape;121;p22"/>
          <p:cNvSpPr txBox="1"/>
          <p:nvPr>
            <p:ph idx="1" type="body"/>
          </p:nvPr>
        </p:nvSpPr>
        <p:spPr>
          <a:xfrm>
            <a:off x="311700" y="1266325"/>
            <a:ext cx="8520600" cy="3788700"/>
          </a:xfrm>
          <a:prstGeom prst="rect">
            <a:avLst/>
          </a:prstGeom>
        </p:spPr>
        <p:txBody>
          <a:bodyPr anchorCtr="0" anchor="t" bIns="91425" lIns="91425" spcFirstLastPara="1" rIns="91425" wrap="square" tIns="91425">
            <a:normAutofit fontScale="25000" lnSpcReduction="20000"/>
          </a:bodyPr>
          <a:lstStyle/>
          <a:p>
            <a:pPr indent="0" lvl="0" marL="635000" rtl="0" algn="l">
              <a:lnSpc>
                <a:spcPct val="200000"/>
              </a:lnSpc>
              <a:spcBef>
                <a:spcPts val="1200"/>
              </a:spcBef>
              <a:spcAft>
                <a:spcPts val="0"/>
              </a:spcAft>
              <a:buNone/>
            </a:pPr>
            <a:r>
              <a:rPr lang="en" sz="6028"/>
              <a:t>1.  There is no significant difference in students' willingness to report violence or weapons on campus considering factors of grade, gender, or ethnicity.</a:t>
            </a:r>
            <a:endParaRPr sz="6028"/>
          </a:p>
          <a:p>
            <a:pPr indent="0" lvl="0" marL="635000" rtl="0" algn="l">
              <a:lnSpc>
                <a:spcPct val="200000"/>
              </a:lnSpc>
              <a:spcBef>
                <a:spcPts val="1200"/>
              </a:spcBef>
              <a:spcAft>
                <a:spcPts val="0"/>
              </a:spcAft>
              <a:buNone/>
            </a:pPr>
            <a:r>
              <a:rPr lang="en" sz="6028"/>
              <a:t>2.  There is no significant difference in students' willingness to report violence or weapons on campus between students who have a positive perception of school climate compared to those who do not.</a:t>
            </a:r>
            <a:endParaRPr sz="6028"/>
          </a:p>
          <a:p>
            <a:pPr indent="0" lvl="0" marL="635000" rtl="0" algn="l">
              <a:lnSpc>
                <a:spcPct val="200000"/>
              </a:lnSpc>
              <a:spcBef>
                <a:spcPts val="1200"/>
              </a:spcBef>
              <a:spcAft>
                <a:spcPts val="0"/>
              </a:spcAft>
              <a:buNone/>
            </a:pPr>
            <a:r>
              <a:rPr lang="en" sz="6028"/>
              <a:t>3.  There is no significant difference in students' willingness to report violence or weapons on campus perpetrated by a friend between students who would report their friend compared to those who do not, considering factors of grade, gender, or ethnicity.</a:t>
            </a:r>
            <a:endParaRPr sz="6028"/>
          </a:p>
          <a:p>
            <a:pPr indent="0" lvl="0" marL="635000" rtl="0" algn="l">
              <a:lnSpc>
                <a:spcPct val="200000"/>
              </a:lnSpc>
              <a:spcBef>
                <a:spcPts val="1200"/>
              </a:spcBef>
              <a:spcAft>
                <a:spcPts val="0"/>
              </a:spcAft>
              <a:buNone/>
            </a:pPr>
            <a:r>
              <a:t/>
            </a:r>
            <a:endParaRPr sz="4028"/>
          </a:p>
          <a:p>
            <a:pPr indent="0" lvl="0" marL="1143000" rtl="0" algn="l">
              <a:lnSpc>
                <a:spcPct val="199999"/>
              </a:lnSpc>
              <a:spcBef>
                <a:spcPts val="1200"/>
              </a:spcBef>
              <a:spcAft>
                <a:spcPts val="800"/>
              </a:spcAft>
              <a:buNone/>
            </a:pPr>
            <a:r>
              <a:t/>
            </a:r>
            <a:endParaRPr sz="4067"/>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3"/>
          <p:cNvSpPr txBox="1"/>
          <p:nvPr>
            <p:ph type="title"/>
          </p:nvPr>
        </p:nvSpPr>
        <p:spPr>
          <a:xfrm>
            <a:off x="311700" y="8076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Hypotheses</a:t>
            </a:r>
            <a:endParaRPr/>
          </a:p>
        </p:txBody>
      </p:sp>
      <p:sp>
        <p:nvSpPr>
          <p:cNvPr id="127" name="Google Shape;127;p23"/>
          <p:cNvSpPr txBox="1"/>
          <p:nvPr>
            <p:ph idx="1" type="body"/>
          </p:nvPr>
        </p:nvSpPr>
        <p:spPr>
          <a:xfrm>
            <a:off x="311700" y="1266325"/>
            <a:ext cx="8520600" cy="3788700"/>
          </a:xfrm>
          <a:prstGeom prst="rect">
            <a:avLst/>
          </a:prstGeom>
        </p:spPr>
        <p:txBody>
          <a:bodyPr anchorCtr="0" anchor="t" bIns="91425" lIns="91425" spcFirstLastPara="1" rIns="91425" wrap="square" tIns="91425">
            <a:normAutofit fontScale="32500"/>
          </a:bodyPr>
          <a:lstStyle/>
          <a:p>
            <a:pPr indent="0" lvl="0" marL="0" rtl="0" algn="l">
              <a:lnSpc>
                <a:spcPct val="200000"/>
              </a:lnSpc>
              <a:spcBef>
                <a:spcPts val="1200"/>
              </a:spcBef>
              <a:spcAft>
                <a:spcPts val="0"/>
              </a:spcAft>
              <a:buNone/>
            </a:pPr>
            <a:r>
              <a:t/>
            </a:r>
            <a:endParaRPr sz="4028"/>
          </a:p>
          <a:p>
            <a:pPr indent="0" lvl="0" marL="635000" rtl="0" algn="l">
              <a:lnSpc>
                <a:spcPct val="200000"/>
              </a:lnSpc>
              <a:spcBef>
                <a:spcPts val="1200"/>
              </a:spcBef>
              <a:spcAft>
                <a:spcPts val="0"/>
              </a:spcAft>
              <a:buNone/>
            </a:pPr>
            <a:r>
              <a:rPr lang="en" sz="4028"/>
              <a:t>4.  There is no significant difference in students' willingness to report violence or weapons on campus between students who fear the likelihood of personal consequences compared to those who do not.</a:t>
            </a:r>
            <a:endParaRPr sz="4028"/>
          </a:p>
          <a:p>
            <a:pPr indent="0" lvl="0" marL="635000" rtl="0" algn="l">
              <a:lnSpc>
                <a:spcPct val="200000"/>
              </a:lnSpc>
              <a:spcBef>
                <a:spcPts val="1200"/>
              </a:spcBef>
              <a:spcAft>
                <a:spcPts val="0"/>
              </a:spcAft>
              <a:buNone/>
            </a:pPr>
            <a:r>
              <a:rPr lang="en" sz="4028"/>
              <a:t>5.  There is no significant difference in students' willingness to report violence or weapons on campus between students who have high grades in school compared to those who do not.</a:t>
            </a:r>
            <a:endParaRPr sz="4028"/>
          </a:p>
          <a:p>
            <a:pPr indent="0" lvl="0" marL="635000" rtl="0" algn="l">
              <a:lnSpc>
                <a:spcPct val="200000"/>
              </a:lnSpc>
              <a:spcBef>
                <a:spcPts val="1200"/>
              </a:spcBef>
              <a:spcAft>
                <a:spcPts val="0"/>
              </a:spcAft>
              <a:buNone/>
            </a:pPr>
            <a:r>
              <a:rPr lang="en" sz="4028"/>
              <a:t>6. There is no significant difference in students' willingness to report violence or weapons on campus between students who are knowledgeable about the resources available to them at school compared to students who are not.</a:t>
            </a:r>
            <a:endParaRPr sz="4028"/>
          </a:p>
          <a:p>
            <a:pPr indent="0" lvl="0" marL="1143000" rtl="0" algn="l">
              <a:lnSpc>
                <a:spcPct val="199999"/>
              </a:lnSpc>
              <a:spcBef>
                <a:spcPts val="1200"/>
              </a:spcBef>
              <a:spcAft>
                <a:spcPts val="800"/>
              </a:spcAft>
              <a:buNone/>
            </a:pPr>
            <a:r>
              <a:t/>
            </a:r>
            <a:endParaRPr sz="4067"/>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txBox="1"/>
          <p:nvPr>
            <p:ph type="title"/>
          </p:nvPr>
        </p:nvSpPr>
        <p:spPr>
          <a:xfrm>
            <a:off x="311700" y="6733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Participants</a:t>
            </a:r>
            <a:r>
              <a:rPr lang="en"/>
              <a:t>/Sample</a:t>
            </a:r>
            <a:endParaRPr/>
          </a:p>
        </p:txBody>
      </p:sp>
      <p:sp>
        <p:nvSpPr>
          <p:cNvPr id="133" name="Google Shape;133;p2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Study collected responses from students grades 6-12 within a rural school district in Arkansas. </a:t>
            </a:r>
            <a:endParaRPr/>
          </a:p>
          <a:p>
            <a:pPr indent="-342900" lvl="0" marL="457200" rtl="0" algn="l">
              <a:spcBef>
                <a:spcPts val="0"/>
              </a:spcBef>
              <a:spcAft>
                <a:spcPts val="0"/>
              </a:spcAft>
              <a:buSzPts val="1800"/>
              <a:buChar char="●"/>
            </a:pPr>
            <a:r>
              <a:rPr lang="en"/>
              <a:t>800 students invited, 52 responded to the survey from grades 6-9</a:t>
            </a:r>
            <a:endParaRPr/>
          </a:p>
          <a:p>
            <a:pPr indent="-342900" lvl="0" marL="457200" rtl="0" algn="l">
              <a:spcBef>
                <a:spcPts val="0"/>
              </a:spcBef>
              <a:spcAft>
                <a:spcPts val="0"/>
              </a:spcAft>
              <a:buSzPts val="1800"/>
              <a:buChar char="●"/>
            </a:pPr>
            <a:r>
              <a:rPr lang="en"/>
              <a:t>26 males/26 females</a:t>
            </a:r>
            <a:endParaRPr/>
          </a:p>
          <a:p>
            <a:pPr indent="-342900" lvl="0" marL="457200" rtl="0" algn="l">
              <a:spcBef>
                <a:spcPts val="0"/>
              </a:spcBef>
              <a:spcAft>
                <a:spcPts val="0"/>
              </a:spcAft>
              <a:buSzPts val="1800"/>
              <a:buChar char="●"/>
            </a:pPr>
            <a:r>
              <a:rPr lang="en"/>
              <a:t>20 students from grades 6-7, 32 students from grades 8-9</a:t>
            </a:r>
            <a:endParaRPr/>
          </a:p>
          <a:p>
            <a:pPr indent="-342900" lvl="0" marL="457200" rtl="0" algn="l">
              <a:spcBef>
                <a:spcPts val="0"/>
              </a:spcBef>
              <a:spcAft>
                <a:spcPts val="0"/>
              </a:spcAft>
              <a:buSzPts val="1800"/>
              <a:buChar char="●"/>
            </a:pPr>
            <a:r>
              <a:rPr lang="en"/>
              <a:t>46.2% Hispanic, 42.3% White, 11.5 </a:t>
            </a:r>
            <a:r>
              <a:rPr lang="en"/>
              <a:t>identified</a:t>
            </a:r>
            <a:r>
              <a:rPr lang="en"/>
              <a:t> as other races</a:t>
            </a:r>
            <a:endParaRPr/>
          </a:p>
          <a:p>
            <a:pPr indent="0" lvl="0" marL="0" rtl="0" algn="l">
              <a:spcBef>
                <a:spcPts val="1200"/>
              </a:spcBef>
              <a:spcAft>
                <a:spcPts val="1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5"/>
          <p:cNvSpPr txBox="1"/>
          <p:nvPr>
            <p:ph type="title"/>
          </p:nvPr>
        </p:nvSpPr>
        <p:spPr>
          <a:xfrm>
            <a:off x="311700" y="727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Instrument</a:t>
            </a:r>
            <a:endParaRPr/>
          </a:p>
        </p:txBody>
      </p:sp>
      <p:sp>
        <p:nvSpPr>
          <p:cNvPr id="139" name="Google Shape;139;p25"/>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38 Question Survey created or modified from existing school </a:t>
            </a:r>
            <a:r>
              <a:rPr lang="en"/>
              <a:t>safety</a:t>
            </a:r>
            <a:r>
              <a:rPr lang="en"/>
              <a:t> studies. </a:t>
            </a:r>
            <a:endParaRPr/>
          </a:p>
          <a:p>
            <a:pPr indent="-342900" lvl="0" marL="457200" rtl="0" algn="l">
              <a:spcBef>
                <a:spcPts val="0"/>
              </a:spcBef>
              <a:spcAft>
                <a:spcPts val="0"/>
              </a:spcAft>
              <a:buSzPts val="1800"/>
              <a:buChar char="●"/>
            </a:pPr>
            <a:r>
              <a:rPr lang="en"/>
              <a:t>Divided into 5 sections</a:t>
            </a:r>
            <a:endParaRPr/>
          </a:p>
          <a:p>
            <a:pPr indent="-317500" lvl="1" marL="914400" rtl="0" algn="l">
              <a:spcBef>
                <a:spcPts val="0"/>
              </a:spcBef>
              <a:spcAft>
                <a:spcPts val="0"/>
              </a:spcAft>
              <a:buSzPts val="1400"/>
              <a:buChar char="○"/>
            </a:pPr>
            <a:r>
              <a:rPr lang="en"/>
              <a:t>Demographics</a:t>
            </a:r>
            <a:endParaRPr/>
          </a:p>
          <a:p>
            <a:pPr indent="-317500" lvl="1" marL="914400" rtl="0" algn="l">
              <a:spcBef>
                <a:spcPts val="0"/>
              </a:spcBef>
              <a:spcAft>
                <a:spcPts val="0"/>
              </a:spcAft>
              <a:buSzPts val="1400"/>
              <a:buChar char="○"/>
            </a:pPr>
            <a:r>
              <a:rPr lang="en"/>
              <a:t>School Climate</a:t>
            </a:r>
            <a:endParaRPr/>
          </a:p>
          <a:p>
            <a:pPr indent="-317500" lvl="1" marL="914400" rtl="0" algn="l">
              <a:spcBef>
                <a:spcPts val="0"/>
              </a:spcBef>
              <a:spcAft>
                <a:spcPts val="0"/>
              </a:spcAft>
              <a:buSzPts val="1400"/>
              <a:buChar char="○"/>
            </a:pPr>
            <a:r>
              <a:rPr lang="en"/>
              <a:t>Community/Home Values</a:t>
            </a:r>
            <a:endParaRPr/>
          </a:p>
          <a:p>
            <a:pPr indent="-317500" lvl="1" marL="914400" rtl="0" algn="l">
              <a:spcBef>
                <a:spcPts val="0"/>
              </a:spcBef>
              <a:spcAft>
                <a:spcPts val="0"/>
              </a:spcAft>
              <a:buSzPts val="1400"/>
              <a:buChar char="○"/>
            </a:pPr>
            <a:r>
              <a:rPr lang="en"/>
              <a:t>Personal Incidents</a:t>
            </a:r>
            <a:endParaRPr/>
          </a:p>
          <a:p>
            <a:pPr indent="-317500" lvl="1" marL="914400" rtl="0" algn="l">
              <a:spcBef>
                <a:spcPts val="0"/>
              </a:spcBef>
              <a:spcAft>
                <a:spcPts val="0"/>
              </a:spcAft>
              <a:buSzPts val="1400"/>
              <a:buChar char="○"/>
            </a:pPr>
            <a:r>
              <a:rPr lang="en"/>
              <a:t>Reporting</a:t>
            </a:r>
            <a:endParaRPr/>
          </a:p>
          <a:p>
            <a:pPr indent="-342900" lvl="0" marL="457200" rtl="0" algn="l">
              <a:spcBef>
                <a:spcPts val="0"/>
              </a:spcBef>
              <a:spcAft>
                <a:spcPts val="0"/>
              </a:spcAft>
              <a:buSzPts val="1800"/>
              <a:buChar char="●"/>
            </a:pPr>
            <a:r>
              <a:rPr lang="en"/>
              <a:t>Likert-type questions of Strongly Agree to Strongly Disagree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6"/>
          <p:cNvSpPr txBox="1"/>
          <p:nvPr>
            <p:ph type="title"/>
          </p:nvPr>
        </p:nvSpPr>
        <p:spPr>
          <a:xfrm>
            <a:off x="311700" y="727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Collection Procedures</a:t>
            </a:r>
            <a:endParaRPr/>
          </a:p>
        </p:txBody>
      </p:sp>
      <p:sp>
        <p:nvSpPr>
          <p:cNvPr id="145" name="Google Shape;145;p26"/>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Assent, Consent forms were distributed to each campus.</a:t>
            </a:r>
            <a:endParaRPr/>
          </a:p>
          <a:p>
            <a:pPr indent="-342900" lvl="0" marL="457200" rtl="0" algn="l">
              <a:spcBef>
                <a:spcPts val="0"/>
              </a:spcBef>
              <a:spcAft>
                <a:spcPts val="0"/>
              </a:spcAft>
              <a:buSzPts val="1800"/>
              <a:buChar char="●"/>
            </a:pPr>
            <a:r>
              <a:rPr lang="en"/>
              <a:t>Letter to parents and announcement to students.</a:t>
            </a:r>
            <a:endParaRPr/>
          </a:p>
          <a:p>
            <a:pPr indent="-317500" lvl="1" marL="914400" rtl="0" algn="l">
              <a:spcBef>
                <a:spcPts val="0"/>
              </a:spcBef>
              <a:spcAft>
                <a:spcPts val="0"/>
              </a:spcAft>
              <a:buSzPts val="1400"/>
              <a:buChar char="○"/>
            </a:pPr>
            <a:r>
              <a:rPr lang="en"/>
              <a:t>Incentive</a:t>
            </a:r>
            <a:endParaRPr/>
          </a:p>
          <a:p>
            <a:pPr indent="-342900" lvl="0" marL="457200" rtl="0" algn="l">
              <a:spcBef>
                <a:spcPts val="0"/>
              </a:spcBef>
              <a:spcAft>
                <a:spcPts val="0"/>
              </a:spcAft>
              <a:buSzPts val="1800"/>
              <a:buChar char="●"/>
            </a:pPr>
            <a:r>
              <a:rPr lang="en"/>
              <a:t>Administered paper copies to all students, students who returned forms completed were locked in safe box. </a:t>
            </a:r>
            <a:endParaRPr/>
          </a:p>
          <a:p>
            <a:pPr indent="-342900" lvl="0" marL="457200" rtl="0" algn="l">
              <a:spcBef>
                <a:spcPts val="0"/>
              </a:spcBef>
              <a:spcAft>
                <a:spcPts val="0"/>
              </a:spcAft>
              <a:buSzPts val="1800"/>
              <a:buChar char="●"/>
            </a:pPr>
            <a:r>
              <a:rPr lang="en"/>
              <a:t>Can Skip questions if do not feel comfortable.</a:t>
            </a:r>
            <a:endParaRPr/>
          </a:p>
          <a:p>
            <a:pPr indent="-342900" lvl="0" marL="457200" rtl="0" algn="l">
              <a:spcBef>
                <a:spcPts val="0"/>
              </a:spcBef>
              <a:spcAft>
                <a:spcPts val="0"/>
              </a:spcAft>
              <a:buSzPts val="1800"/>
              <a:buChar char="●"/>
            </a:pPr>
            <a:r>
              <a:rPr lang="en"/>
              <a:t>Google Forms - Excel</a:t>
            </a:r>
            <a:endParaRPr/>
          </a:p>
          <a:p>
            <a:pPr indent="-342900" lvl="0" marL="457200" rtl="0" algn="l">
              <a:spcBef>
                <a:spcPts val="0"/>
              </a:spcBef>
              <a:spcAft>
                <a:spcPts val="0"/>
              </a:spcAft>
              <a:buSzPts val="1800"/>
              <a:buChar char="●"/>
            </a:pPr>
            <a:r>
              <a:rPr lang="en"/>
              <a:t>SPSS</a:t>
            </a:r>
            <a:endParaRPr/>
          </a:p>
          <a:p>
            <a:pPr indent="0" lvl="0" marL="0" rtl="0" algn="l">
              <a:spcBef>
                <a:spcPts val="1200"/>
              </a:spcBef>
              <a:spcAft>
                <a:spcPts val="12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7"/>
          <p:cNvSpPr txBox="1"/>
          <p:nvPr>
            <p:ph type="title"/>
          </p:nvPr>
        </p:nvSpPr>
        <p:spPr>
          <a:xfrm>
            <a:off x="311700" y="727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Limitations	</a:t>
            </a:r>
            <a:endParaRPr/>
          </a:p>
        </p:txBody>
      </p:sp>
      <p:sp>
        <p:nvSpPr>
          <p:cNvPr id="151" name="Google Shape;151;p27"/>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Can not guarantee perceptions and </a:t>
            </a:r>
            <a:r>
              <a:rPr lang="en"/>
              <a:t>results</a:t>
            </a:r>
            <a:r>
              <a:rPr lang="en"/>
              <a:t> align with other students</a:t>
            </a:r>
            <a:endParaRPr/>
          </a:p>
          <a:p>
            <a:pPr indent="-342900" lvl="0" marL="457200" rtl="0" algn="l">
              <a:spcBef>
                <a:spcPts val="0"/>
              </a:spcBef>
              <a:spcAft>
                <a:spcPts val="0"/>
              </a:spcAft>
              <a:buSzPts val="1800"/>
              <a:buChar char="●"/>
            </a:pPr>
            <a:r>
              <a:rPr lang="en"/>
              <a:t>Open to grades 6-12, only able to receive 6-9</a:t>
            </a:r>
            <a:endParaRPr/>
          </a:p>
          <a:p>
            <a:pPr indent="-342900" lvl="0" marL="457200" rtl="0" algn="l">
              <a:spcBef>
                <a:spcPts val="0"/>
              </a:spcBef>
              <a:spcAft>
                <a:spcPts val="0"/>
              </a:spcAft>
              <a:buSzPts val="1800"/>
              <a:buChar char="●"/>
            </a:pPr>
            <a:r>
              <a:rPr lang="en"/>
              <a:t>Voluntary, not required</a:t>
            </a:r>
            <a:endParaRPr/>
          </a:p>
          <a:p>
            <a:pPr indent="-342900" lvl="0" marL="457200" rtl="0" algn="l">
              <a:spcBef>
                <a:spcPts val="0"/>
              </a:spcBef>
              <a:spcAft>
                <a:spcPts val="0"/>
              </a:spcAft>
              <a:buSzPts val="1800"/>
              <a:buChar char="●"/>
            </a:pPr>
            <a:r>
              <a:rPr lang="en"/>
              <a:t>Participant reliability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8"/>
          <p:cNvSpPr txBox="1"/>
          <p:nvPr>
            <p:ph type="title"/>
          </p:nvPr>
        </p:nvSpPr>
        <p:spPr>
          <a:xfrm>
            <a:off x="311700" y="7136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Analysis and Results</a:t>
            </a:r>
            <a:endParaRPr/>
          </a:p>
        </p:txBody>
      </p:sp>
      <p:sp>
        <p:nvSpPr>
          <p:cNvPr id="157" name="Google Shape;157;p28"/>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3 students of the 52 reported knowing of someone </a:t>
            </a:r>
            <a:r>
              <a:rPr lang="en"/>
              <a:t>who</a:t>
            </a:r>
            <a:r>
              <a:rPr lang="en"/>
              <a:t> has brought a weapon to school in the past twelve months.</a:t>
            </a:r>
            <a:endParaRPr/>
          </a:p>
          <a:p>
            <a:pPr indent="-342900" lvl="0" marL="457200" rtl="0" algn="l">
              <a:spcBef>
                <a:spcPts val="0"/>
              </a:spcBef>
              <a:spcAft>
                <a:spcPts val="0"/>
              </a:spcAft>
              <a:buSzPts val="1800"/>
              <a:buChar char="●"/>
            </a:pPr>
            <a:r>
              <a:rPr lang="en"/>
              <a:t>Of those 3 students, two reported this to adults. </a:t>
            </a:r>
            <a:endParaRPr/>
          </a:p>
          <a:p>
            <a:pPr indent="-342900" lvl="0" marL="457200" rtl="0" algn="l">
              <a:spcBef>
                <a:spcPts val="0"/>
              </a:spcBef>
              <a:spcAft>
                <a:spcPts val="0"/>
              </a:spcAft>
              <a:buSzPts val="1800"/>
              <a:buChar char="●"/>
            </a:pPr>
            <a:r>
              <a:rPr lang="en"/>
              <a:t>29 reported that they heard a student threaten someone in the past 12 months</a:t>
            </a:r>
            <a:endParaRPr/>
          </a:p>
          <a:p>
            <a:pPr indent="-342900" lvl="0" marL="457200" rtl="0" algn="l">
              <a:spcBef>
                <a:spcPts val="0"/>
              </a:spcBef>
              <a:spcAft>
                <a:spcPts val="0"/>
              </a:spcAft>
              <a:buSzPts val="1800"/>
              <a:buChar char="●"/>
            </a:pPr>
            <a:r>
              <a:rPr lang="en"/>
              <a:t>9 students reported that someone injured them or assaulted them in the past 12 months. </a:t>
            </a:r>
            <a:endParaRPr/>
          </a:p>
          <a:p>
            <a:pPr indent="-342900" lvl="0" marL="457200" rtl="0" algn="l">
              <a:spcBef>
                <a:spcPts val="0"/>
              </a:spcBef>
              <a:spcAft>
                <a:spcPts val="0"/>
              </a:spcAft>
              <a:buSzPts val="1800"/>
              <a:buChar char="●"/>
            </a:pPr>
            <a:r>
              <a:rPr lang="en"/>
              <a:t>Students reported to whom they would most likely report incidents to: </a:t>
            </a:r>
            <a:endParaRPr/>
          </a:p>
          <a:p>
            <a:pPr indent="-317500" lvl="1" marL="914400" rtl="0" algn="l">
              <a:spcBef>
                <a:spcPts val="0"/>
              </a:spcBef>
              <a:spcAft>
                <a:spcPts val="0"/>
              </a:spcAft>
              <a:buSzPts val="1400"/>
              <a:buChar char="○"/>
            </a:pPr>
            <a:r>
              <a:rPr lang="en"/>
              <a:t>31.4% teacher, 29.4% principal, 27.5% parents, 11.8% close friend. 65.7% or the respondents indicated it didn’t matter if it was a male or a female they </a:t>
            </a:r>
            <a:r>
              <a:rPr lang="en"/>
              <a:t>would</a:t>
            </a:r>
            <a:r>
              <a:rPr lang="en"/>
              <a:t> report to. </a:t>
            </a:r>
            <a:endParaRPr/>
          </a:p>
          <a:p>
            <a:pPr indent="0" lvl="0" marL="0" rtl="0" algn="l">
              <a:spcBef>
                <a:spcPts val="1200"/>
              </a:spcBef>
              <a:spcAft>
                <a:spcPts val="12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9"/>
          <p:cNvSpPr txBox="1"/>
          <p:nvPr>
            <p:ph type="title"/>
          </p:nvPr>
        </p:nvSpPr>
        <p:spPr>
          <a:xfrm>
            <a:off x="311700" y="68677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Analysis and Results Research Question 1</a:t>
            </a:r>
            <a:endParaRPr/>
          </a:p>
        </p:txBody>
      </p:sp>
      <p:sp>
        <p:nvSpPr>
          <p:cNvPr id="163" name="Google Shape;163;p29"/>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t/>
            </a:r>
            <a:endParaRPr/>
          </a:p>
          <a:p>
            <a:pPr indent="0" lvl="0" marL="0" rtl="0" algn="l">
              <a:spcBef>
                <a:spcPts val="1200"/>
              </a:spcBef>
              <a:spcAft>
                <a:spcPts val="1200"/>
              </a:spcAft>
              <a:buNone/>
            </a:pPr>
            <a:r>
              <a:t/>
            </a:r>
            <a:endParaRPr/>
          </a:p>
        </p:txBody>
      </p:sp>
      <p:pic>
        <p:nvPicPr>
          <p:cNvPr id="164" name="Google Shape;164;p29"/>
          <p:cNvPicPr preferRelativeResize="0"/>
          <p:nvPr/>
        </p:nvPicPr>
        <p:blipFill>
          <a:blip r:embed="rId3">
            <a:alphaModFix/>
          </a:blip>
          <a:stretch>
            <a:fillRect/>
          </a:stretch>
        </p:blipFill>
        <p:spPr>
          <a:xfrm>
            <a:off x="474579" y="1496975"/>
            <a:ext cx="7530276" cy="26867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0"/>
          <p:cNvSpPr txBox="1"/>
          <p:nvPr>
            <p:ph type="title"/>
          </p:nvPr>
        </p:nvSpPr>
        <p:spPr>
          <a:xfrm>
            <a:off x="311700" y="74047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Analysis and Results Research Question 1</a:t>
            </a:r>
            <a:endParaRPr/>
          </a:p>
        </p:txBody>
      </p:sp>
      <p:sp>
        <p:nvSpPr>
          <p:cNvPr id="170" name="Google Shape;170;p30"/>
          <p:cNvSpPr txBox="1"/>
          <p:nvPr>
            <p:ph idx="1" type="body"/>
          </p:nvPr>
        </p:nvSpPr>
        <p:spPr>
          <a:xfrm>
            <a:off x="311700" y="133347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One way ANOVA conducted to compare willingness to report considering the student’s grade level and </a:t>
            </a:r>
            <a:r>
              <a:rPr lang="en"/>
              <a:t>descriptive</a:t>
            </a:r>
            <a:r>
              <a:rPr lang="en"/>
              <a:t> statistics run on factors of grade, gender, and ethnicity. </a:t>
            </a:r>
            <a:endParaRPr/>
          </a:p>
          <a:p>
            <a:pPr indent="-342900" lvl="0" marL="457200" rtl="0" algn="l">
              <a:spcBef>
                <a:spcPts val="0"/>
              </a:spcBef>
              <a:spcAft>
                <a:spcPts val="0"/>
              </a:spcAft>
              <a:buSzPts val="1800"/>
              <a:buChar char="●"/>
            </a:pPr>
            <a:r>
              <a:rPr lang="en"/>
              <a:t>No statistically </a:t>
            </a:r>
            <a:r>
              <a:rPr lang="en"/>
              <a:t>significant</a:t>
            </a:r>
            <a:r>
              <a:rPr lang="en"/>
              <a:t> differences were found based on grade, gender, ethnicity</a:t>
            </a:r>
            <a:endParaRPr/>
          </a:p>
          <a:p>
            <a:pPr indent="-342900" lvl="0" marL="457200" rtl="0" algn="l">
              <a:spcBef>
                <a:spcPts val="0"/>
              </a:spcBef>
              <a:spcAft>
                <a:spcPts val="0"/>
              </a:spcAft>
              <a:buSzPts val="1800"/>
              <a:buChar char="●"/>
            </a:pPr>
            <a:r>
              <a:rPr lang="en"/>
              <a:t>One response showed a statistical </a:t>
            </a:r>
            <a:r>
              <a:rPr lang="en"/>
              <a:t>significance</a:t>
            </a:r>
            <a:r>
              <a:rPr lang="en"/>
              <a:t> based on a student’s grade: F(3,48) =2.87, p=.046, however, the Sidak post hoc </a:t>
            </a:r>
            <a:r>
              <a:rPr lang="en"/>
              <a:t>analysis</a:t>
            </a:r>
            <a:r>
              <a:rPr lang="en"/>
              <a:t> did not reveal any between the grade levels. </a:t>
            </a:r>
            <a:endParaRPr/>
          </a:p>
          <a:p>
            <a:pPr indent="0" lvl="0" marL="0" rtl="0" algn="l">
              <a:spcBef>
                <a:spcPts val="1200"/>
              </a:spcBef>
              <a:spcAft>
                <a:spcPts val="12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1"/>
          <p:cNvSpPr txBox="1"/>
          <p:nvPr>
            <p:ph type="title"/>
          </p:nvPr>
        </p:nvSpPr>
        <p:spPr>
          <a:xfrm>
            <a:off x="311700" y="68677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Analysis and Results Research Question 2</a:t>
            </a:r>
            <a:endParaRPr/>
          </a:p>
        </p:txBody>
      </p:sp>
      <p:sp>
        <p:nvSpPr>
          <p:cNvPr id="176" name="Google Shape;176;p31"/>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t/>
            </a:r>
            <a:endParaRPr/>
          </a:p>
          <a:p>
            <a:pPr indent="0" lvl="0" marL="0" rtl="0" algn="l">
              <a:spcBef>
                <a:spcPts val="1200"/>
              </a:spcBef>
              <a:spcAft>
                <a:spcPts val="1200"/>
              </a:spcAft>
              <a:buNone/>
            </a:pPr>
            <a:r>
              <a:t/>
            </a:r>
            <a:endParaRPr/>
          </a:p>
        </p:txBody>
      </p:sp>
      <p:pic>
        <p:nvPicPr>
          <p:cNvPr id="177" name="Google Shape;177;p31"/>
          <p:cNvPicPr preferRelativeResize="0"/>
          <p:nvPr/>
        </p:nvPicPr>
        <p:blipFill>
          <a:blip r:embed="rId3">
            <a:alphaModFix/>
          </a:blip>
          <a:stretch>
            <a:fillRect/>
          </a:stretch>
        </p:blipFill>
        <p:spPr>
          <a:xfrm>
            <a:off x="486025" y="1269328"/>
            <a:ext cx="7001426" cy="2992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686750"/>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Statement of the Problem</a:t>
            </a:r>
            <a:endParaRPr/>
          </a:p>
        </p:txBody>
      </p:sp>
      <p:sp>
        <p:nvSpPr>
          <p:cNvPr id="73" name="Google Shape;73;p1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lnSpcReduction="10000"/>
          </a:bodyPr>
          <a:lstStyle/>
          <a:p>
            <a:pPr indent="-387350" lvl="0" marL="457200" rtl="0" algn="l">
              <a:spcBef>
                <a:spcPts val="0"/>
              </a:spcBef>
              <a:spcAft>
                <a:spcPts val="0"/>
              </a:spcAft>
              <a:buSzPts val="2500"/>
              <a:buChar char="●"/>
            </a:pPr>
            <a:r>
              <a:rPr lang="en" sz="2500"/>
              <a:t>Problem</a:t>
            </a:r>
            <a:endParaRPr sz="2500"/>
          </a:p>
          <a:p>
            <a:pPr indent="-387350" lvl="1" marL="914400" rtl="0" algn="l">
              <a:spcBef>
                <a:spcPts val="0"/>
              </a:spcBef>
              <a:spcAft>
                <a:spcPts val="0"/>
              </a:spcAft>
              <a:buSzPts val="2500"/>
              <a:buChar char="○"/>
            </a:pPr>
            <a:r>
              <a:rPr lang="en" sz="2500"/>
              <a:t>School Violence/Shootings/Weapons at School</a:t>
            </a:r>
            <a:endParaRPr sz="2500"/>
          </a:p>
          <a:p>
            <a:pPr indent="-387350" lvl="1" marL="914400" rtl="0" algn="l">
              <a:spcBef>
                <a:spcPts val="0"/>
              </a:spcBef>
              <a:spcAft>
                <a:spcPts val="0"/>
              </a:spcAft>
              <a:buSzPts val="2500"/>
              <a:buChar char="○"/>
            </a:pPr>
            <a:r>
              <a:rPr lang="en" sz="2500"/>
              <a:t>Reporting</a:t>
            </a:r>
            <a:endParaRPr sz="2500"/>
          </a:p>
          <a:p>
            <a:pPr indent="-387350" lvl="1" marL="914400" rtl="0" algn="l">
              <a:spcBef>
                <a:spcPts val="0"/>
              </a:spcBef>
              <a:spcAft>
                <a:spcPts val="0"/>
              </a:spcAft>
              <a:buSzPts val="2500"/>
              <a:buChar char="○"/>
            </a:pPr>
            <a:r>
              <a:rPr lang="en" sz="2500"/>
              <a:t>How often at school?</a:t>
            </a:r>
            <a:endParaRPr sz="2500"/>
          </a:p>
          <a:p>
            <a:pPr indent="-387350" lvl="1" marL="914400" rtl="0" algn="l">
              <a:spcBef>
                <a:spcPts val="0"/>
              </a:spcBef>
              <a:spcAft>
                <a:spcPts val="0"/>
              </a:spcAft>
              <a:buSzPts val="2500"/>
              <a:buChar char="○"/>
            </a:pPr>
            <a:r>
              <a:rPr lang="en" sz="2500"/>
              <a:t>Little/no research into reporting these incidents in Arkansas, also nationwide. </a:t>
            </a:r>
            <a:endParaRPr sz="2500"/>
          </a:p>
          <a:p>
            <a:pPr indent="0" lvl="0" marL="0" rtl="0" algn="l">
              <a:spcBef>
                <a:spcPts val="1200"/>
              </a:spcBef>
              <a:spcAft>
                <a:spcPts val="1200"/>
              </a:spcAft>
              <a:buNone/>
            </a:pPr>
            <a:r>
              <a:t/>
            </a:r>
            <a:endParaRPr sz="25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2"/>
          <p:cNvSpPr txBox="1"/>
          <p:nvPr>
            <p:ph type="title"/>
          </p:nvPr>
        </p:nvSpPr>
        <p:spPr>
          <a:xfrm>
            <a:off x="311700" y="727050"/>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Analysis and Results Research Question 2</a:t>
            </a:r>
            <a:endParaRPr/>
          </a:p>
        </p:txBody>
      </p:sp>
      <p:sp>
        <p:nvSpPr>
          <p:cNvPr id="183" name="Google Shape;183;p32"/>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No statistically </a:t>
            </a:r>
            <a:r>
              <a:rPr lang="en"/>
              <a:t>significant</a:t>
            </a:r>
            <a:r>
              <a:rPr lang="en"/>
              <a:t> difference observed between the two groups of students who had a </a:t>
            </a:r>
            <a:r>
              <a:rPr lang="en"/>
              <a:t>positive</a:t>
            </a:r>
            <a:r>
              <a:rPr lang="en"/>
              <a:t> perception of school verse a negative perception of school regarding the 14 statements on school climate. </a:t>
            </a:r>
            <a:endParaRPr/>
          </a:p>
          <a:p>
            <a:pPr indent="0" lvl="0" marL="0" rtl="0" algn="l">
              <a:spcBef>
                <a:spcPts val="1200"/>
              </a:spcBef>
              <a:spcAft>
                <a:spcPts val="0"/>
              </a:spcAft>
              <a:buNone/>
            </a:pPr>
            <a:r>
              <a:rPr lang="en"/>
              <a:t>Some groups had less than five observations. </a:t>
            </a:r>
            <a:endParaRPr/>
          </a:p>
          <a:p>
            <a:pPr indent="0" lvl="0" marL="0" rtl="0" algn="l">
              <a:spcBef>
                <a:spcPts val="1200"/>
              </a:spcBef>
              <a:spcAft>
                <a:spcPts val="12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3"/>
          <p:cNvSpPr txBox="1"/>
          <p:nvPr>
            <p:ph type="title"/>
          </p:nvPr>
        </p:nvSpPr>
        <p:spPr>
          <a:xfrm>
            <a:off x="311700" y="619600"/>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Analysis and Results Research Question 3</a:t>
            </a:r>
            <a:endParaRPr/>
          </a:p>
        </p:txBody>
      </p:sp>
      <p:sp>
        <p:nvSpPr>
          <p:cNvPr id="189" name="Google Shape;189;p33"/>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t/>
            </a:r>
            <a:endParaRPr/>
          </a:p>
          <a:p>
            <a:pPr indent="0" lvl="0" marL="0" rtl="0" algn="l">
              <a:spcBef>
                <a:spcPts val="1200"/>
              </a:spcBef>
              <a:spcAft>
                <a:spcPts val="1200"/>
              </a:spcAft>
              <a:buNone/>
            </a:pPr>
            <a:r>
              <a:t/>
            </a:r>
            <a:endParaRPr/>
          </a:p>
        </p:txBody>
      </p:sp>
      <p:pic>
        <p:nvPicPr>
          <p:cNvPr id="190" name="Google Shape;190;p33"/>
          <p:cNvPicPr preferRelativeResize="0"/>
          <p:nvPr/>
        </p:nvPicPr>
        <p:blipFill>
          <a:blip r:embed="rId3">
            <a:alphaModFix/>
          </a:blip>
          <a:stretch>
            <a:fillRect/>
          </a:stretch>
        </p:blipFill>
        <p:spPr>
          <a:xfrm>
            <a:off x="311702" y="1123950"/>
            <a:ext cx="6596798" cy="3416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4"/>
          <p:cNvSpPr txBox="1"/>
          <p:nvPr>
            <p:ph type="title"/>
          </p:nvPr>
        </p:nvSpPr>
        <p:spPr>
          <a:xfrm>
            <a:off x="311700" y="6196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Analysis and Results </a:t>
            </a:r>
            <a:r>
              <a:rPr lang="en"/>
              <a:t>Research Question 3</a:t>
            </a:r>
            <a:endParaRPr/>
          </a:p>
        </p:txBody>
      </p:sp>
      <p:sp>
        <p:nvSpPr>
          <p:cNvPr id="196" name="Google Shape;196;p3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fontScale="25000" lnSpcReduction="20000"/>
          </a:bodyPr>
          <a:lstStyle/>
          <a:p>
            <a:pPr indent="-288925" lvl="0" marL="457200" rtl="0" algn="l">
              <a:spcBef>
                <a:spcPts val="0"/>
              </a:spcBef>
              <a:spcAft>
                <a:spcPts val="0"/>
              </a:spcAft>
              <a:buSzPct val="100000"/>
              <a:buChar char="●"/>
            </a:pPr>
            <a:r>
              <a:rPr lang="en" sz="3800"/>
              <a:t>A Mann-Whitney test conducted based on the factors of the </a:t>
            </a:r>
            <a:r>
              <a:rPr lang="en" sz="3800"/>
              <a:t>willingness</a:t>
            </a:r>
            <a:r>
              <a:rPr lang="en" sz="3800"/>
              <a:t> to report a friend showed to a be a statistically significant factor in 8 of the reporting statements. </a:t>
            </a:r>
            <a:endParaRPr sz="3800"/>
          </a:p>
          <a:p>
            <a:pPr indent="0" lvl="0" marL="914400" rtl="0" algn="l">
              <a:spcBef>
                <a:spcPts val="1200"/>
              </a:spcBef>
              <a:spcAft>
                <a:spcPts val="0"/>
              </a:spcAft>
              <a:buNone/>
            </a:pPr>
            <a:r>
              <a:t/>
            </a:r>
            <a:endParaRPr/>
          </a:p>
          <a:p>
            <a:pPr indent="-250825" lvl="1" marL="1371600" rtl="0" algn="l">
              <a:lnSpc>
                <a:spcPct val="200000"/>
              </a:lnSpc>
              <a:spcBef>
                <a:spcPts val="1200"/>
              </a:spcBef>
              <a:spcAft>
                <a:spcPts val="0"/>
              </a:spcAft>
              <a:buSzPct val="38585"/>
              <a:buChar char="○"/>
            </a:pPr>
            <a:r>
              <a:rPr lang="en" sz="3628">
                <a:latin typeface="Times New Roman"/>
                <a:ea typeface="Times New Roman"/>
                <a:cs typeface="Times New Roman"/>
                <a:sym typeface="Times New Roman"/>
              </a:rPr>
              <a:t>1.</a:t>
            </a:r>
            <a:r>
              <a:rPr lang="en" sz="3128">
                <a:latin typeface="Times New Roman"/>
                <a:ea typeface="Times New Roman"/>
                <a:cs typeface="Times New Roman"/>
                <a:sym typeface="Times New Roman"/>
              </a:rPr>
              <a:t>  	</a:t>
            </a:r>
            <a:r>
              <a:rPr lang="en" sz="3628">
                <a:latin typeface="Times New Roman"/>
                <a:ea typeface="Times New Roman"/>
                <a:cs typeface="Times New Roman"/>
                <a:sym typeface="Times New Roman"/>
              </a:rPr>
              <a:t>If I heard a student threaten to hurt someone else with a weapon, I would tell an adult.</a:t>
            </a:r>
            <a:endParaRPr sz="3628">
              <a:latin typeface="Times New Roman"/>
              <a:ea typeface="Times New Roman"/>
              <a:cs typeface="Times New Roman"/>
              <a:sym typeface="Times New Roman"/>
            </a:endParaRPr>
          </a:p>
          <a:p>
            <a:pPr indent="-250825" lvl="1" marL="1371600" rtl="0" algn="l">
              <a:lnSpc>
                <a:spcPct val="200000"/>
              </a:lnSpc>
              <a:spcBef>
                <a:spcPts val="0"/>
              </a:spcBef>
              <a:spcAft>
                <a:spcPts val="0"/>
              </a:spcAft>
              <a:buSzPct val="38585"/>
              <a:buChar char="○"/>
            </a:pPr>
            <a:r>
              <a:rPr lang="en" sz="3628">
                <a:latin typeface="Times New Roman"/>
                <a:ea typeface="Times New Roman"/>
                <a:cs typeface="Times New Roman"/>
                <a:sym typeface="Times New Roman"/>
              </a:rPr>
              <a:t>2.</a:t>
            </a:r>
            <a:r>
              <a:rPr lang="en" sz="3128">
                <a:latin typeface="Times New Roman"/>
                <a:ea typeface="Times New Roman"/>
                <a:cs typeface="Times New Roman"/>
                <a:sym typeface="Times New Roman"/>
              </a:rPr>
              <a:t>  	</a:t>
            </a:r>
            <a:r>
              <a:rPr lang="en" sz="3628">
                <a:latin typeface="Times New Roman"/>
                <a:ea typeface="Times New Roman"/>
                <a:cs typeface="Times New Roman"/>
                <a:sym typeface="Times New Roman"/>
              </a:rPr>
              <a:t>If I heard about or saw a violent act or someone bringing weapons to school being committed at school, I would report it to a school adult staff member.</a:t>
            </a:r>
            <a:endParaRPr sz="3628">
              <a:latin typeface="Times New Roman"/>
              <a:ea typeface="Times New Roman"/>
              <a:cs typeface="Times New Roman"/>
              <a:sym typeface="Times New Roman"/>
            </a:endParaRPr>
          </a:p>
          <a:p>
            <a:pPr indent="-250825" lvl="1" marL="1371600" rtl="0" algn="l">
              <a:lnSpc>
                <a:spcPct val="200000"/>
              </a:lnSpc>
              <a:spcBef>
                <a:spcPts val="0"/>
              </a:spcBef>
              <a:spcAft>
                <a:spcPts val="0"/>
              </a:spcAft>
              <a:buSzPct val="38585"/>
              <a:buChar char="○"/>
            </a:pPr>
            <a:r>
              <a:rPr lang="en" sz="3628">
                <a:latin typeface="Times New Roman"/>
                <a:ea typeface="Times New Roman"/>
                <a:cs typeface="Times New Roman"/>
                <a:sym typeface="Times New Roman"/>
              </a:rPr>
              <a:t>3.</a:t>
            </a:r>
            <a:r>
              <a:rPr lang="en" sz="3128">
                <a:latin typeface="Times New Roman"/>
                <a:ea typeface="Times New Roman"/>
                <a:cs typeface="Times New Roman"/>
                <a:sym typeface="Times New Roman"/>
              </a:rPr>
              <a:t>  	</a:t>
            </a:r>
            <a:r>
              <a:rPr lang="en" sz="3628">
                <a:latin typeface="Times New Roman"/>
                <a:ea typeface="Times New Roman"/>
                <a:cs typeface="Times New Roman"/>
                <a:sym typeface="Times New Roman"/>
              </a:rPr>
              <a:t>I would report a student exhibiting violent behavior or bringing weapons to school even if I believed that the student who carried the weapon would probably not use it.</a:t>
            </a:r>
            <a:endParaRPr sz="3628">
              <a:latin typeface="Times New Roman"/>
              <a:ea typeface="Times New Roman"/>
              <a:cs typeface="Times New Roman"/>
              <a:sym typeface="Times New Roman"/>
            </a:endParaRPr>
          </a:p>
          <a:p>
            <a:pPr indent="-250825" lvl="1" marL="1371600" rtl="0" algn="l">
              <a:lnSpc>
                <a:spcPct val="200000"/>
              </a:lnSpc>
              <a:spcBef>
                <a:spcPts val="0"/>
              </a:spcBef>
              <a:spcAft>
                <a:spcPts val="0"/>
              </a:spcAft>
              <a:buSzPct val="38585"/>
              <a:buChar char="○"/>
            </a:pPr>
            <a:r>
              <a:rPr lang="en" sz="3628">
                <a:latin typeface="Times New Roman"/>
                <a:ea typeface="Times New Roman"/>
                <a:cs typeface="Times New Roman"/>
                <a:sym typeface="Times New Roman"/>
              </a:rPr>
              <a:t>4.</a:t>
            </a:r>
            <a:r>
              <a:rPr lang="en" sz="3128">
                <a:latin typeface="Times New Roman"/>
                <a:ea typeface="Times New Roman"/>
                <a:cs typeface="Times New Roman"/>
                <a:sym typeface="Times New Roman"/>
              </a:rPr>
              <a:t>  	</a:t>
            </a:r>
            <a:r>
              <a:rPr lang="en" sz="3628">
                <a:latin typeface="Times New Roman"/>
                <a:ea typeface="Times New Roman"/>
                <a:cs typeface="Times New Roman"/>
                <a:sym typeface="Times New Roman"/>
              </a:rPr>
              <a:t>I would a student exhibiting violent behavior or bringing weapons to school even if the student might get arrested.</a:t>
            </a:r>
            <a:endParaRPr sz="3628">
              <a:latin typeface="Times New Roman"/>
              <a:ea typeface="Times New Roman"/>
              <a:cs typeface="Times New Roman"/>
              <a:sym typeface="Times New Roman"/>
            </a:endParaRPr>
          </a:p>
          <a:p>
            <a:pPr indent="-250825" lvl="1" marL="1371600" rtl="0" algn="l">
              <a:lnSpc>
                <a:spcPct val="200000"/>
              </a:lnSpc>
              <a:spcBef>
                <a:spcPts val="0"/>
              </a:spcBef>
              <a:spcAft>
                <a:spcPts val="0"/>
              </a:spcAft>
              <a:buSzPct val="38585"/>
              <a:buChar char="○"/>
            </a:pPr>
            <a:r>
              <a:rPr lang="en" sz="3628">
                <a:latin typeface="Times New Roman"/>
                <a:ea typeface="Times New Roman"/>
                <a:cs typeface="Times New Roman"/>
                <a:sym typeface="Times New Roman"/>
              </a:rPr>
              <a:t>5.</a:t>
            </a:r>
            <a:r>
              <a:rPr lang="en" sz="3128">
                <a:latin typeface="Times New Roman"/>
                <a:ea typeface="Times New Roman"/>
                <a:cs typeface="Times New Roman"/>
                <a:sym typeface="Times New Roman"/>
              </a:rPr>
              <a:t>  	</a:t>
            </a:r>
            <a:r>
              <a:rPr lang="en" sz="3628">
                <a:latin typeface="Times New Roman"/>
                <a:ea typeface="Times New Roman"/>
                <a:cs typeface="Times New Roman"/>
                <a:sym typeface="Times New Roman"/>
              </a:rPr>
              <a:t>I would report a student exhibiting violent behavior or bringing weapons to school, even if the student who carried the weapon would get in trouble.</a:t>
            </a:r>
            <a:endParaRPr sz="3628">
              <a:latin typeface="Times New Roman"/>
              <a:ea typeface="Times New Roman"/>
              <a:cs typeface="Times New Roman"/>
              <a:sym typeface="Times New Roman"/>
            </a:endParaRPr>
          </a:p>
          <a:p>
            <a:pPr indent="-250825" lvl="1" marL="1371600" rtl="0" algn="l">
              <a:lnSpc>
                <a:spcPct val="200000"/>
              </a:lnSpc>
              <a:spcBef>
                <a:spcPts val="0"/>
              </a:spcBef>
              <a:spcAft>
                <a:spcPts val="0"/>
              </a:spcAft>
              <a:buSzPct val="38585"/>
              <a:buChar char="○"/>
            </a:pPr>
            <a:r>
              <a:rPr lang="en" sz="3628">
                <a:latin typeface="Times New Roman"/>
                <a:ea typeface="Times New Roman"/>
                <a:cs typeface="Times New Roman"/>
                <a:sym typeface="Times New Roman"/>
              </a:rPr>
              <a:t>6.</a:t>
            </a:r>
            <a:r>
              <a:rPr lang="en" sz="3128">
                <a:latin typeface="Times New Roman"/>
                <a:ea typeface="Times New Roman"/>
                <a:cs typeface="Times New Roman"/>
                <a:sym typeface="Times New Roman"/>
              </a:rPr>
              <a:t>  	</a:t>
            </a:r>
            <a:r>
              <a:rPr lang="en" sz="3628">
                <a:latin typeface="Times New Roman"/>
                <a:ea typeface="Times New Roman"/>
                <a:cs typeface="Times New Roman"/>
                <a:sym typeface="Times New Roman"/>
              </a:rPr>
              <a:t>I would report a student exhibiting violent behavior or bringing weapons to school, even if people might think that I am a snitch or tattletale.</a:t>
            </a:r>
            <a:endParaRPr sz="3628">
              <a:latin typeface="Times New Roman"/>
              <a:ea typeface="Times New Roman"/>
              <a:cs typeface="Times New Roman"/>
              <a:sym typeface="Times New Roman"/>
            </a:endParaRPr>
          </a:p>
          <a:p>
            <a:pPr indent="-250825" lvl="1" marL="1371600" rtl="0" algn="l">
              <a:lnSpc>
                <a:spcPct val="200000"/>
              </a:lnSpc>
              <a:spcBef>
                <a:spcPts val="0"/>
              </a:spcBef>
              <a:spcAft>
                <a:spcPts val="0"/>
              </a:spcAft>
              <a:buSzPct val="38585"/>
              <a:buChar char="○"/>
            </a:pPr>
            <a:r>
              <a:rPr lang="en" sz="3628">
                <a:latin typeface="Times New Roman"/>
                <a:ea typeface="Times New Roman"/>
                <a:cs typeface="Times New Roman"/>
                <a:sym typeface="Times New Roman"/>
              </a:rPr>
              <a:t>7.</a:t>
            </a:r>
            <a:r>
              <a:rPr lang="en" sz="3128">
                <a:latin typeface="Times New Roman"/>
                <a:ea typeface="Times New Roman"/>
                <a:cs typeface="Times New Roman"/>
                <a:sym typeface="Times New Roman"/>
              </a:rPr>
              <a:t>  	</a:t>
            </a:r>
            <a:r>
              <a:rPr lang="en" sz="3628">
                <a:latin typeface="Times New Roman"/>
                <a:ea typeface="Times New Roman"/>
                <a:cs typeface="Times New Roman"/>
                <a:sym typeface="Times New Roman"/>
              </a:rPr>
              <a:t>I wouldn't tell an adult about a violent incident on campus because the adults can 1t protect me from retaliation from other students.</a:t>
            </a:r>
            <a:endParaRPr sz="3628">
              <a:latin typeface="Times New Roman"/>
              <a:ea typeface="Times New Roman"/>
              <a:cs typeface="Times New Roman"/>
              <a:sym typeface="Times New Roman"/>
            </a:endParaRPr>
          </a:p>
          <a:p>
            <a:pPr indent="-250825" lvl="1" marL="1371600" rtl="0" algn="l">
              <a:lnSpc>
                <a:spcPct val="200000"/>
              </a:lnSpc>
              <a:spcBef>
                <a:spcPts val="0"/>
              </a:spcBef>
              <a:spcAft>
                <a:spcPts val="0"/>
              </a:spcAft>
              <a:buSzPct val="38585"/>
              <a:buChar char="○"/>
            </a:pPr>
            <a:r>
              <a:rPr lang="en" sz="3628">
                <a:latin typeface="Times New Roman"/>
                <a:ea typeface="Times New Roman"/>
                <a:cs typeface="Times New Roman"/>
                <a:sym typeface="Times New Roman"/>
              </a:rPr>
              <a:t>8.</a:t>
            </a:r>
            <a:r>
              <a:rPr lang="en" sz="3128">
                <a:latin typeface="Times New Roman"/>
                <a:ea typeface="Times New Roman"/>
                <a:cs typeface="Times New Roman"/>
                <a:sym typeface="Times New Roman"/>
              </a:rPr>
              <a:t>  	</a:t>
            </a:r>
            <a:r>
              <a:rPr lang="en" sz="3628">
                <a:latin typeface="Times New Roman"/>
                <a:ea typeface="Times New Roman"/>
                <a:cs typeface="Times New Roman"/>
                <a:sym typeface="Times New Roman"/>
              </a:rPr>
              <a:t>I wouldn't report violent incidents in my school because I feel that telling an adult is a betrayal to my classmates.</a:t>
            </a:r>
            <a:endParaRPr sz="3628">
              <a:latin typeface="Times New Roman"/>
              <a:ea typeface="Times New Roman"/>
              <a:cs typeface="Times New Roman"/>
              <a:sym typeface="Times New Roman"/>
            </a:endParaRPr>
          </a:p>
          <a:p>
            <a:pPr indent="0" lvl="0" marL="1371600" rtl="0" algn="l">
              <a:spcBef>
                <a:spcPts val="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5"/>
          <p:cNvSpPr txBox="1"/>
          <p:nvPr>
            <p:ph type="title"/>
          </p:nvPr>
        </p:nvSpPr>
        <p:spPr>
          <a:xfrm>
            <a:off x="311700" y="525600"/>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Analysis and Results Research Question 3</a:t>
            </a:r>
            <a:endParaRPr/>
          </a:p>
        </p:txBody>
      </p:sp>
      <p:pic>
        <p:nvPicPr>
          <p:cNvPr id="202" name="Google Shape;202;p35"/>
          <p:cNvPicPr preferRelativeResize="0"/>
          <p:nvPr/>
        </p:nvPicPr>
        <p:blipFill>
          <a:blip r:embed="rId3">
            <a:alphaModFix/>
          </a:blip>
          <a:stretch>
            <a:fillRect/>
          </a:stretch>
        </p:blipFill>
        <p:spPr>
          <a:xfrm>
            <a:off x="152400" y="1170125"/>
            <a:ext cx="2730100" cy="3820975"/>
          </a:xfrm>
          <a:prstGeom prst="rect">
            <a:avLst/>
          </a:prstGeom>
          <a:noFill/>
          <a:ln>
            <a:noFill/>
          </a:ln>
        </p:spPr>
      </p:pic>
      <p:pic>
        <p:nvPicPr>
          <p:cNvPr id="203" name="Google Shape;203;p35"/>
          <p:cNvPicPr preferRelativeResize="0"/>
          <p:nvPr/>
        </p:nvPicPr>
        <p:blipFill>
          <a:blip r:embed="rId4">
            <a:alphaModFix/>
          </a:blip>
          <a:stretch>
            <a:fillRect/>
          </a:stretch>
        </p:blipFill>
        <p:spPr>
          <a:xfrm>
            <a:off x="3051637" y="1170125"/>
            <a:ext cx="3040725" cy="3820975"/>
          </a:xfrm>
          <a:prstGeom prst="rect">
            <a:avLst/>
          </a:prstGeom>
          <a:noFill/>
          <a:ln>
            <a:noFill/>
          </a:ln>
        </p:spPr>
      </p:pic>
      <p:pic>
        <p:nvPicPr>
          <p:cNvPr id="204" name="Google Shape;204;p35"/>
          <p:cNvPicPr preferRelativeResize="0"/>
          <p:nvPr/>
        </p:nvPicPr>
        <p:blipFill>
          <a:blip r:embed="rId5">
            <a:alphaModFix/>
          </a:blip>
          <a:stretch>
            <a:fillRect/>
          </a:stretch>
        </p:blipFill>
        <p:spPr>
          <a:xfrm>
            <a:off x="6261500" y="4234375"/>
            <a:ext cx="2573575" cy="7567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6"/>
          <p:cNvSpPr txBox="1"/>
          <p:nvPr>
            <p:ph type="title"/>
          </p:nvPr>
        </p:nvSpPr>
        <p:spPr>
          <a:xfrm>
            <a:off x="311700" y="633050"/>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Analysis and Results Research Question 3</a:t>
            </a:r>
            <a:endParaRPr/>
          </a:p>
        </p:txBody>
      </p:sp>
      <p:sp>
        <p:nvSpPr>
          <p:cNvPr id="210" name="Google Shape;210;p36"/>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Two groups, </a:t>
            </a:r>
            <a:r>
              <a:rPr lang="en"/>
              <a:t>those</a:t>
            </a:r>
            <a:r>
              <a:rPr lang="en"/>
              <a:t> who would report, verse those who would not report a friend if could do so </a:t>
            </a:r>
            <a:r>
              <a:rPr lang="en"/>
              <a:t>anonymously</a:t>
            </a:r>
            <a:r>
              <a:rPr lang="en"/>
              <a:t> </a:t>
            </a:r>
            <a:r>
              <a:rPr lang="en"/>
              <a:t>compared</a:t>
            </a:r>
            <a:r>
              <a:rPr lang="en"/>
              <a:t> responses to the 13 reporting statements. </a:t>
            </a:r>
            <a:endParaRPr/>
          </a:p>
          <a:p>
            <a:pPr indent="0" lvl="0" marL="0" rtl="0" algn="l">
              <a:spcBef>
                <a:spcPts val="1200"/>
              </a:spcBef>
              <a:spcAft>
                <a:spcPts val="0"/>
              </a:spcAft>
              <a:buNone/>
            </a:pPr>
            <a:r>
              <a:rPr lang="en"/>
              <a:t>Two statistical </a:t>
            </a:r>
            <a:r>
              <a:rPr lang="en"/>
              <a:t>significant</a:t>
            </a:r>
            <a:r>
              <a:rPr lang="en"/>
              <a:t> reporting questions found: </a:t>
            </a:r>
            <a:endParaRPr/>
          </a:p>
          <a:p>
            <a:pPr indent="-342900" lvl="0" marL="457200" rtl="0" algn="l">
              <a:spcBef>
                <a:spcPts val="1200"/>
              </a:spcBef>
              <a:spcAft>
                <a:spcPts val="0"/>
              </a:spcAft>
              <a:buSzPts val="1800"/>
              <a:buChar char="●"/>
            </a:pPr>
            <a:r>
              <a:rPr lang="en"/>
              <a:t>I would report a student even if she/he was my friend.</a:t>
            </a:r>
            <a:endParaRPr/>
          </a:p>
          <a:p>
            <a:pPr indent="-342900" lvl="0" marL="457200" rtl="0" algn="l">
              <a:spcBef>
                <a:spcPts val="0"/>
              </a:spcBef>
              <a:spcAft>
                <a:spcPts val="0"/>
              </a:spcAft>
              <a:buSzPts val="1800"/>
              <a:buChar char="●"/>
            </a:pPr>
            <a:r>
              <a:rPr lang="en"/>
              <a:t>I would be more </a:t>
            </a:r>
            <a:r>
              <a:rPr lang="en"/>
              <a:t>likely</a:t>
            </a:r>
            <a:r>
              <a:rPr lang="en"/>
              <a:t> to report violent </a:t>
            </a:r>
            <a:r>
              <a:rPr lang="en"/>
              <a:t>activities</a:t>
            </a:r>
            <a:r>
              <a:rPr lang="en"/>
              <a:t> or weapons on campus if I could do so anonymously. </a:t>
            </a:r>
            <a:endParaRPr/>
          </a:p>
          <a:p>
            <a:pPr indent="0" lvl="0" marL="0" rtl="0" algn="l">
              <a:spcBef>
                <a:spcPts val="1200"/>
              </a:spcBef>
              <a:spcAft>
                <a:spcPts val="120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7"/>
          <p:cNvSpPr txBox="1"/>
          <p:nvPr>
            <p:ph type="title"/>
          </p:nvPr>
        </p:nvSpPr>
        <p:spPr>
          <a:xfrm>
            <a:off x="311700" y="591000"/>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Analysis and Results Research Question 3</a:t>
            </a:r>
            <a:endParaRPr/>
          </a:p>
        </p:txBody>
      </p:sp>
      <p:pic>
        <p:nvPicPr>
          <p:cNvPr id="216" name="Google Shape;216;p37"/>
          <p:cNvPicPr preferRelativeResize="0"/>
          <p:nvPr/>
        </p:nvPicPr>
        <p:blipFill>
          <a:blip r:embed="rId3">
            <a:alphaModFix/>
          </a:blip>
          <a:stretch>
            <a:fillRect/>
          </a:stretch>
        </p:blipFill>
        <p:spPr>
          <a:xfrm>
            <a:off x="1869088" y="1217825"/>
            <a:ext cx="5019675" cy="3314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8"/>
          <p:cNvSpPr txBox="1"/>
          <p:nvPr>
            <p:ph type="title"/>
          </p:nvPr>
        </p:nvSpPr>
        <p:spPr>
          <a:xfrm>
            <a:off x="311700" y="5589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Analysis and Results Research Question 4</a:t>
            </a:r>
            <a:endParaRPr/>
          </a:p>
        </p:txBody>
      </p:sp>
      <p:sp>
        <p:nvSpPr>
          <p:cNvPr id="222" name="Google Shape;222;p38"/>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t/>
            </a:r>
            <a:endParaRPr/>
          </a:p>
          <a:p>
            <a:pPr indent="0" lvl="0" marL="0" rtl="0" algn="l">
              <a:spcBef>
                <a:spcPts val="1200"/>
              </a:spcBef>
              <a:spcAft>
                <a:spcPts val="1200"/>
              </a:spcAft>
              <a:buNone/>
            </a:pPr>
            <a:r>
              <a:t/>
            </a:r>
            <a:endParaRPr/>
          </a:p>
        </p:txBody>
      </p:sp>
      <p:pic>
        <p:nvPicPr>
          <p:cNvPr id="223" name="Google Shape;223;p38"/>
          <p:cNvPicPr preferRelativeResize="0"/>
          <p:nvPr/>
        </p:nvPicPr>
        <p:blipFill>
          <a:blip r:embed="rId3">
            <a:alphaModFix/>
          </a:blip>
          <a:stretch>
            <a:fillRect/>
          </a:stretch>
        </p:blipFill>
        <p:spPr>
          <a:xfrm>
            <a:off x="439400" y="1080000"/>
            <a:ext cx="7542799" cy="32644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9"/>
          <p:cNvSpPr txBox="1"/>
          <p:nvPr>
            <p:ph type="title"/>
          </p:nvPr>
        </p:nvSpPr>
        <p:spPr>
          <a:xfrm>
            <a:off x="311700" y="82107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Analysis and Results Research Question 4</a:t>
            </a:r>
            <a:endParaRPr/>
          </a:p>
        </p:txBody>
      </p:sp>
      <p:sp>
        <p:nvSpPr>
          <p:cNvPr id="229" name="Google Shape;229;p39"/>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400"/>
          </a:p>
          <a:p>
            <a:pPr indent="-317500" lvl="0" marL="457200" rtl="0" algn="l">
              <a:spcBef>
                <a:spcPts val="1200"/>
              </a:spcBef>
              <a:spcAft>
                <a:spcPts val="0"/>
              </a:spcAft>
              <a:buSzPts val="1400"/>
              <a:buChar char="●"/>
            </a:pPr>
            <a:r>
              <a:rPr lang="en" sz="1400"/>
              <a:t>Statistical test compared the relationship between students who fear the likelihood of personal consequences to those who do not and found that in 5 of the 13 reporting state statements, there was a statistically </a:t>
            </a:r>
            <a:r>
              <a:rPr lang="en" sz="1400"/>
              <a:t>significant</a:t>
            </a:r>
            <a:r>
              <a:rPr lang="en" sz="1400"/>
              <a:t> relationship. </a:t>
            </a:r>
            <a:endParaRPr sz="1400"/>
          </a:p>
          <a:p>
            <a:pPr indent="0" lvl="0" marL="457200" rtl="0" algn="l">
              <a:spcBef>
                <a:spcPts val="1200"/>
              </a:spcBef>
              <a:spcAft>
                <a:spcPts val="1200"/>
              </a:spcAft>
              <a:buNone/>
            </a:pPr>
            <a:r>
              <a:t/>
            </a:r>
            <a:endParaRPr/>
          </a:p>
        </p:txBody>
      </p:sp>
      <p:pic>
        <p:nvPicPr>
          <p:cNvPr id="230" name="Google Shape;230;p39"/>
          <p:cNvPicPr preferRelativeResize="0"/>
          <p:nvPr/>
        </p:nvPicPr>
        <p:blipFill>
          <a:blip r:embed="rId3">
            <a:alphaModFix/>
          </a:blip>
          <a:stretch>
            <a:fillRect/>
          </a:stretch>
        </p:blipFill>
        <p:spPr>
          <a:xfrm>
            <a:off x="784175" y="2413572"/>
            <a:ext cx="5810250" cy="25989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0"/>
          <p:cNvSpPr txBox="1"/>
          <p:nvPr>
            <p:ph type="title"/>
          </p:nvPr>
        </p:nvSpPr>
        <p:spPr>
          <a:xfrm>
            <a:off x="311700" y="539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Analysis and Results Research Question 4</a:t>
            </a:r>
            <a:endParaRPr/>
          </a:p>
        </p:txBody>
      </p:sp>
      <p:pic>
        <p:nvPicPr>
          <p:cNvPr id="236" name="Google Shape;236;p40"/>
          <p:cNvPicPr preferRelativeResize="0"/>
          <p:nvPr/>
        </p:nvPicPr>
        <p:blipFill>
          <a:blip r:embed="rId3">
            <a:alphaModFix/>
          </a:blip>
          <a:stretch>
            <a:fillRect/>
          </a:stretch>
        </p:blipFill>
        <p:spPr>
          <a:xfrm>
            <a:off x="152400" y="1170125"/>
            <a:ext cx="3863195" cy="3820974"/>
          </a:xfrm>
          <a:prstGeom prst="rect">
            <a:avLst/>
          </a:prstGeom>
          <a:noFill/>
          <a:ln>
            <a:noFill/>
          </a:ln>
        </p:spPr>
      </p:pic>
      <p:pic>
        <p:nvPicPr>
          <p:cNvPr id="237" name="Google Shape;237;p40"/>
          <p:cNvPicPr preferRelativeResize="0"/>
          <p:nvPr/>
        </p:nvPicPr>
        <p:blipFill>
          <a:blip r:embed="rId4">
            <a:alphaModFix/>
          </a:blip>
          <a:stretch>
            <a:fillRect/>
          </a:stretch>
        </p:blipFill>
        <p:spPr>
          <a:xfrm>
            <a:off x="4167995" y="1170125"/>
            <a:ext cx="3404503" cy="382097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1"/>
          <p:cNvSpPr txBox="1"/>
          <p:nvPr>
            <p:ph type="title"/>
          </p:nvPr>
        </p:nvSpPr>
        <p:spPr>
          <a:xfrm>
            <a:off x="311700" y="64647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Analysis and Results Research Question 5</a:t>
            </a:r>
            <a:endParaRPr/>
          </a:p>
        </p:txBody>
      </p:sp>
      <p:sp>
        <p:nvSpPr>
          <p:cNvPr id="243" name="Google Shape;243;p41"/>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t/>
            </a:r>
            <a:endParaRPr/>
          </a:p>
          <a:p>
            <a:pPr indent="0" lvl="0" marL="0" rtl="0" algn="l">
              <a:spcBef>
                <a:spcPts val="1200"/>
              </a:spcBef>
              <a:spcAft>
                <a:spcPts val="1200"/>
              </a:spcAft>
              <a:buNone/>
            </a:pPr>
            <a:r>
              <a:t/>
            </a:r>
            <a:endParaRPr/>
          </a:p>
        </p:txBody>
      </p:sp>
      <p:pic>
        <p:nvPicPr>
          <p:cNvPr id="244" name="Google Shape;244;p41"/>
          <p:cNvPicPr preferRelativeResize="0"/>
          <p:nvPr/>
        </p:nvPicPr>
        <p:blipFill>
          <a:blip r:embed="rId3">
            <a:alphaModFix/>
          </a:blip>
          <a:stretch>
            <a:fillRect/>
          </a:stretch>
        </p:blipFill>
        <p:spPr>
          <a:xfrm>
            <a:off x="246325" y="1195738"/>
            <a:ext cx="8124900" cy="3329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00" y="74047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Purpose Statement</a:t>
            </a:r>
            <a:endParaRPr/>
          </a:p>
          <a:p>
            <a:pPr indent="0" lvl="0" marL="0" rtl="0" algn="l">
              <a:spcBef>
                <a:spcPts val="0"/>
              </a:spcBef>
              <a:spcAft>
                <a:spcPts val="0"/>
              </a:spcAft>
              <a:buNone/>
            </a:pPr>
            <a:r>
              <a:t/>
            </a:r>
            <a:endParaRPr/>
          </a:p>
        </p:txBody>
      </p:sp>
      <p:sp>
        <p:nvSpPr>
          <p:cNvPr id="79" name="Google Shape;79;p15"/>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SzPts val="2400"/>
              <a:buChar char="●"/>
            </a:pPr>
            <a:r>
              <a:rPr lang="en" sz="2400"/>
              <a:t>Purpose of the Study</a:t>
            </a:r>
            <a:endParaRPr sz="2400"/>
          </a:p>
          <a:p>
            <a:pPr indent="-355600" lvl="1" marL="914400" rtl="0" algn="l">
              <a:spcBef>
                <a:spcPts val="0"/>
              </a:spcBef>
              <a:spcAft>
                <a:spcPts val="0"/>
              </a:spcAft>
              <a:buSzPts val="2000"/>
              <a:buChar char="○"/>
            </a:pPr>
            <a:r>
              <a:rPr lang="en" sz="2000"/>
              <a:t>Examine how often weapons or violence are observed at a rural public secondary school in Arkansas and whether these are being reported. </a:t>
            </a:r>
            <a:endParaRPr sz="2000"/>
          </a:p>
          <a:p>
            <a:pPr indent="-355600" lvl="1" marL="914400" rtl="0" algn="l">
              <a:spcBef>
                <a:spcPts val="0"/>
              </a:spcBef>
              <a:spcAft>
                <a:spcPts val="0"/>
              </a:spcAft>
              <a:buSzPts val="2000"/>
              <a:buChar char="○"/>
            </a:pPr>
            <a:r>
              <a:rPr lang="en" sz="2000"/>
              <a:t>Examine the characteristics of students associated with reporting or not reporting.</a:t>
            </a:r>
            <a:endParaRPr sz="2000"/>
          </a:p>
          <a:p>
            <a:pPr indent="-355600" lvl="1" marL="914400" rtl="0" algn="l">
              <a:spcBef>
                <a:spcPts val="0"/>
              </a:spcBef>
              <a:spcAft>
                <a:spcPts val="0"/>
              </a:spcAft>
              <a:buSzPts val="2000"/>
              <a:buChar char="○"/>
            </a:pPr>
            <a:r>
              <a:rPr lang="en" sz="2000"/>
              <a:t>Examine barriers that exist that may explain why students do not report weapons or violent incidents to staff members or adults. </a:t>
            </a:r>
            <a:endParaRPr sz="20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2"/>
          <p:cNvSpPr txBox="1"/>
          <p:nvPr>
            <p:ph type="title"/>
          </p:nvPr>
        </p:nvSpPr>
        <p:spPr>
          <a:xfrm>
            <a:off x="311700" y="5589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Analysis and Results Research Question 6</a:t>
            </a:r>
            <a:endParaRPr/>
          </a:p>
        </p:txBody>
      </p:sp>
      <p:sp>
        <p:nvSpPr>
          <p:cNvPr id="250" name="Google Shape;250;p42"/>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t/>
            </a:r>
            <a:endParaRPr/>
          </a:p>
          <a:p>
            <a:pPr indent="0" lvl="0" marL="0" rtl="0" algn="l">
              <a:spcBef>
                <a:spcPts val="1200"/>
              </a:spcBef>
              <a:spcAft>
                <a:spcPts val="1200"/>
              </a:spcAft>
              <a:buNone/>
            </a:pPr>
            <a:r>
              <a:t/>
            </a:r>
            <a:endParaRPr/>
          </a:p>
        </p:txBody>
      </p:sp>
      <p:pic>
        <p:nvPicPr>
          <p:cNvPr id="251" name="Google Shape;251;p42"/>
          <p:cNvPicPr preferRelativeResize="0"/>
          <p:nvPr/>
        </p:nvPicPr>
        <p:blipFill>
          <a:blip r:embed="rId3">
            <a:alphaModFix/>
          </a:blip>
          <a:stretch>
            <a:fillRect/>
          </a:stretch>
        </p:blipFill>
        <p:spPr>
          <a:xfrm>
            <a:off x="311704" y="1097300"/>
            <a:ext cx="7621600" cy="3123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3"/>
          <p:cNvSpPr txBox="1"/>
          <p:nvPr>
            <p:ph type="title"/>
          </p:nvPr>
        </p:nvSpPr>
        <p:spPr>
          <a:xfrm>
            <a:off x="311700" y="64647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Analysis and Results Research Question 6</a:t>
            </a:r>
            <a:endParaRPr/>
          </a:p>
          <a:p>
            <a:pPr indent="0" lvl="0" marL="0" rtl="0" algn="l">
              <a:spcBef>
                <a:spcPts val="0"/>
              </a:spcBef>
              <a:spcAft>
                <a:spcPts val="0"/>
              </a:spcAft>
              <a:buNone/>
            </a:pPr>
            <a:r>
              <a:t/>
            </a:r>
            <a:endParaRPr/>
          </a:p>
        </p:txBody>
      </p:sp>
      <p:sp>
        <p:nvSpPr>
          <p:cNvPr id="257" name="Google Shape;257;p43"/>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Knowing whom to report and where to report were significant factors in the willingness to report violence or weapons on campus. </a:t>
            </a:r>
            <a:endParaRPr/>
          </a:p>
          <a:p>
            <a:pPr indent="-317500" lvl="1" marL="1371600" rtl="0" algn="l">
              <a:spcBef>
                <a:spcPts val="0"/>
              </a:spcBef>
              <a:spcAft>
                <a:spcPts val="0"/>
              </a:spcAft>
              <a:buSzPts val="1400"/>
              <a:buChar char="○"/>
            </a:pPr>
            <a:r>
              <a:rPr lang="en"/>
              <a:t>The analysis indicated that there was a statistically significant difference in:</a:t>
            </a:r>
            <a:endParaRPr/>
          </a:p>
          <a:p>
            <a:pPr indent="-317500" lvl="2" marL="1828800" rtl="0" algn="l">
              <a:spcBef>
                <a:spcPts val="0"/>
              </a:spcBef>
              <a:spcAft>
                <a:spcPts val="0"/>
              </a:spcAft>
              <a:buSzPts val="1400"/>
              <a:buChar char="■"/>
            </a:pPr>
            <a:r>
              <a:rPr lang="en"/>
              <a:t> students who know whom to report to versus those who do not, t(49) = -5.253, p= 0.001</a:t>
            </a:r>
            <a:endParaRPr/>
          </a:p>
          <a:p>
            <a:pPr indent="-317500" lvl="2" marL="1828800" rtl="0" algn="l">
              <a:spcBef>
                <a:spcPts val="0"/>
              </a:spcBef>
              <a:spcAft>
                <a:spcPts val="0"/>
              </a:spcAft>
              <a:buSzPts val="1400"/>
              <a:buChar char="■"/>
            </a:pPr>
            <a:r>
              <a:rPr lang="en"/>
              <a:t>Students that know where to report  versus those who do not, t (50)= -5.296, p = .001</a:t>
            </a:r>
            <a:endParaRPr/>
          </a:p>
          <a:p>
            <a:pPr indent="-317500" lvl="2" marL="1828800" rtl="0" algn="l">
              <a:spcBef>
                <a:spcPts val="0"/>
              </a:spcBef>
              <a:spcAft>
                <a:spcPts val="0"/>
              </a:spcAft>
              <a:buSzPts val="1400"/>
              <a:buChar char="■"/>
            </a:pPr>
            <a:r>
              <a:rPr lang="en"/>
              <a:t>Students that agree/disagree on if the school has made it </a:t>
            </a:r>
            <a:r>
              <a:rPr lang="en"/>
              <a:t>clear</a:t>
            </a:r>
            <a:r>
              <a:rPr lang="en"/>
              <a:t> </a:t>
            </a:r>
            <a:r>
              <a:rPr lang="en"/>
              <a:t>about</a:t>
            </a:r>
            <a:r>
              <a:rPr lang="en"/>
              <a:t> who they should report to, t(47) = -5.168, p = .001</a:t>
            </a:r>
            <a:endParaRPr/>
          </a:p>
          <a:p>
            <a:pPr indent="0" lvl="0" marL="0" rtl="0" algn="l">
              <a:spcBef>
                <a:spcPts val="1200"/>
              </a:spcBef>
              <a:spcAft>
                <a:spcPts val="120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4"/>
          <p:cNvSpPr txBox="1"/>
          <p:nvPr>
            <p:ph type="title"/>
          </p:nvPr>
        </p:nvSpPr>
        <p:spPr>
          <a:xfrm>
            <a:off x="311700" y="633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Summary of the findings </a:t>
            </a:r>
            <a:endParaRPr/>
          </a:p>
        </p:txBody>
      </p:sp>
      <p:sp>
        <p:nvSpPr>
          <p:cNvPr id="263" name="Google Shape;263;p4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No difference in willingness based on demographics or academic performance.</a:t>
            </a:r>
            <a:endParaRPr/>
          </a:p>
          <a:p>
            <a:pPr indent="-342900" lvl="0" marL="457200" rtl="0" algn="l">
              <a:spcBef>
                <a:spcPts val="0"/>
              </a:spcBef>
              <a:spcAft>
                <a:spcPts val="0"/>
              </a:spcAft>
              <a:buSzPts val="1800"/>
              <a:buChar char="●"/>
            </a:pPr>
            <a:r>
              <a:rPr lang="en"/>
              <a:t>Statistically significant differences in:</a:t>
            </a:r>
            <a:endParaRPr/>
          </a:p>
          <a:p>
            <a:pPr indent="-317500" lvl="1" marL="1371600" rtl="0" algn="l">
              <a:spcBef>
                <a:spcPts val="0"/>
              </a:spcBef>
              <a:spcAft>
                <a:spcPts val="0"/>
              </a:spcAft>
              <a:buSzPts val="1400"/>
              <a:buChar char="○"/>
            </a:pPr>
            <a:r>
              <a:rPr lang="en"/>
              <a:t>Willingness to report based on those who would report their friends v those who would not (code of silence)</a:t>
            </a:r>
            <a:endParaRPr/>
          </a:p>
          <a:p>
            <a:pPr indent="-317500" lvl="1" marL="1371600" rtl="0" algn="l">
              <a:spcBef>
                <a:spcPts val="0"/>
              </a:spcBef>
              <a:spcAft>
                <a:spcPts val="0"/>
              </a:spcAft>
              <a:buSzPts val="1400"/>
              <a:buChar char="○"/>
            </a:pPr>
            <a:r>
              <a:rPr lang="en"/>
              <a:t>Students who fear personal consequences or retaliation v those who do not. </a:t>
            </a:r>
            <a:endParaRPr/>
          </a:p>
          <a:p>
            <a:pPr indent="-317500" lvl="1" marL="1371600" rtl="0" algn="l">
              <a:spcBef>
                <a:spcPts val="0"/>
              </a:spcBef>
              <a:spcAft>
                <a:spcPts val="0"/>
              </a:spcAft>
              <a:buSzPts val="1400"/>
              <a:buChar char="○"/>
            </a:pPr>
            <a:r>
              <a:rPr lang="en"/>
              <a:t>Students who have a higher </a:t>
            </a:r>
            <a:r>
              <a:rPr lang="en"/>
              <a:t>knowledge</a:t>
            </a:r>
            <a:r>
              <a:rPr lang="en"/>
              <a:t> of </a:t>
            </a:r>
            <a:r>
              <a:rPr lang="en"/>
              <a:t>resources</a:t>
            </a:r>
            <a:r>
              <a:rPr lang="en"/>
              <a:t> about reporting at school</a:t>
            </a:r>
            <a:endParaRPr/>
          </a:p>
          <a:p>
            <a:pPr indent="-317500" lvl="2" marL="1828800" rtl="0" algn="l">
              <a:spcBef>
                <a:spcPts val="0"/>
              </a:spcBef>
              <a:spcAft>
                <a:spcPts val="0"/>
              </a:spcAft>
              <a:buSzPts val="1400"/>
              <a:buChar char="■"/>
            </a:pPr>
            <a:r>
              <a:rPr lang="en"/>
              <a:t>Who to report to</a:t>
            </a:r>
            <a:endParaRPr/>
          </a:p>
          <a:p>
            <a:pPr indent="-317500" lvl="2" marL="1828800" rtl="0" algn="l">
              <a:spcBef>
                <a:spcPts val="0"/>
              </a:spcBef>
              <a:spcAft>
                <a:spcPts val="0"/>
              </a:spcAft>
              <a:buSzPts val="1400"/>
              <a:buChar char="■"/>
            </a:pPr>
            <a:r>
              <a:rPr lang="en"/>
              <a:t>Where to report</a:t>
            </a:r>
            <a:endParaRPr/>
          </a:p>
          <a:p>
            <a:pPr indent="-317500" lvl="2" marL="1828800" rtl="0" algn="l">
              <a:spcBef>
                <a:spcPts val="0"/>
              </a:spcBef>
              <a:spcAft>
                <a:spcPts val="0"/>
              </a:spcAft>
              <a:buSzPts val="1400"/>
              <a:buChar char="■"/>
            </a:pPr>
            <a:r>
              <a:rPr lang="en"/>
              <a:t>How to report</a:t>
            </a:r>
            <a:endParaRPr/>
          </a:p>
          <a:p>
            <a:pPr indent="0" lvl="0" marL="0" rtl="0" algn="l">
              <a:spcBef>
                <a:spcPts val="1200"/>
              </a:spcBef>
              <a:spcAft>
                <a:spcPts val="120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5"/>
          <p:cNvSpPr txBox="1"/>
          <p:nvPr>
            <p:ph type="title"/>
          </p:nvPr>
        </p:nvSpPr>
        <p:spPr>
          <a:xfrm>
            <a:off x="311700" y="5589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Recommendations For Education</a:t>
            </a:r>
            <a:endParaRPr/>
          </a:p>
        </p:txBody>
      </p:sp>
      <p:sp>
        <p:nvSpPr>
          <p:cNvPr id="269" name="Google Shape;269;p45"/>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Campaign regarding the importance of reporting violent behaviors.</a:t>
            </a:r>
            <a:endParaRPr/>
          </a:p>
          <a:p>
            <a:pPr indent="-342900" lvl="0" marL="457200" rtl="0" algn="l">
              <a:spcBef>
                <a:spcPts val="0"/>
              </a:spcBef>
              <a:spcAft>
                <a:spcPts val="0"/>
              </a:spcAft>
              <a:buSzPts val="1800"/>
              <a:buChar char="●"/>
            </a:pPr>
            <a:r>
              <a:rPr lang="en"/>
              <a:t>Create opportunities for staff and students to learn about reporting behaviors. </a:t>
            </a:r>
            <a:endParaRPr/>
          </a:p>
          <a:p>
            <a:pPr indent="-342900" lvl="0" marL="457200" rtl="0" algn="l">
              <a:spcBef>
                <a:spcPts val="0"/>
              </a:spcBef>
              <a:spcAft>
                <a:spcPts val="0"/>
              </a:spcAft>
              <a:buSzPts val="1800"/>
              <a:buChar char="●"/>
            </a:pPr>
            <a:r>
              <a:rPr lang="en"/>
              <a:t>Create resources for students to report and educate students about resources. </a:t>
            </a:r>
            <a:endParaRPr/>
          </a:p>
          <a:p>
            <a:pPr indent="-342900" lvl="0" marL="457200" rtl="0" algn="l">
              <a:spcBef>
                <a:spcPts val="0"/>
              </a:spcBef>
              <a:spcAft>
                <a:spcPts val="0"/>
              </a:spcAft>
              <a:buSzPts val="1800"/>
              <a:buChar char="●"/>
            </a:pPr>
            <a:r>
              <a:rPr lang="en"/>
              <a:t>Look into additional anonymous reporting tools and a variety of methods of reporting. </a:t>
            </a:r>
            <a:endParaRPr/>
          </a:p>
          <a:p>
            <a:pPr indent="-342900" lvl="0" marL="457200" rtl="0" algn="l">
              <a:spcBef>
                <a:spcPts val="0"/>
              </a:spcBef>
              <a:spcAft>
                <a:spcPts val="0"/>
              </a:spcAft>
              <a:buSzPts val="1800"/>
              <a:buChar char="●"/>
            </a:pPr>
            <a:r>
              <a:rPr lang="en"/>
              <a:t>Educate students on whom to talk to, where to go, and how to report. </a:t>
            </a:r>
            <a:endParaRPr/>
          </a:p>
          <a:p>
            <a:pPr indent="-342900" lvl="0" marL="457200" rtl="0" algn="l">
              <a:spcBef>
                <a:spcPts val="0"/>
              </a:spcBef>
              <a:spcAft>
                <a:spcPts val="0"/>
              </a:spcAft>
              <a:buSzPts val="1800"/>
              <a:buChar char="●"/>
            </a:pPr>
            <a:r>
              <a:rPr lang="en"/>
              <a:t>Topic should be presented more than once per year to staff and students. </a:t>
            </a:r>
            <a:endParaRPr/>
          </a:p>
          <a:p>
            <a:pPr indent="0" lvl="0" marL="0" rtl="0" algn="l">
              <a:spcBef>
                <a:spcPts val="1200"/>
              </a:spcBef>
              <a:spcAft>
                <a:spcPts val="120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Recommendations for Future Research</a:t>
            </a:r>
            <a:endParaRPr/>
          </a:p>
        </p:txBody>
      </p:sp>
      <p:sp>
        <p:nvSpPr>
          <p:cNvPr id="275" name="Google Shape;275;p46"/>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t/>
            </a:r>
            <a:endParaRPr/>
          </a:p>
          <a:p>
            <a:pPr indent="0" lvl="0" marL="0" rtl="0" algn="l">
              <a:spcBef>
                <a:spcPts val="1200"/>
              </a:spcBef>
              <a:spcAft>
                <a:spcPts val="1200"/>
              </a:spcAft>
              <a:buNone/>
            </a:pPr>
            <a:r>
              <a:t/>
            </a:r>
            <a:endParaRPr/>
          </a:p>
        </p:txBody>
      </p:sp>
      <p:pic>
        <p:nvPicPr>
          <p:cNvPr id="276" name="Google Shape;276;p46"/>
          <p:cNvPicPr preferRelativeResize="0"/>
          <p:nvPr/>
        </p:nvPicPr>
        <p:blipFill>
          <a:blip r:embed="rId3">
            <a:alphaModFix/>
          </a:blip>
          <a:stretch>
            <a:fillRect/>
          </a:stretch>
        </p:blipFill>
        <p:spPr>
          <a:xfrm>
            <a:off x="2519550" y="1266325"/>
            <a:ext cx="3829050" cy="34099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7"/>
          <p:cNvSpPr txBox="1"/>
          <p:nvPr>
            <p:ph type="title"/>
          </p:nvPr>
        </p:nvSpPr>
        <p:spPr>
          <a:xfrm>
            <a:off x="311700" y="74047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Acknowledgements</a:t>
            </a:r>
            <a:endParaRPr/>
          </a:p>
        </p:txBody>
      </p:sp>
      <p:sp>
        <p:nvSpPr>
          <p:cNvPr id="282" name="Google Shape;282;p47"/>
          <p:cNvSpPr txBox="1"/>
          <p:nvPr>
            <p:ph idx="1" type="body"/>
          </p:nvPr>
        </p:nvSpPr>
        <p:spPr>
          <a:xfrm>
            <a:off x="311700" y="1373775"/>
            <a:ext cx="8520600" cy="3302700"/>
          </a:xfrm>
          <a:prstGeom prst="rect">
            <a:avLst/>
          </a:prstGeom>
        </p:spPr>
        <p:txBody>
          <a:bodyPr anchorCtr="0" anchor="t" bIns="91425" lIns="91425" spcFirstLastPara="1" rIns="91425" wrap="square" tIns="91425">
            <a:normAutofit/>
          </a:bodyPr>
          <a:lstStyle/>
          <a:p>
            <a:pPr indent="-393700" lvl="0" marL="457200" rtl="0" algn="l">
              <a:spcBef>
                <a:spcPts val="0"/>
              </a:spcBef>
              <a:spcAft>
                <a:spcPts val="0"/>
              </a:spcAft>
              <a:buSzPts val="2600"/>
              <a:buChar char="●"/>
            </a:pPr>
            <a:r>
              <a:rPr lang="en" sz="2600"/>
              <a:t>Dr. Steve Bounds, Chair, Arkansas Tech University</a:t>
            </a:r>
            <a:endParaRPr sz="2600"/>
          </a:p>
          <a:p>
            <a:pPr indent="-393700" lvl="0" marL="457200" rtl="0" algn="l">
              <a:spcBef>
                <a:spcPts val="0"/>
              </a:spcBef>
              <a:spcAft>
                <a:spcPts val="0"/>
              </a:spcAft>
              <a:buSzPts val="2600"/>
              <a:buChar char="●"/>
            </a:pPr>
            <a:r>
              <a:rPr lang="en" sz="2600"/>
              <a:t>Dr. John Freeman, Arkansas Tech University</a:t>
            </a:r>
            <a:endParaRPr sz="2600"/>
          </a:p>
          <a:p>
            <a:pPr indent="-393700" lvl="0" marL="457200" rtl="0" algn="l">
              <a:spcBef>
                <a:spcPts val="0"/>
              </a:spcBef>
              <a:spcAft>
                <a:spcPts val="0"/>
              </a:spcAft>
              <a:buSzPts val="2600"/>
              <a:buChar char="●"/>
            </a:pPr>
            <a:r>
              <a:rPr lang="en" sz="2600"/>
              <a:t>Dr. David Hopkins, Superintendent, </a:t>
            </a:r>
            <a:r>
              <a:rPr lang="en" sz="2600"/>
              <a:t>Clarksville</a:t>
            </a:r>
            <a:r>
              <a:rPr lang="en" sz="2600"/>
              <a:t> School District</a:t>
            </a:r>
            <a:endParaRPr sz="26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p48"/>
          <p:cNvPicPr preferRelativeResize="0"/>
          <p:nvPr/>
        </p:nvPicPr>
        <p:blipFill>
          <a:blip r:embed="rId3">
            <a:alphaModFix/>
          </a:blip>
          <a:stretch>
            <a:fillRect/>
          </a:stretch>
        </p:blipFill>
        <p:spPr>
          <a:xfrm>
            <a:off x="2055700" y="607550"/>
            <a:ext cx="4564400" cy="3512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title"/>
          </p:nvPr>
        </p:nvSpPr>
        <p:spPr>
          <a:xfrm>
            <a:off x="311700" y="6733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Significance of the Study</a:t>
            </a:r>
            <a:endParaRPr/>
          </a:p>
        </p:txBody>
      </p:sp>
      <p:sp>
        <p:nvSpPr>
          <p:cNvPr id="85" name="Google Shape;85;p16"/>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SzPts val="2400"/>
              <a:buChar char="●"/>
            </a:pPr>
            <a:r>
              <a:rPr lang="en" sz="2400"/>
              <a:t>Helped </a:t>
            </a:r>
            <a:r>
              <a:rPr lang="en" sz="2400"/>
              <a:t>identify</a:t>
            </a:r>
            <a:r>
              <a:rPr lang="en" sz="2400"/>
              <a:t> issues </a:t>
            </a:r>
            <a:r>
              <a:rPr lang="en" sz="2400"/>
              <a:t>related</a:t>
            </a:r>
            <a:r>
              <a:rPr lang="en" sz="2400"/>
              <a:t> to students reporting weapons/violent incidents at school.</a:t>
            </a:r>
            <a:endParaRPr sz="2400"/>
          </a:p>
          <a:p>
            <a:pPr indent="-381000" lvl="0" marL="457200" rtl="0" algn="l">
              <a:spcBef>
                <a:spcPts val="0"/>
              </a:spcBef>
              <a:spcAft>
                <a:spcPts val="0"/>
              </a:spcAft>
              <a:buSzPts val="2400"/>
              <a:buChar char="●"/>
            </a:pPr>
            <a:r>
              <a:rPr lang="en" sz="2400"/>
              <a:t>Identified characteristics of students who report versus those who do not. </a:t>
            </a:r>
            <a:endParaRPr sz="2400"/>
          </a:p>
          <a:p>
            <a:pPr indent="0" lvl="0" marL="457200" rtl="0" algn="l">
              <a:spcBef>
                <a:spcPts val="1200"/>
              </a:spcBef>
              <a:spcAft>
                <a:spcPts val="1200"/>
              </a:spcAft>
              <a:buNone/>
            </a:pPr>
            <a:r>
              <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311700" y="60617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Contribution of this study to school/educational Leadership</a:t>
            </a:r>
            <a:endParaRPr/>
          </a:p>
        </p:txBody>
      </p:sp>
      <p:sp>
        <p:nvSpPr>
          <p:cNvPr id="91" name="Google Shape;91;p17"/>
          <p:cNvSpPr txBox="1"/>
          <p:nvPr>
            <p:ph idx="1" type="body"/>
          </p:nvPr>
        </p:nvSpPr>
        <p:spPr>
          <a:xfrm>
            <a:off x="311700" y="1682650"/>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sz="2400"/>
              <a:t>No studies involving Arkansas students exist for a study of this kind. </a:t>
            </a:r>
            <a:endParaRPr sz="2400"/>
          </a:p>
          <a:p>
            <a:pPr indent="-381000" lvl="0" marL="457200" rtl="0" algn="l">
              <a:spcBef>
                <a:spcPts val="0"/>
              </a:spcBef>
              <a:spcAft>
                <a:spcPts val="0"/>
              </a:spcAft>
              <a:buSzPts val="2400"/>
              <a:buChar char="●"/>
            </a:pPr>
            <a:r>
              <a:rPr lang="en" sz="2400"/>
              <a:t>Lead to a safer school environment. </a:t>
            </a:r>
            <a:endParaRPr sz="2400"/>
          </a:p>
          <a:p>
            <a:pPr indent="-381000" lvl="0" marL="457200" rtl="0" algn="l">
              <a:spcBef>
                <a:spcPts val="0"/>
              </a:spcBef>
              <a:spcAft>
                <a:spcPts val="0"/>
              </a:spcAft>
              <a:buSzPts val="2400"/>
              <a:buChar char="●"/>
            </a:pPr>
            <a:r>
              <a:rPr lang="en" sz="2400"/>
              <a:t>Give administrators data to use when implementing/changing policies regarding school safety. </a:t>
            </a:r>
            <a:endParaRPr sz="2400"/>
          </a:p>
          <a:p>
            <a:pPr indent="-381000" lvl="0" marL="457200" rtl="0" algn="l">
              <a:spcBef>
                <a:spcPts val="0"/>
              </a:spcBef>
              <a:spcAft>
                <a:spcPts val="0"/>
              </a:spcAft>
              <a:buSzPts val="2400"/>
              <a:buChar char="●"/>
            </a:pPr>
            <a:r>
              <a:rPr lang="en" sz="2400"/>
              <a:t>Study can be replicated.</a:t>
            </a:r>
            <a:endParaRPr sz="2400"/>
          </a:p>
          <a:p>
            <a:pPr indent="-381000" lvl="0" marL="457200" rtl="0" algn="l">
              <a:spcBef>
                <a:spcPts val="0"/>
              </a:spcBef>
              <a:spcAft>
                <a:spcPts val="0"/>
              </a:spcAft>
              <a:buSzPts val="2400"/>
              <a:buChar char="●"/>
            </a:pPr>
            <a:r>
              <a:rPr lang="en" sz="2400"/>
              <a:t>Results shared with state groups/agencies. </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00" y="659900"/>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Literature Review Overview</a:t>
            </a:r>
            <a:endParaRPr/>
          </a:p>
        </p:txBody>
      </p:sp>
      <p:sp>
        <p:nvSpPr>
          <p:cNvPr id="97" name="Google Shape;97;p18"/>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School Violence Overview </a:t>
            </a:r>
            <a:endParaRPr/>
          </a:p>
          <a:p>
            <a:pPr indent="-342900" lvl="0" marL="457200" rtl="0" algn="l">
              <a:spcBef>
                <a:spcPts val="0"/>
              </a:spcBef>
              <a:spcAft>
                <a:spcPts val="0"/>
              </a:spcAft>
              <a:buSzPts val="1800"/>
              <a:buChar char="●"/>
            </a:pPr>
            <a:r>
              <a:rPr lang="en"/>
              <a:t>Violence Prevention</a:t>
            </a:r>
            <a:endParaRPr/>
          </a:p>
          <a:p>
            <a:pPr indent="-342900" lvl="0" marL="457200" rtl="0" algn="l">
              <a:spcBef>
                <a:spcPts val="0"/>
              </a:spcBef>
              <a:spcAft>
                <a:spcPts val="0"/>
              </a:spcAft>
              <a:buSzPts val="1800"/>
              <a:buChar char="●"/>
            </a:pPr>
            <a:r>
              <a:rPr lang="en"/>
              <a:t>Averted Violence</a:t>
            </a:r>
            <a:endParaRPr/>
          </a:p>
          <a:p>
            <a:pPr indent="-342900" lvl="0" marL="457200" rtl="0" algn="l">
              <a:spcBef>
                <a:spcPts val="0"/>
              </a:spcBef>
              <a:spcAft>
                <a:spcPts val="0"/>
              </a:spcAft>
              <a:buSzPts val="1800"/>
              <a:buChar char="●"/>
            </a:pPr>
            <a:r>
              <a:rPr lang="en"/>
              <a:t>Threat Assessment</a:t>
            </a:r>
            <a:endParaRPr/>
          </a:p>
          <a:p>
            <a:pPr indent="-342900" lvl="0" marL="457200" rtl="0" algn="l">
              <a:spcBef>
                <a:spcPts val="0"/>
              </a:spcBef>
              <a:spcAft>
                <a:spcPts val="0"/>
              </a:spcAft>
              <a:buSzPts val="1800"/>
              <a:buChar char="●"/>
            </a:pPr>
            <a:r>
              <a:rPr lang="en"/>
              <a:t>Bullying Prevention</a:t>
            </a:r>
            <a:endParaRPr/>
          </a:p>
          <a:p>
            <a:pPr indent="-342900" lvl="0" marL="457200" rtl="0" algn="l">
              <a:spcBef>
                <a:spcPts val="0"/>
              </a:spcBef>
              <a:spcAft>
                <a:spcPts val="0"/>
              </a:spcAft>
              <a:buSzPts val="1800"/>
              <a:buChar char="●"/>
            </a:pPr>
            <a:r>
              <a:rPr lang="en"/>
              <a:t>School Intervention</a:t>
            </a:r>
            <a:endParaRPr/>
          </a:p>
          <a:p>
            <a:pPr indent="-342900" lvl="0" marL="457200" rtl="0" algn="l">
              <a:spcBef>
                <a:spcPts val="0"/>
              </a:spcBef>
              <a:spcAft>
                <a:spcPts val="0"/>
              </a:spcAft>
              <a:buSzPts val="1800"/>
              <a:buChar char="●"/>
            </a:pPr>
            <a:r>
              <a:rPr lang="en"/>
              <a:t>Students Reporting  Violence and Weapons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700200"/>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 and Design</a:t>
            </a:r>
            <a:endParaRPr/>
          </a:p>
        </p:txBody>
      </p:sp>
      <p:sp>
        <p:nvSpPr>
          <p:cNvPr id="103" name="Google Shape;103;p19"/>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74650" lvl="0" marL="457200" rtl="0" algn="l">
              <a:spcBef>
                <a:spcPts val="0"/>
              </a:spcBef>
              <a:spcAft>
                <a:spcPts val="0"/>
              </a:spcAft>
              <a:buSzPts val="2300"/>
              <a:buChar char="●"/>
            </a:pPr>
            <a:r>
              <a:rPr lang="en" sz="2300"/>
              <a:t>Quantitative</a:t>
            </a:r>
            <a:r>
              <a:rPr lang="en" sz="2300"/>
              <a:t> study and analysis of secondary students grades 6-12 </a:t>
            </a:r>
            <a:endParaRPr sz="2300"/>
          </a:p>
          <a:p>
            <a:pPr indent="-374650" lvl="0" marL="457200" rtl="0" algn="l">
              <a:spcBef>
                <a:spcPts val="0"/>
              </a:spcBef>
              <a:spcAft>
                <a:spcPts val="0"/>
              </a:spcAft>
              <a:buSzPts val="2300"/>
              <a:buChar char="●"/>
            </a:pPr>
            <a:r>
              <a:rPr lang="en" sz="2300"/>
              <a:t>Focused on reporting weapons/violent incidents at school</a:t>
            </a:r>
            <a:endParaRPr sz="2300"/>
          </a:p>
          <a:p>
            <a:pPr indent="-374650" lvl="0" marL="457200" rtl="0" algn="l">
              <a:spcBef>
                <a:spcPts val="0"/>
              </a:spcBef>
              <a:spcAft>
                <a:spcPts val="0"/>
              </a:spcAft>
              <a:buSzPts val="2300"/>
              <a:buChar char="●"/>
            </a:pPr>
            <a:r>
              <a:rPr lang="en" sz="2300"/>
              <a:t>Students Surveyed</a:t>
            </a:r>
            <a:r>
              <a:rPr lang="en" sz="2300"/>
              <a:t> </a:t>
            </a:r>
            <a:r>
              <a:rPr lang="en" sz="2300"/>
              <a:t>from</a:t>
            </a:r>
            <a:r>
              <a:rPr lang="en" sz="2300"/>
              <a:t> two campuses from a rural school district in Arkansas. </a:t>
            </a:r>
            <a:endParaRPr sz="2300"/>
          </a:p>
          <a:p>
            <a:pPr indent="-374650" lvl="0" marL="457200" rtl="0" algn="l">
              <a:spcBef>
                <a:spcPts val="0"/>
              </a:spcBef>
              <a:spcAft>
                <a:spcPts val="0"/>
              </a:spcAft>
              <a:buSzPts val="2300"/>
              <a:buChar char="●"/>
            </a:pPr>
            <a:r>
              <a:rPr lang="en" sz="2300"/>
              <a:t>T-tests and ANOVA </a:t>
            </a:r>
            <a:endParaRPr sz="23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5589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Research Questions</a:t>
            </a:r>
            <a:endParaRPr/>
          </a:p>
        </p:txBody>
      </p:sp>
      <p:sp>
        <p:nvSpPr>
          <p:cNvPr id="109" name="Google Shape;109;p20"/>
          <p:cNvSpPr txBox="1"/>
          <p:nvPr>
            <p:ph idx="1" type="body"/>
          </p:nvPr>
        </p:nvSpPr>
        <p:spPr>
          <a:xfrm>
            <a:off x="311700" y="1266325"/>
            <a:ext cx="8520600" cy="3302700"/>
          </a:xfrm>
          <a:prstGeom prst="rect">
            <a:avLst/>
          </a:prstGeom>
        </p:spPr>
        <p:txBody>
          <a:bodyPr anchorCtr="0" anchor="t" bIns="91425" lIns="91425" spcFirstLastPara="1" rIns="91425" wrap="square" tIns="91425">
            <a:normAutofit fontScale="25000" lnSpcReduction="20000"/>
          </a:bodyPr>
          <a:lstStyle/>
          <a:p>
            <a:pPr indent="0" lvl="0" marL="685800" rtl="0" algn="l">
              <a:lnSpc>
                <a:spcPct val="200000"/>
              </a:lnSpc>
              <a:spcBef>
                <a:spcPts val="1200"/>
              </a:spcBef>
              <a:spcAft>
                <a:spcPts val="0"/>
              </a:spcAft>
              <a:buNone/>
            </a:pPr>
            <a:r>
              <a:rPr lang="en" sz="6088"/>
              <a:t>1.</a:t>
            </a:r>
            <a:r>
              <a:rPr lang="en" sz="5588"/>
              <a:t>      </a:t>
            </a:r>
            <a:r>
              <a:rPr lang="en" sz="6088"/>
              <a:t>Is there a significant difference in students' willingness to report violence or weapons on campus considering factors of grade, gender, or ethnicity?</a:t>
            </a:r>
            <a:endParaRPr sz="6088"/>
          </a:p>
          <a:p>
            <a:pPr indent="0" lvl="0" marL="685800" rtl="0" algn="l">
              <a:lnSpc>
                <a:spcPct val="200000"/>
              </a:lnSpc>
              <a:spcBef>
                <a:spcPts val="1200"/>
              </a:spcBef>
              <a:spcAft>
                <a:spcPts val="0"/>
              </a:spcAft>
              <a:buNone/>
            </a:pPr>
            <a:r>
              <a:rPr lang="en" sz="6088"/>
              <a:t>2.</a:t>
            </a:r>
            <a:r>
              <a:rPr lang="en" sz="5588"/>
              <a:t>      </a:t>
            </a:r>
            <a:r>
              <a:rPr lang="en" sz="6088"/>
              <a:t>Is there a significant difference in students' willingness to report violence or weapons on campus between students who have a positive perception of school climate compared to those who do not?</a:t>
            </a:r>
            <a:endParaRPr sz="6088"/>
          </a:p>
          <a:p>
            <a:pPr indent="0" lvl="0" marL="685800" rtl="0" algn="l">
              <a:lnSpc>
                <a:spcPct val="200000"/>
              </a:lnSpc>
              <a:spcBef>
                <a:spcPts val="1200"/>
              </a:spcBef>
              <a:spcAft>
                <a:spcPts val="0"/>
              </a:spcAft>
              <a:buNone/>
            </a:pPr>
            <a:r>
              <a:rPr lang="en" sz="6088"/>
              <a:t>3.</a:t>
            </a:r>
            <a:r>
              <a:rPr lang="en" sz="5588"/>
              <a:t>      </a:t>
            </a:r>
            <a:r>
              <a:rPr lang="en" sz="6088"/>
              <a:t>Is there a significant difference in students' willingness to report violence or weapons on campus perpetrated by a friend between students who would report their friend compared to those who do not, considering factors of grade, gender, or ethnicity? </a:t>
            </a:r>
            <a:endParaRPr sz="6088"/>
          </a:p>
          <a:p>
            <a:pPr indent="0" lvl="0" marL="685800" rtl="0" algn="l">
              <a:lnSpc>
                <a:spcPct val="200000"/>
              </a:lnSpc>
              <a:spcBef>
                <a:spcPts val="1200"/>
              </a:spcBef>
              <a:spcAft>
                <a:spcPts val="0"/>
              </a:spcAft>
              <a:buNone/>
            </a:pPr>
            <a:r>
              <a:t/>
            </a:r>
            <a:endParaRPr sz="1200"/>
          </a:p>
          <a:p>
            <a:pPr indent="0" lvl="0" marL="685800" rtl="0" algn="l">
              <a:lnSpc>
                <a:spcPct val="200000"/>
              </a:lnSpc>
              <a:spcBef>
                <a:spcPts val="1200"/>
              </a:spcBef>
              <a:spcAft>
                <a:spcPts val="0"/>
              </a:spcAft>
              <a:buNone/>
            </a:pPr>
            <a:r>
              <a:t/>
            </a:r>
            <a:endParaRPr sz="1200"/>
          </a:p>
          <a:p>
            <a:pPr indent="0" lvl="0" marL="685800" rtl="0" algn="l">
              <a:lnSpc>
                <a:spcPct val="200000"/>
              </a:lnSpc>
              <a:spcBef>
                <a:spcPts val="1200"/>
              </a:spcBef>
              <a:spcAft>
                <a:spcPts val="0"/>
              </a:spcAft>
              <a:buNone/>
            </a:pPr>
            <a:r>
              <a:t/>
            </a:r>
            <a:endParaRPr sz="1200"/>
          </a:p>
          <a:p>
            <a:pPr indent="0" lvl="0" marL="685800" rtl="0" algn="l">
              <a:lnSpc>
                <a:spcPct val="200000"/>
              </a:lnSpc>
              <a:spcBef>
                <a:spcPts val="1200"/>
              </a:spcBef>
              <a:spcAft>
                <a:spcPts val="0"/>
              </a:spcAft>
              <a:buNone/>
            </a:pPr>
            <a:r>
              <a:t/>
            </a:r>
            <a:endParaRPr sz="1200"/>
          </a:p>
          <a:p>
            <a:pPr indent="0" lvl="0" marL="0" rtl="0" algn="l">
              <a:lnSpc>
                <a:spcPct val="199999"/>
              </a:lnSpc>
              <a:spcBef>
                <a:spcPts val="1200"/>
              </a:spcBef>
              <a:spcAft>
                <a:spcPts val="0"/>
              </a:spcAft>
              <a:buNone/>
            </a:pPr>
            <a:r>
              <a:t/>
            </a:r>
            <a:endParaRPr sz="4217"/>
          </a:p>
          <a:p>
            <a:pPr indent="0" lvl="0" marL="0" rtl="0" algn="l">
              <a:spcBef>
                <a:spcPts val="80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311700" y="5589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Research Questions</a:t>
            </a:r>
            <a:endParaRPr/>
          </a:p>
        </p:txBody>
      </p:sp>
      <p:sp>
        <p:nvSpPr>
          <p:cNvPr id="115" name="Google Shape;115;p21"/>
          <p:cNvSpPr txBox="1"/>
          <p:nvPr>
            <p:ph idx="1" type="body"/>
          </p:nvPr>
        </p:nvSpPr>
        <p:spPr>
          <a:xfrm>
            <a:off x="311700" y="1266325"/>
            <a:ext cx="8520600" cy="3302700"/>
          </a:xfrm>
          <a:prstGeom prst="rect">
            <a:avLst/>
          </a:prstGeom>
        </p:spPr>
        <p:txBody>
          <a:bodyPr anchorCtr="0" anchor="t" bIns="91425" lIns="91425" spcFirstLastPara="1" rIns="91425" wrap="square" tIns="91425">
            <a:normAutofit fontScale="25000" lnSpcReduction="20000"/>
          </a:bodyPr>
          <a:lstStyle/>
          <a:p>
            <a:pPr indent="0" lvl="0" marL="685800" rtl="0" algn="l">
              <a:lnSpc>
                <a:spcPct val="200000"/>
              </a:lnSpc>
              <a:spcBef>
                <a:spcPts val="1200"/>
              </a:spcBef>
              <a:spcAft>
                <a:spcPts val="0"/>
              </a:spcAft>
              <a:buNone/>
            </a:pPr>
            <a:r>
              <a:rPr lang="en" sz="6175"/>
              <a:t>4. </a:t>
            </a:r>
            <a:r>
              <a:rPr lang="en" sz="5675"/>
              <a:t>   </a:t>
            </a:r>
            <a:r>
              <a:rPr lang="en" sz="6175"/>
              <a:t>Is there a significant difference in students' willingness to report violence or weapons on campus between students who fear the likelihood of personal consequences compared to those who do not?</a:t>
            </a:r>
            <a:endParaRPr sz="6175"/>
          </a:p>
          <a:p>
            <a:pPr indent="0" lvl="0" marL="685800" rtl="0" algn="l">
              <a:lnSpc>
                <a:spcPct val="200000"/>
              </a:lnSpc>
              <a:spcBef>
                <a:spcPts val="1200"/>
              </a:spcBef>
              <a:spcAft>
                <a:spcPts val="0"/>
              </a:spcAft>
              <a:buNone/>
            </a:pPr>
            <a:r>
              <a:rPr lang="en" sz="6175"/>
              <a:t>5. </a:t>
            </a:r>
            <a:r>
              <a:rPr lang="en" sz="5675"/>
              <a:t>   </a:t>
            </a:r>
            <a:r>
              <a:rPr lang="en" sz="6175"/>
              <a:t>Is there a significant difference in students' willingness to report violence or weapons on campus between students who have high grades in school compared to those who do not?</a:t>
            </a:r>
            <a:endParaRPr sz="6175"/>
          </a:p>
          <a:p>
            <a:pPr indent="0" lvl="0" marL="685800" rtl="0" algn="l">
              <a:lnSpc>
                <a:spcPct val="200000"/>
              </a:lnSpc>
              <a:spcBef>
                <a:spcPts val="1200"/>
              </a:spcBef>
              <a:spcAft>
                <a:spcPts val="0"/>
              </a:spcAft>
              <a:buNone/>
            </a:pPr>
            <a:r>
              <a:rPr lang="en" sz="6175"/>
              <a:t>6. </a:t>
            </a:r>
            <a:r>
              <a:rPr lang="en" sz="5675"/>
              <a:t>     </a:t>
            </a:r>
            <a:r>
              <a:rPr lang="en" sz="6175"/>
              <a:t>Is there a significant difference in students' willingness to report violence or weapons on campus between students who are knowledgeable about the resources available to them at school compared to students who are not?</a:t>
            </a:r>
            <a:endParaRPr sz="6175"/>
          </a:p>
          <a:p>
            <a:pPr indent="0" lvl="0" marL="0" rtl="0" algn="l">
              <a:lnSpc>
                <a:spcPct val="199999"/>
              </a:lnSpc>
              <a:spcBef>
                <a:spcPts val="1200"/>
              </a:spcBef>
              <a:spcAft>
                <a:spcPts val="0"/>
              </a:spcAft>
              <a:buNone/>
            </a:pPr>
            <a:r>
              <a:t/>
            </a:r>
            <a:endParaRPr sz="4217"/>
          </a:p>
          <a:p>
            <a:pPr indent="0" lvl="0" marL="0" rtl="0" algn="l">
              <a:spcBef>
                <a:spcPts val="8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469B1B"/>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