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9D3BBE-8B24-5F43-BB3E-0467BCBFC775}" v="49" dt="2023-03-30T23:19:58.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varScale="1">
        <p:scale>
          <a:sx n="23" d="100"/>
          <a:sy n="23" d="100"/>
        </p:scale>
        <p:origin x="376" y="784"/>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journals.sagepub.com/doi/abs/10.1177/10775587211024786"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4067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spcBef>
                <a:spcPct val="50000"/>
              </a:spcBef>
            </a:pPr>
            <a:r>
              <a:rPr lang="en-US" altLang="en-US" sz="7200" dirty="0">
                <a:latin typeface="+mj-lt"/>
              </a:rPr>
              <a:t>Critical Appraisal: Hospital Price Transparency of Acute Care </a:t>
            </a:r>
            <a:br>
              <a:rPr lang="en-US" altLang="en-US" sz="7200" dirty="0">
                <a:latin typeface="+mj-lt"/>
              </a:rPr>
            </a:br>
            <a:r>
              <a:rPr lang="en-US" altLang="en-US" sz="7200" dirty="0">
                <a:latin typeface="+mj-lt"/>
              </a:rPr>
              <a:t>Hospitals</a:t>
            </a:r>
          </a:p>
          <a:p>
            <a:pPr eaLnBrk="1" hangingPunct="1">
              <a:lnSpc>
                <a:spcPct val="50000"/>
              </a:lnSpc>
              <a:spcBef>
                <a:spcPct val="50000"/>
              </a:spcBef>
            </a:pPr>
            <a:r>
              <a:rPr lang="en-US" altLang="en-US" sz="3600" dirty="0">
                <a:latin typeface="+mj-lt"/>
              </a:rPr>
              <a:t>Raegan Parker and Kylie Moore</a:t>
            </a: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3"/>
            <a:ext cx="13564066" cy="1223880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49105" y="6768532"/>
            <a:ext cx="12800012" cy="106182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3800" dirty="0">
                <a:latin typeface="+mn-lt"/>
                <a:ea typeface="Ayuthaya" pitchFamily="2" charset="-34"/>
                <a:cs typeface="Times New Roman" panose="02020603050405020304" pitchFamily="18" charset="0"/>
              </a:rPr>
              <a:t>A rule implemented by Centers for Medicare &amp; Medicaid Services (CMS) in January 2021 states that acute care hospitals are required to post online a machine-readable file that makes changes in hospital price transparency. It aims to improve the affordability of hospital care by promoting price competition. The hospitals that are compliant with the Hospital Price Transparency Final Rule will facilitate online price shopping for patients by making prices for services available. We reviewed the research to explain the purpose of determining how compliant acute care hospitals have been with the Hospital Price Transparency Final Rule since its implementation. A cross-sectional observational study found that 55% of the 3,558 Medicare-certified acute-care hospitals had not posted a machine-readable file. We reviewed research and found that hospitals aren’t compliant with the Final Rule which would compromise the effectiveness of this regulation. </a:t>
            </a:r>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6306800" y="24739600"/>
            <a:ext cx="5181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dirty="0">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070C0"/>
                </a:solidFill>
                <a:latin typeface="Tahoma" panose="020B0604030504040204" pitchFamily="34" charset="0"/>
              </a:rPr>
              <a:t>Introduction</a:t>
            </a:r>
            <a:r>
              <a:rPr lang="en-US" altLang="en-US" sz="3600" b="1" i="1" u="sng" dirty="0">
                <a:solidFill>
                  <a:srgbClr val="0F6200"/>
                </a:solidFill>
                <a:latin typeface="Tahoma" panose="020B0604030504040204" pitchFamily="34" charset="0"/>
              </a:rPr>
              <a:t>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15323375" y="5547072"/>
            <a:ext cx="13543504" cy="1223880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5593639" y="601494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070C0"/>
                </a:solidFill>
                <a:latin typeface="Tahoma" panose="020B0604030504040204" pitchFamily="34" charset="0"/>
              </a:rPr>
              <a:t>Method / Data Source(s)</a:t>
            </a:r>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29761590" y="5547073"/>
            <a:ext cx="13564066" cy="1166672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30149229" y="641991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070C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5593639" y="7131443"/>
            <a:ext cx="12800012" cy="6740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4800" dirty="0"/>
              <a:t>A cross sectional study was done to determine the percentage of acute care hospitals compliancy with the Final Rule. The methods used are both descriptive and analytical. A binary compliance rating of "noncompliance" means there was not a machine-readable file posted, and "compliance" means there was a machine-readable file posted.</a:t>
            </a:r>
            <a:endParaRPr lang="en-US" altLang="en-US" sz="4800" dirty="0"/>
          </a:p>
        </p:txBody>
      </p:sp>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30149229" y="7422096"/>
            <a:ext cx="12800012" cy="304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0"/>
            <a:r>
              <a:rPr lang="en-US" sz="4800" dirty="0">
                <a:latin typeface="+mn-lt"/>
              </a:rPr>
              <a:t>After data and samples and  a multivariate regression analysis, we understand that more than half acute care hospitals have not been compliant with the Final Rule. </a:t>
            </a:r>
            <a:endParaRPr lang="en-US" altLang="en-US" sz="4800" dirty="0">
              <a:latin typeface="+mn-lt"/>
            </a:endParaRPr>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714395" y="17785878"/>
            <a:ext cx="13564066" cy="13136116"/>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17503087" y="20697663"/>
            <a:ext cx="11734486" cy="9329596"/>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30100390" y="1808989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070C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17651611" y="20774284"/>
            <a:ext cx="11329568" cy="66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altLang="en-US" sz="3600" b="1" i="1" u="sng" dirty="0">
                <a:solidFill>
                  <a:srgbClr val="0070C0"/>
                </a:solidFill>
                <a:latin typeface="Tahoma" panose="020B0604030504040204" pitchFamily="34" charset="0"/>
              </a:rPr>
              <a:t>References</a:t>
            </a:r>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768800" y="19051258"/>
            <a:ext cx="12534900" cy="840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sz="5400" i="0" u="none" strike="noStrike" dirty="0">
                <a:solidFill>
                  <a:srgbClr val="000000"/>
                </a:solidFill>
                <a:effectLst/>
                <a:latin typeface="+mn-lt"/>
              </a:rPr>
              <a:t>This influences reimbursement in the HIM profession. The Final Rule has had a positive impact on a hospital's IT preparedness. Hospitals that follow this rule are more likely to have better financial resources, IT preparedness, and the overall affordability of hospital care. In conclusion, the compliancy of this rule is a barrier for some hospitals.</a:t>
            </a:r>
            <a:endParaRPr lang="en-US" sz="5400" dirty="0">
              <a:latin typeface="+mn-lt"/>
            </a:endParaRPr>
          </a:p>
        </p:txBody>
      </p:sp>
      <p:pic>
        <p:nvPicPr>
          <p:cNvPr id="1030" name="Picture 6">
            <a:extLst>
              <a:ext uri="{FF2B5EF4-FFF2-40B4-BE49-F238E27FC236}">
                <a16:creationId xmlns:a16="http://schemas.microsoft.com/office/drawing/2014/main" id="{4CEC758C-BD62-0424-42BC-9156A645E9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205" y="18410565"/>
            <a:ext cx="16397060" cy="1070458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BFD75A4D-1226-8031-1BD4-FDC8633593A4}"/>
              </a:ext>
            </a:extLst>
          </p:cNvPr>
          <p:cNvSpPr txBox="1"/>
          <p:nvPr/>
        </p:nvSpPr>
        <p:spPr>
          <a:xfrm>
            <a:off x="17651611" y="22347363"/>
            <a:ext cx="11585962" cy="8340745"/>
          </a:xfrm>
          <a:prstGeom prst="rect">
            <a:avLst/>
          </a:prstGeom>
          <a:noFill/>
        </p:spPr>
        <p:txBody>
          <a:bodyPr wrap="square" rtlCol="0">
            <a:spAutoFit/>
          </a:bodyPr>
          <a:lstStyle/>
          <a:p>
            <a:r>
              <a:rPr lang="en-US" sz="3200" b="0" i="0" u="none" strike="noStrike" dirty="0">
                <a:solidFill>
                  <a:srgbClr val="000000"/>
                </a:solidFill>
                <a:effectLst/>
                <a:latin typeface="Calibri" panose="020F0502020204030204" pitchFamily="34" charset="0"/>
              </a:rPr>
              <a:t>Bai, G., Jiang, J. X., Littlejohn, J., Polsky, D., Wang, Y., &amp; </a:t>
            </a:r>
            <a:r>
              <a:rPr lang="en-US" sz="3200" b="0" i="0" u="none" strike="noStrike" dirty="0" err="1">
                <a:solidFill>
                  <a:srgbClr val="000000"/>
                </a:solidFill>
                <a:effectLst/>
                <a:latin typeface="Calibri" panose="020F0502020204030204" pitchFamily="34" charset="0"/>
              </a:rPr>
              <a:t>Zare</a:t>
            </a:r>
            <a:r>
              <a:rPr lang="en-US" sz="3200" b="0" i="0" u="none" strike="noStrike" dirty="0">
                <a:solidFill>
                  <a:srgbClr val="000000"/>
                </a:solidFill>
                <a:effectLst/>
                <a:latin typeface="Calibri" panose="020F0502020204030204" pitchFamily="34" charset="0"/>
              </a:rPr>
              <a:t>, H. (2021). Factors associated with compliance to the hospital price transparency final rule: a national landscape study</a:t>
            </a:r>
            <a:r>
              <a:rPr lang="en-US" sz="3200" b="0" i="1" u="none" strike="noStrike" dirty="0">
                <a:solidFill>
                  <a:srgbClr val="000000"/>
                </a:solidFill>
                <a:effectLst/>
                <a:latin typeface="Calibri" panose="020F0502020204030204" pitchFamily="34" charset="0"/>
              </a:rPr>
              <a:t> - Journal of General Internal Medicine</a:t>
            </a:r>
            <a:r>
              <a:rPr lang="en-US" sz="3200" b="0" i="0" u="none" strike="noStrike" dirty="0">
                <a:solidFill>
                  <a:srgbClr val="000000"/>
                </a:solidFill>
                <a:effectLst/>
                <a:latin typeface="Calibri" panose="020F0502020204030204" pitchFamily="34" charset="0"/>
              </a:rPr>
              <a:t>.</a:t>
            </a:r>
            <a:br>
              <a:rPr lang="en-US" sz="3200" b="0" i="0" u="none" strike="noStrike" dirty="0">
                <a:solidFill>
                  <a:srgbClr val="000000"/>
                </a:solidFill>
                <a:effectLst/>
                <a:latin typeface="Calibri" panose="020F0502020204030204" pitchFamily="34" charset="0"/>
              </a:rPr>
            </a:br>
            <a:endParaRPr lang="en-US" sz="3200" b="0" i="0" u="none" strike="noStrike" dirty="0">
              <a:solidFill>
                <a:srgbClr val="000000"/>
              </a:solidFill>
              <a:effectLst/>
              <a:latin typeface="Calibri" panose="020F0502020204030204" pitchFamily="34" charset="0"/>
            </a:endParaRPr>
          </a:p>
          <a:p>
            <a:r>
              <a:rPr lang="en-US" sz="3200" b="0" i="0" u="none" strike="noStrike" dirty="0" err="1">
                <a:solidFill>
                  <a:srgbClr val="000000"/>
                </a:solidFill>
                <a:effectLst/>
                <a:latin typeface="Calibri" panose="020F0502020204030204" pitchFamily="34" charset="0"/>
              </a:rPr>
              <a:t>Nikpay</a:t>
            </a:r>
            <a:r>
              <a:rPr lang="en-US" sz="3200" b="0" i="0" u="none" strike="noStrike" dirty="0">
                <a:solidFill>
                  <a:srgbClr val="000000"/>
                </a:solidFill>
                <a:effectLst/>
                <a:latin typeface="Calibri" panose="020F0502020204030204" pitchFamily="34" charset="0"/>
              </a:rPr>
              <a:t>, S. (2021). Taking the pulse of hospitals’ response to the new price transparency rule. Medical Care Research and Review, 79(3), 428-434. </a:t>
            </a:r>
            <a:r>
              <a:rPr lang="en-US" sz="3200" b="0" i="0" u="sng" strike="noStrike" dirty="0">
                <a:solidFill>
                  <a:srgbClr val="0563C1"/>
                </a:solidFill>
                <a:effectLst/>
                <a:latin typeface="Calibri" panose="020F0502020204030204" pitchFamily="34" charset="0"/>
                <a:hlinkClick r:id="rId5"/>
              </a:rPr>
              <a:t>https://journals.sagepub.com/doi/abs/10.1177/10775587211024786</a:t>
            </a:r>
            <a:br>
              <a:rPr lang="en-US" sz="3200" b="0" i="0" u="sng" strike="noStrike" dirty="0">
                <a:solidFill>
                  <a:srgbClr val="0563C1"/>
                </a:solidFill>
                <a:effectLst/>
                <a:latin typeface="Calibri" panose="020F0502020204030204" pitchFamily="34" charset="0"/>
              </a:rPr>
            </a:br>
            <a:endParaRPr lang="en-US" sz="3200" b="0" i="0" u="sng" strike="noStrike" dirty="0">
              <a:solidFill>
                <a:srgbClr val="0563C1"/>
              </a:solidFill>
              <a:effectLst/>
              <a:latin typeface="Calibri" panose="020F0502020204030204" pitchFamily="34" charset="0"/>
            </a:endParaRPr>
          </a:p>
          <a:p>
            <a:r>
              <a:rPr lang="en-US" sz="3200" b="0" i="0" u="none" strike="noStrike" dirty="0">
                <a:solidFill>
                  <a:srgbClr val="000000"/>
                </a:solidFill>
                <a:effectLst/>
                <a:latin typeface="Calibri" panose="020F0502020204030204" pitchFamily="34" charset="0"/>
              </a:rPr>
              <a:t>Jacobsen, K. H. (2021). In </a:t>
            </a:r>
            <a:r>
              <a:rPr lang="en-US" sz="3200" b="0" i="1" u="none" strike="noStrike" dirty="0">
                <a:solidFill>
                  <a:srgbClr val="000000"/>
                </a:solidFill>
                <a:effectLst/>
                <a:latin typeface="Calibri" panose="020F0502020204030204" pitchFamily="34" charset="0"/>
              </a:rPr>
              <a:t>Introduction to health research methods: A practical guide</a:t>
            </a:r>
            <a:r>
              <a:rPr lang="en-US" sz="3200" b="0" i="0" u="none" strike="noStrike" dirty="0">
                <a:solidFill>
                  <a:srgbClr val="000000"/>
                </a:solidFill>
                <a:effectLst/>
                <a:latin typeface="Calibri" panose="020F0502020204030204" pitchFamily="34" charset="0"/>
              </a:rPr>
              <a:t>. essay, Jones &amp; Bartlett Learning. </a:t>
            </a: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2681</TotalTime>
  <Words>467</Words>
  <Application>Microsoft Macintosh PowerPoint</Application>
  <PresentationFormat>Custom</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Raegan Parker</cp:lastModifiedBy>
  <cp:revision>119</cp:revision>
  <cp:lastPrinted>2023-01-18T16:05:18Z</cp:lastPrinted>
  <dcterms:created xsi:type="dcterms:W3CDTF">2005-02-24T03:11:54Z</dcterms:created>
  <dcterms:modified xsi:type="dcterms:W3CDTF">2023-04-24T14:06:45Z</dcterms:modified>
  <cp:category/>
</cp:coreProperties>
</file>