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1089600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92">
          <p15:clr>
            <a:srgbClr val="A4A3A4"/>
          </p15:clr>
        </p15:guide>
        <p15:guide id="2" pos="991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200"/>
    <a:srgbClr val="FFE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 preferSingleView="1">
    <p:restoredLeft sz="32787"/>
    <p:restoredTop sz="96110" autoAdjust="0"/>
  </p:normalViewPr>
  <p:slideViewPr>
    <p:cSldViewPr snapToGrid="0">
      <p:cViewPr>
        <p:scale>
          <a:sx n="32" d="100"/>
          <a:sy n="32" d="100"/>
        </p:scale>
        <p:origin x="1344" y="-528"/>
      </p:cViewPr>
      <p:guideLst>
        <p:guide orient="horz" pos="9792"/>
        <p:guide pos="99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32"/>
    </p:cViewPr>
  </p:sorterViewPr>
  <p:notesViewPr>
    <p:cSldViewPr snapToGrid="0">
      <p:cViewPr varScale="1">
        <p:scale>
          <a:sx n="112" d="100"/>
          <a:sy n="112" d="100"/>
        </p:scale>
        <p:origin x="-344" y="-1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D67DCA0-E72B-8516-D9FE-77873FECC1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B9657AF-B582-713F-1925-4869AD5A6E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D92E871-9E98-8BBB-84F2-2225FD31DD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43200" y="533400"/>
            <a:ext cx="36576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4AE2ECA-DA44-60B4-E2A3-8487323E507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F49E15A-B4A0-3F51-252C-E6CF3F829D0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3A40A88-A701-92C3-BEC3-F7A57C0582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45438F-8879-F04B-8D0B-CF23D47F92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70051F4-36E7-CE4E-2F01-E8A8EE4C4E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0F1882-25E7-DB42-939E-8E20FF76113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EB30ECFB-926A-FFED-092C-1612ADA9ED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BEE73BE-7E01-291F-67BF-008C3856B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C4F4-04E0-B279-4649-FC9E64DF1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087938"/>
            <a:ext cx="32918400" cy="108235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729D70-6C47-4ACB-7259-A01FBC862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6329025"/>
            <a:ext cx="32918400" cy="75057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B468F-EE11-9197-558B-590F2DD8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DA190-8177-4324-8984-69EDB8EF3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B013D-DB96-9756-19B3-3C535FE6D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AADA3-664C-7546-A35A-F7DCC05D7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2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4522-A022-B795-CA03-F8FF1031E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ECC04-2DDF-B645-E8A5-A2C58BBC3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9EE9A-A969-B898-057E-2D658523B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50FFB-8672-6C58-9DBC-A46FA082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A76F2-0EA9-97F9-5CAB-87D18CD61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C5782-033F-8340-B361-DC6F3DC39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9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0E9DD4-BAFA-22B5-6C0B-C228F81B1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273750" y="2765425"/>
            <a:ext cx="9326563" cy="2486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1CE1B9-5214-F107-0561-FDE130993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90888" y="2765425"/>
            <a:ext cx="27830462" cy="2486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FBEF9-D431-0A82-A310-D8BDC4ACB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24CCC-DB71-066D-D7B3-9E71D3F15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A8ACD-3E90-E9D3-673D-04B09708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48C60-A543-4749-B5BA-4B19F3E2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34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70D9-096B-1E60-90E5-F88DFED3C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4CCEB-5071-586D-3106-C08724560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570F6-35CB-74E6-021A-5BD5C15AF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63C19-CB94-A31E-54AB-2EB6B0854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87B80-EFBC-880A-A79E-E65608106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B87C7-08FB-5A4B-BE11-A417EBBF80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40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E31EB-CD7A-547C-1C04-0DDEE09F6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025" y="7750175"/>
            <a:ext cx="37857113" cy="129333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E41E-156C-31C9-91F0-977D35176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025" y="20805775"/>
            <a:ext cx="37857113" cy="68008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DF397-F82D-F67B-CE07-E9F36FCB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526D6-247D-FA31-82F9-01BEE265A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9B047-A22F-84C3-3E22-04B8B8D1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9197E-A00E-B148-84DD-9EC7E17C40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19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6B898-528D-83BE-DAC0-6D80458D4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1CC7-E58C-DAA6-8392-8445B83377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0888" y="8980488"/>
            <a:ext cx="18578512" cy="18654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ED061-0815-4806-39EC-3F1FE5BC3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21800" y="8980488"/>
            <a:ext cx="18578513" cy="18654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7F5179-D6A1-812C-D5EC-A294F309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1E18D-76AE-DF0A-C8EC-C08D6B40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8A689-9B4C-1F10-0C18-28D8164C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56310-7062-814C-AA1C-0CC854A6EE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50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C480C-BB34-DE0F-E1DE-880A99448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1655763"/>
            <a:ext cx="37857113" cy="60086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DD14A-80CC-3CEE-7201-CEAAE6C6E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2600" y="7621588"/>
            <a:ext cx="18568988" cy="3735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15559-44A2-86B0-839E-B52B56E9F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2600" y="11356975"/>
            <a:ext cx="18568988" cy="16702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E5449A-43A9-22A6-08ED-D6FE74BF3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20238" y="7621588"/>
            <a:ext cx="18659475" cy="3735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FEFBFE-1099-9F89-75F0-F1183BB55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20238" y="11356975"/>
            <a:ext cx="18659475" cy="16702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B3B33C-736F-B9FF-63F7-24D3D171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F4F1A7-8A37-4F0A-04FC-E2B9E5CBB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8B1E2C-ADB2-47BE-C9CE-771601CF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09182-D8CB-1D40-8E54-3CEFA1E24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30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63D8-2C21-2996-3D98-1C8321B5F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AA4F5C-A631-46DC-6B81-EBCA579BD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00CAA-3126-6800-78C9-50590786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B7C83-AAEE-B559-A551-0EA8DE851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8A6BB-9CE7-4E40-AB43-FFFCACCFEA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78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9A461F-EC30-D1F7-1C52-FEE44A6A0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4F6751-7024-E674-4594-196C20E63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37D7C-8216-D1F3-577A-8AD83B5D3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75EBB-1554-2446-9AF7-6393D96637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51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23DA6-12C3-2100-8508-23204EE3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2073275"/>
            <a:ext cx="14157325" cy="72532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BC219-C40C-7C1F-7DA1-866FCE37F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5" y="4476750"/>
            <a:ext cx="22220238" cy="22093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E0F8E-DC24-52A7-E888-5071B4733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2600" y="9326563"/>
            <a:ext cx="14157325" cy="172799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E9F6-4D82-E6C2-4312-6B8FD376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9E274-A193-7C3E-7639-671E6FDE0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2B645-0E42-1029-8ADE-B415693C4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799CE-1F11-7D4B-8F23-A9E21C403E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589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FE9F3-6846-E533-EFD0-8EC947D95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2073275"/>
            <a:ext cx="14157325" cy="72532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754577-3434-976F-5F8C-C3EAFA5E35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5" y="4476750"/>
            <a:ext cx="22220238" cy="22093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32A48D-107C-DEE6-1F4E-83E76B4B1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2600" y="9326563"/>
            <a:ext cx="14157325" cy="172799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161B9-BB97-5045-9863-72BB441C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ACDC2-3DDB-D986-77ED-C0A221655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61DC8-85BA-564B-6EEF-8423E4EB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1FD4B-2F45-4148-A007-27BB24E8C8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57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A9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6CB1D36-A8A7-917F-E417-4D8B7C62A5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90888" y="2765425"/>
            <a:ext cx="373094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4BCB8F8-A6D7-93B5-942D-9114DB64E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90888" y="8980488"/>
            <a:ext cx="37309425" cy="1865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266B7F0-35AA-05C9-8E60-334DEC8F2F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0888" y="28325763"/>
            <a:ext cx="9144000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defTabSz="4389438">
              <a:defRPr sz="67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C1B43B-BBFE-D4A0-621C-4E8B3BEE1D1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8325763"/>
            <a:ext cx="13896975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ctr" defTabSz="4389438">
              <a:defRPr sz="67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CDC1CA-FE58-1BD0-6183-F44E23FC1E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8325763"/>
            <a:ext cx="9144000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>
            <a:lvl1pPr algn="r" defTabSz="4389438">
              <a:defRPr sz="6700"/>
            </a:lvl1pPr>
          </a:lstStyle>
          <a:p>
            <a:fld id="{69E45E2F-7B55-C54B-A501-E6ADB2D539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438" rtl="0" fontAlgn="base">
        <a:spcBef>
          <a:spcPct val="0"/>
        </a:spcBef>
        <a:spcAft>
          <a:spcPct val="0"/>
        </a:spcAft>
        <a:defRPr sz="21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1646238" indent="-1646238" algn="l" defTabSz="4389438" rtl="0" fontAlgn="base">
        <a:spcBef>
          <a:spcPct val="20000"/>
        </a:spcBef>
        <a:spcAft>
          <a:spcPct val="0"/>
        </a:spcAft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fontAlgn="base">
        <a:spcBef>
          <a:spcPct val="20000"/>
        </a:spcBef>
        <a:spcAft>
          <a:spcPct val="0"/>
        </a:spcAft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6963" algn="l" defTabSz="4389438" rtl="0" fontAlgn="base">
        <a:spcBef>
          <a:spcPct val="20000"/>
        </a:spcBef>
        <a:spcAft>
          <a:spcPct val="0"/>
        </a:spcAft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9438" rtl="0" fontAlgn="base">
        <a:spcBef>
          <a:spcPct val="20000"/>
        </a:spcBef>
        <a:spcAft>
          <a:spcPct val="0"/>
        </a:spcAft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838" indent="-1096963" algn="l" defTabSz="4389438" rtl="0" fontAlgn="base">
        <a:spcBef>
          <a:spcPct val="20000"/>
        </a:spcBef>
        <a:spcAft>
          <a:spcPct val="0"/>
        </a:spcAft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>
            <a:extLst>
              <a:ext uri="{FF2B5EF4-FFF2-40B4-BE49-F238E27FC236}">
                <a16:creationId xmlns:a16="http://schemas.microsoft.com/office/drawing/2014/main" id="{E93AF9A7-9DFF-EED4-BE23-9A07F49E8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330" y="305067"/>
            <a:ext cx="34384703" cy="4349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3894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defTabSz="43894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defTabSz="43894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defTabSz="43894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defTabSz="43894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fr-FR" altLang="en-US" sz="800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8000" dirty="0">
                <a:latin typeface="+mj-lt"/>
              </a:rPr>
              <a:t>Critical Appraisal: Do MS-DRGs Financially Impact Highly Volumed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8000" dirty="0">
                <a:latin typeface="+mj-lt"/>
              </a:rPr>
              <a:t>Admissions in Post-acute/ Acute Care Hospitals?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6600" dirty="0">
                <a:latin typeface="+mj-lt"/>
              </a:rPr>
              <a:t>Jalynn Bottoms, </a:t>
            </a:r>
            <a:r>
              <a:rPr lang="en-US" altLang="en-US" sz="6600" dirty="0" err="1">
                <a:latin typeface="+mj-lt"/>
              </a:rPr>
              <a:t>Kinlee</a:t>
            </a:r>
            <a:r>
              <a:rPr lang="en-US" altLang="en-US" sz="6600" dirty="0">
                <a:latin typeface="+mj-lt"/>
              </a:rPr>
              <a:t> Runnels, Megan Tyler</a:t>
            </a:r>
            <a:endParaRPr lang="en-US" altLang="en-US" sz="4400" dirty="0">
              <a:latin typeface="+mj-lt"/>
            </a:endParaRP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DE6CFA78-314C-35AC-11A9-DA67D15E5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627" y="5547072"/>
            <a:ext cx="13564066" cy="1036848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8000"/>
          </a:p>
        </p:txBody>
      </p:sp>
      <p:sp>
        <p:nvSpPr>
          <p:cNvPr id="2076" name="Line 28">
            <a:extLst>
              <a:ext uri="{FF2B5EF4-FFF2-40B4-BE49-F238E27FC236}">
                <a16:creationId xmlns:a16="http://schemas.microsoft.com/office/drawing/2014/main" id="{7F6A5409-761B-EE87-1454-3ADF7AC55C26}"/>
              </a:ext>
            </a:extLst>
          </p:cNvPr>
          <p:cNvSpPr>
            <a:spLocks noChangeShapeType="1"/>
          </p:cNvSpPr>
          <p:nvPr/>
        </p:nvSpPr>
        <p:spPr bwMode="auto">
          <a:xfrm>
            <a:off x="-10319" y="4879725"/>
            <a:ext cx="43891200" cy="0"/>
          </a:xfrm>
          <a:prstGeom prst="line">
            <a:avLst/>
          </a:prstGeom>
          <a:noFill/>
          <a:ln w="317500">
            <a:solidFill>
              <a:srgbClr val="FFE34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3" name="Text Box 165">
            <a:extLst>
              <a:ext uri="{FF2B5EF4-FFF2-40B4-BE49-F238E27FC236}">
                <a16:creationId xmlns:a16="http://schemas.microsoft.com/office/drawing/2014/main" id="{C631C353-3950-9B65-9201-CB18524A0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330" y="6778711"/>
            <a:ext cx="12800012" cy="8956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48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The purpose of our research is looking at Medicare Severity- Diagnosis Related Groups (MS-DRGs) is to categorize Medicare patients into various groupings based on the attributes of their hospital stay. Medicare bases their payments on these MS-DRGs, rather than the hospital length of stay. The article </a:t>
            </a:r>
            <a:r>
              <a:rPr lang="en-US" sz="4800" b="1" i="1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Financial Impact of MS-DRG conversion for high-volume admissions </a:t>
            </a:r>
            <a:r>
              <a:rPr lang="en-US" sz="48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focuses on investigating the Medicare payments on the five most prevalent DRGs and whether savings occur for both the hospital</a:t>
            </a:r>
            <a:endParaRPr lang="en-US" sz="5400" dirty="0"/>
          </a:p>
        </p:txBody>
      </p:sp>
      <p:sp>
        <p:nvSpPr>
          <p:cNvPr id="2216" name="Text Box 168">
            <a:extLst>
              <a:ext uri="{FF2B5EF4-FFF2-40B4-BE49-F238E27FC236}">
                <a16:creationId xmlns:a16="http://schemas.microsoft.com/office/drawing/2014/main" id="{6BD734D6-3DC7-18E9-995F-5CEA77506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4200" y="22529800"/>
            <a:ext cx="447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293" name="Text Box 245">
            <a:extLst>
              <a:ext uri="{FF2B5EF4-FFF2-40B4-BE49-F238E27FC236}">
                <a16:creationId xmlns:a16="http://schemas.microsoft.com/office/drawing/2014/main" id="{493C3F7E-6466-1F0B-823C-B38C90DDC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2200" y="24358600"/>
            <a:ext cx="665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294" name="Text Box 246">
            <a:extLst>
              <a:ext uri="{FF2B5EF4-FFF2-40B4-BE49-F238E27FC236}">
                <a16:creationId xmlns:a16="http://schemas.microsoft.com/office/drawing/2014/main" id="{3849A8AD-F69A-C034-5AFB-F28CA3FF9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800" y="24739600"/>
            <a:ext cx="518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546" name="Text Box 498">
            <a:extLst>
              <a:ext uri="{FF2B5EF4-FFF2-40B4-BE49-F238E27FC236}">
                <a16:creationId xmlns:a16="http://schemas.microsoft.com/office/drawing/2014/main" id="{6E752219-0ACC-F5B5-4A1F-E104FB015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51263" y="21475700"/>
            <a:ext cx="12199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588" name="Text Box 540">
            <a:extLst>
              <a:ext uri="{FF2B5EF4-FFF2-40B4-BE49-F238E27FC236}">
                <a16:creationId xmlns:a16="http://schemas.microsoft.com/office/drawing/2014/main" id="{1BD01A1B-59FE-FD05-DBAD-FB9247F68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67200" y="29565600"/>
            <a:ext cx="1384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dirty="0">
                <a:solidFill>
                  <a:schemeClr val="bg1"/>
                </a:solidFill>
              </a:rPr>
              <a:t>Special Thanks to our Project Sponsors: 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116541C-884A-D95F-C5F5-F9080E702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0033" y="272199"/>
            <a:ext cx="6623667" cy="5113938"/>
          </a:xfrm>
          <a:prstGeom prst="rect">
            <a:avLst/>
          </a:prstGeom>
        </p:spPr>
      </p:pic>
      <p:sp>
        <p:nvSpPr>
          <p:cNvPr id="3" name="Text Box 49">
            <a:extLst>
              <a:ext uri="{FF2B5EF4-FFF2-40B4-BE49-F238E27FC236}">
                <a16:creationId xmlns:a16="http://schemas.microsoft.com/office/drawing/2014/main" id="{82288298-CE93-B8E0-F049-9AE64171F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106" y="5913078"/>
            <a:ext cx="11499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i="1" u="sng" dirty="0">
                <a:solidFill>
                  <a:srgbClr val="0F6200"/>
                </a:solidFill>
                <a:latin typeface="Tahoma" panose="020B0604030504040204" pitchFamily="34" charset="0"/>
              </a:rPr>
              <a:t>Introduction 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99A1716-2B39-8516-3367-896349829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5678" y="5600671"/>
            <a:ext cx="14069624" cy="1031488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8000"/>
          </a:p>
        </p:txBody>
      </p:sp>
      <p:sp>
        <p:nvSpPr>
          <p:cNvPr id="8" name="Text Box 49">
            <a:extLst>
              <a:ext uri="{FF2B5EF4-FFF2-40B4-BE49-F238E27FC236}">
                <a16:creationId xmlns:a16="http://schemas.microsoft.com/office/drawing/2014/main" id="{6165705B-19A3-6459-F638-6446CE79E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2513" y="5913078"/>
            <a:ext cx="11499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i="1" u="sng" dirty="0">
                <a:solidFill>
                  <a:srgbClr val="0F6200"/>
                </a:solidFill>
                <a:latin typeface="Tahoma" panose="020B0604030504040204" pitchFamily="34" charset="0"/>
              </a:rPr>
              <a:t>Method / Data Source(s)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17A66-E332-886F-25E9-3E1FEAE59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79345" y="5608891"/>
            <a:ext cx="13326131" cy="7452511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8000"/>
          </a:p>
        </p:txBody>
      </p:sp>
      <p:sp>
        <p:nvSpPr>
          <p:cNvPr id="13" name="Text Box 49">
            <a:extLst>
              <a:ext uri="{FF2B5EF4-FFF2-40B4-BE49-F238E27FC236}">
                <a16:creationId xmlns:a16="http://schemas.microsoft.com/office/drawing/2014/main" id="{43362F36-5D6F-F036-0A29-615C36C4E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05464" y="5913078"/>
            <a:ext cx="11499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i="1" u="sng" dirty="0">
                <a:solidFill>
                  <a:srgbClr val="0F6200"/>
                </a:solidFill>
                <a:latin typeface="Tahoma" panose="020B0604030504040204" pitchFamily="34" charset="0"/>
              </a:rPr>
              <a:t>Findings/Results </a:t>
            </a:r>
          </a:p>
        </p:txBody>
      </p:sp>
      <p:sp>
        <p:nvSpPr>
          <p:cNvPr id="14" name="Text Box 165">
            <a:extLst>
              <a:ext uri="{FF2B5EF4-FFF2-40B4-BE49-F238E27FC236}">
                <a16:creationId xmlns:a16="http://schemas.microsoft.com/office/drawing/2014/main" id="{7218F8B2-329C-005F-A558-8BB653A9C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2513" y="7024198"/>
            <a:ext cx="128000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48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The methods for this study is descriptive. The data was provided through several descriptive articles which explained how MS-DRGs impact high volume admissions. This articles presents the different MS-DRGs and the outcome of the MS-DRGs.</a:t>
            </a:r>
            <a:endParaRPr lang="en-US" altLang="en-US" sz="5400" dirty="0"/>
          </a:p>
        </p:txBody>
      </p:sp>
      <p:sp>
        <p:nvSpPr>
          <p:cNvPr id="15" name="Text Box 165">
            <a:extLst>
              <a:ext uri="{FF2B5EF4-FFF2-40B4-BE49-F238E27FC236}">
                <a16:creationId xmlns:a16="http://schemas.microsoft.com/office/drawing/2014/main" id="{8C03F30F-4601-9473-5D57-B8FAC2B93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05464" y="6924444"/>
            <a:ext cx="12800012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/>
            <a:r>
              <a:rPr lang="en-US" sz="48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By looking at the Medicare Provider Analysis and Review (</a:t>
            </a:r>
            <a:r>
              <a:rPr lang="en-US" sz="4800" b="1" i="0" u="none" strike="noStrike" dirty="0" err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MedPAR</a:t>
            </a:r>
            <a:r>
              <a:rPr lang="en-US" sz="48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) and identifying the most prevalent and frequently assigned DRGs over a 5-year period , it was found that MS-DRGs with the presence of a complication or comorbidity (CC) or major complication or comorbidity (MCC) showed significantly higher reimbursements.</a:t>
            </a:r>
            <a:endParaRPr lang="en-US" altLang="en-US" sz="5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22011F-19C4-C60E-C742-75F314C30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79052" y="14036787"/>
            <a:ext cx="13350691" cy="872161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80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1EF845-C69D-DBA5-8265-B9B7D7EF1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1874" y="23614228"/>
            <a:ext cx="13326131" cy="641303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8000"/>
          </a:p>
        </p:txBody>
      </p:sp>
      <p:sp>
        <p:nvSpPr>
          <p:cNvPr id="21" name="Text Box 49">
            <a:extLst>
              <a:ext uri="{FF2B5EF4-FFF2-40B4-BE49-F238E27FC236}">
                <a16:creationId xmlns:a16="http://schemas.microsoft.com/office/drawing/2014/main" id="{23F75594-4251-CFA8-8C7D-B5B1E1D3E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7903" y="14339656"/>
            <a:ext cx="11499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i="1" u="sng" dirty="0">
                <a:solidFill>
                  <a:srgbClr val="0F6200"/>
                </a:solidFill>
                <a:latin typeface="Tahoma" panose="020B0604030504040204" pitchFamily="34" charset="0"/>
              </a:rPr>
              <a:t>Conclusion(s) / Implication(s) </a:t>
            </a:r>
          </a:p>
        </p:txBody>
      </p:sp>
      <p:sp>
        <p:nvSpPr>
          <p:cNvPr id="22" name="Text Box 49">
            <a:extLst>
              <a:ext uri="{FF2B5EF4-FFF2-40B4-BE49-F238E27FC236}">
                <a16:creationId xmlns:a16="http://schemas.microsoft.com/office/drawing/2014/main" id="{BD8E2D52-30CA-64C2-B466-5EEDA0167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05464" y="23987223"/>
            <a:ext cx="11499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i="1" u="sng" dirty="0">
                <a:solidFill>
                  <a:srgbClr val="0F6200"/>
                </a:solidFill>
                <a:latin typeface="Tahoma" panose="020B0604030504040204" pitchFamily="34" charset="0"/>
              </a:rPr>
              <a:t>References</a:t>
            </a:r>
          </a:p>
        </p:txBody>
      </p:sp>
      <p:sp>
        <p:nvSpPr>
          <p:cNvPr id="25" name="Text Box 165">
            <a:extLst>
              <a:ext uri="{FF2B5EF4-FFF2-40B4-BE49-F238E27FC236}">
                <a16:creationId xmlns:a16="http://schemas.microsoft.com/office/drawing/2014/main" id="{ED321C93-3FBA-BA9D-CB0E-A80263774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7903" y="24884185"/>
            <a:ext cx="12800012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 fontAlgn="base"/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Anonymous. (2008). Financial impact of MS- DRG conversion for high-volume admissions. Healthcare Financial Management, 62(7), 120–120.</a:t>
            </a:r>
            <a:r>
              <a:rPr lang="en-US" sz="3600" b="0" i="0" u="none" strike="noStrike" dirty="0">
                <a:solidFill>
                  <a:srgbClr val="FFFFFF"/>
                </a:solidFill>
                <a:effectLst/>
                <a:latin typeface="Corbel" panose="020B0503020204020204" pitchFamily="34" charset="0"/>
              </a:rPr>
              <a:t>​</a:t>
            </a:r>
            <a:endParaRPr lang="en-US" sz="3600" b="0" i="0" u="none" strike="noStrike" dirty="0">
              <a:solidFill>
                <a:srgbClr val="FFFFFF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3600" b="0" i="0" u="none" strike="noStrike" dirty="0">
                <a:solidFill>
                  <a:srgbClr val="FFFFFF"/>
                </a:solidFill>
                <a:effectLst/>
                <a:latin typeface="Corbel" panose="020B0503020204020204" pitchFamily="34" charset="0"/>
              </a:rPr>
              <a:t>​</a:t>
            </a:r>
            <a:endParaRPr lang="en-US" sz="3600" b="0" i="0" u="none" strike="noStrike" dirty="0">
              <a:solidFill>
                <a:srgbClr val="FFFFFF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Mitchell, K. C. (2007). Understanding the financial impact of </a:t>
            </a:r>
            <a:r>
              <a:rPr lang="en-US" sz="3600" b="1" i="0" u="none" strike="noStrike" dirty="0" err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ms-drgs</a:t>
            </a:r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. Healthcare Financial Management, 61(11), 56–8.</a:t>
            </a:r>
            <a:r>
              <a:rPr lang="en-US" sz="3600" b="0" i="0" u="none" strike="noStrike" dirty="0">
                <a:solidFill>
                  <a:srgbClr val="FFFFFF"/>
                </a:solidFill>
                <a:effectLst/>
                <a:latin typeface="Corbel" panose="020B0503020204020204" pitchFamily="34" charset="0"/>
              </a:rPr>
              <a:t>​</a:t>
            </a:r>
            <a:endParaRPr lang="en-US" sz="3600" b="0" i="0" u="none" strike="noStrike" dirty="0">
              <a:solidFill>
                <a:srgbClr val="FFFFFF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FFFFFF"/>
                </a:solidFill>
                <a:effectLst/>
                <a:latin typeface="Corbel" panose="020B0503020204020204" pitchFamily="34" charset="0"/>
              </a:rPr>
              <a:t>​</a:t>
            </a:r>
            <a:endParaRPr lang="en-US" sz="3600" b="0" i="0" u="none" strike="noStrike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Anonymous. (2008). Assessing the financial impact of </a:t>
            </a:r>
            <a:r>
              <a:rPr lang="en-US" sz="3600" b="1" i="0" u="none" strike="noStrike" dirty="0" err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ms-drgs</a:t>
            </a:r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. Healthcare Financial Management, 62(10), 132–3</a:t>
            </a: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.</a:t>
            </a:r>
            <a:endParaRPr lang="en-US" sz="2800" b="0" i="0" u="none" strike="noStrike" dirty="0">
              <a:solidFill>
                <a:srgbClr val="FFFFFF"/>
              </a:solidFill>
              <a:effectLst/>
              <a:latin typeface="Segoe UI" panose="020B0502040204020203" pitchFamily="34" charset="0"/>
            </a:endParaRPr>
          </a:p>
          <a:p>
            <a:endParaRPr lang="en-US" altLang="en-US" sz="2600" dirty="0"/>
          </a:p>
          <a:p>
            <a:pPr>
              <a:spcBef>
                <a:spcPct val="50000"/>
              </a:spcBef>
            </a:pPr>
            <a:endParaRPr lang="en-US" altLang="en-US" sz="2800" dirty="0"/>
          </a:p>
        </p:txBody>
      </p:sp>
      <p:sp>
        <p:nvSpPr>
          <p:cNvPr id="26" name="Text Box 64">
            <a:extLst>
              <a:ext uri="{FF2B5EF4-FFF2-40B4-BE49-F238E27FC236}">
                <a16:creationId xmlns:a16="http://schemas.microsoft.com/office/drawing/2014/main" id="{4FB31BC3-0C88-7B4C-B43E-870D96599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3916" y="15451223"/>
            <a:ext cx="12534900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7338" indent="-2873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indent="0"/>
            <a:r>
              <a:rPr lang="en-US" sz="4800" b="1" i="0" u="none" strike="noStrike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MS DRGs (Medicare Severity- Diagnosis Related Group) allow CMS (Centers for Medicare and Medicaid Services) to provide accurate payments based on the patient condition and the presence of a complication or comorbidity (CC) or major complication or comorbidity (MCC). This accuracy in billing has provided savings to both the Medicare program and to hospitals.</a:t>
            </a:r>
            <a:endParaRPr lang="en-US" sz="5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01EDDE-E519-06E3-E7B9-3E77E1964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227" y="16139839"/>
            <a:ext cx="23740690" cy="1481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</TotalTime>
  <Words>358</Words>
  <Application>Microsoft Macintosh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Corbel</vt:lpstr>
      <vt:lpstr>Segoe UI</vt:lpstr>
      <vt:lpstr>Tahoma</vt:lpstr>
      <vt:lpstr>Blank Presentation</vt:lpstr>
      <vt:lpstr>PowerPoint Presentation</vt:lpstr>
    </vt:vector>
  </TitlesOfParts>
  <Manager/>
  <Company>Arkansas Tech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Sarah Gordon</dc:creator>
  <cp:keywords/>
  <dc:description/>
  <cp:lastModifiedBy>Jalynn Bottoms</cp:lastModifiedBy>
  <cp:revision>121</cp:revision>
  <cp:lastPrinted>2023-01-18T16:05:18Z</cp:lastPrinted>
  <dcterms:created xsi:type="dcterms:W3CDTF">2005-02-24T03:11:54Z</dcterms:created>
  <dcterms:modified xsi:type="dcterms:W3CDTF">2023-03-29T14:26:56Z</dcterms:modified>
  <cp:category/>
</cp:coreProperties>
</file>