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1089600"/>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792">
          <p15:clr>
            <a:srgbClr val="A4A3A4"/>
          </p15:clr>
        </p15:guide>
        <p15:guide id="2" pos="991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200"/>
    <a:srgbClr val="FFE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7BBC0-8696-8A7A-E451-E6299E06E76C}" v="56" dt="2023-04-18T03:02:08.703"/>
    <p1510:client id="{0E68705A-C54D-9222-B2C5-17D8A113D433}" v="305" dt="2023-04-17T00:50:21.076"/>
    <p1510:client id="{2734FE62-37C9-47FF-0A6C-4B09157509CF}" v="90" dt="2023-04-10T18:47:22.987"/>
    <p1510:client id="{2F3DFCFA-EF13-23E2-6B3D-7F4C6035CAAB}" v="40" dt="2023-03-29T18:13:06.483"/>
    <p1510:client id="{8C0D758C-6EC7-21C7-28D8-2A992322C6AD}" v="275" dt="2023-04-03T18:14:47.384"/>
    <p1510:client id="{A245FF83-D557-CB02-7CAC-2AA5CBAECA6F}" v="408" dt="2023-04-03T18:53:17.236"/>
    <p1510:client id="{A87CD494-C393-24A8-6A1B-4C5A611C0D5D}" v="4" dt="2023-04-17T18:52:05.990"/>
    <p1510:client id="{B32EBAB0-747F-0961-8D0F-650A6BEBDB60}" v="51" dt="2023-04-05T18:10:52.450"/>
    <p1510:client id="{CA69F893-9FA3-F3F8-EC37-A040CF302163}" v="395" dt="2023-04-18T02:41:41.914"/>
    <p1510:client id="{EEEBE2BC-6011-E8EF-BFC5-F74039BBB203}" v="5" dt="2023-04-05T18:25:20.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5" autoAdjust="0"/>
  </p:normalViewPr>
  <p:slideViewPr>
    <p:cSldViewPr snapToGrid="0">
      <p:cViewPr>
        <p:scale>
          <a:sx n="96" d="100"/>
          <a:sy n="96" d="100"/>
        </p:scale>
        <p:origin x="-18012" y="-13206"/>
      </p:cViewPr>
      <p:guideLst>
        <p:guide orient="horz" pos="9792"/>
        <p:guide pos="9915"/>
      </p:guideLst>
    </p:cSldViewPr>
  </p:slideViewPr>
  <p:notesTextViewPr>
    <p:cViewPr>
      <p:scale>
        <a:sx n="3" d="2"/>
        <a:sy n="3" d="2"/>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D67DCA0-E72B-8516-D9FE-77873FECC1FA}"/>
              </a:ext>
            </a:extLst>
          </p:cNvPr>
          <p:cNvSpPr>
            <a:spLocks noGrp="1" noChangeArrowheads="1"/>
          </p:cNvSpPr>
          <p:nvPr>
            <p:ph type="hdr" sz="quarter"/>
          </p:nvPr>
        </p:nvSpPr>
        <p:spPr bwMode="auto">
          <a:xfrm>
            <a:off x="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3B9657AF-B582-713F-1925-4869AD5A6EA4}"/>
              </a:ext>
            </a:extLst>
          </p:cNvPr>
          <p:cNvSpPr>
            <a:spLocks noGrp="1" noChangeArrowheads="1"/>
          </p:cNvSpPr>
          <p:nvPr>
            <p:ph type="dt" idx="1"/>
          </p:nvPr>
        </p:nvSpPr>
        <p:spPr bwMode="auto">
          <a:xfrm>
            <a:off x="518160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3D92E871-9E98-8BBB-84F2-2225FD31DDC5}"/>
              </a:ext>
            </a:extLst>
          </p:cNvPr>
          <p:cNvSpPr>
            <a:spLocks noGrp="1" noRot="1" noChangeAspect="1" noChangeArrowheads="1" noTextEdit="1"/>
          </p:cNvSpPr>
          <p:nvPr>
            <p:ph type="sldImg" idx="2"/>
          </p:nvPr>
        </p:nvSpPr>
        <p:spPr bwMode="auto">
          <a:xfrm>
            <a:off x="2743200" y="533400"/>
            <a:ext cx="3657600" cy="2590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4AE2ECA-DA44-60B4-E2A3-8487323E5079}"/>
              </a:ext>
            </a:extLst>
          </p:cNvPr>
          <p:cNvSpPr>
            <a:spLocks noGrp="1" noChangeArrowheads="1"/>
          </p:cNvSpPr>
          <p:nvPr>
            <p:ph type="body" sz="quarter" idx="3"/>
          </p:nvPr>
        </p:nvSpPr>
        <p:spPr bwMode="auto">
          <a:xfrm>
            <a:off x="1219200" y="3276600"/>
            <a:ext cx="6705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F49E15A-B4A0-3F51-252C-E6CF3F829D01}"/>
              </a:ext>
            </a:extLst>
          </p:cNvPr>
          <p:cNvSpPr>
            <a:spLocks noGrp="1" noChangeArrowheads="1"/>
          </p:cNvSpPr>
          <p:nvPr>
            <p:ph type="ftr" sz="quarter" idx="4"/>
          </p:nvPr>
        </p:nvSpPr>
        <p:spPr bwMode="auto">
          <a:xfrm>
            <a:off x="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43A40A88-A701-92C3-BEC3-F7A57C0582D6}"/>
              </a:ext>
            </a:extLst>
          </p:cNvPr>
          <p:cNvSpPr>
            <a:spLocks noGrp="1" noChangeArrowheads="1"/>
          </p:cNvSpPr>
          <p:nvPr>
            <p:ph type="sldNum" sz="quarter" idx="5"/>
          </p:nvPr>
        </p:nvSpPr>
        <p:spPr bwMode="auto">
          <a:xfrm>
            <a:off x="518160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845438F-8879-F04B-8D0B-CF23D47F92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0051F4-36E7-CE4E-2F01-E8A8EE4C4E41}"/>
              </a:ext>
            </a:extLst>
          </p:cNvPr>
          <p:cNvSpPr>
            <a:spLocks noGrp="1" noChangeArrowheads="1"/>
          </p:cNvSpPr>
          <p:nvPr>
            <p:ph type="sldNum" sz="quarter" idx="5"/>
          </p:nvPr>
        </p:nvSpPr>
        <p:spPr>
          <a:ln/>
        </p:spPr>
        <p:txBody>
          <a:bodyPr/>
          <a:lstStyle/>
          <a:p>
            <a:fld id="{B10F1882-25E7-DB42-939E-8E20FF761138}" type="slidenum">
              <a:rPr lang="en-US" altLang="en-US"/>
              <a:pPr/>
              <a:t>1</a:t>
            </a:fld>
            <a:endParaRPr lang="en-US" altLang="en-US"/>
          </a:p>
        </p:txBody>
      </p:sp>
      <p:sp>
        <p:nvSpPr>
          <p:cNvPr id="4098" name="Rectangle 2">
            <a:extLst>
              <a:ext uri="{FF2B5EF4-FFF2-40B4-BE49-F238E27FC236}">
                <a16:creationId xmlns:a16="http://schemas.microsoft.com/office/drawing/2014/main" id="{EB30ECFB-926A-FFED-092C-1612ADA9ED7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BEE73BE-7E01-291F-67BF-008C3856B29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C4F4-04E0-B279-4649-FC9E64DF135C}"/>
              </a:ext>
            </a:extLst>
          </p:cNvPr>
          <p:cNvSpPr>
            <a:spLocks noGrp="1"/>
          </p:cNvSpPr>
          <p:nvPr>
            <p:ph type="ctrTitle"/>
          </p:nvPr>
        </p:nvSpPr>
        <p:spPr>
          <a:xfrm>
            <a:off x="5486400" y="5087938"/>
            <a:ext cx="32918400" cy="108235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29D70-6C47-4ACB-7259-A01FBC86246B}"/>
              </a:ext>
            </a:extLst>
          </p:cNvPr>
          <p:cNvSpPr>
            <a:spLocks noGrp="1"/>
          </p:cNvSpPr>
          <p:nvPr>
            <p:ph type="subTitle" idx="1"/>
          </p:nvPr>
        </p:nvSpPr>
        <p:spPr>
          <a:xfrm>
            <a:off x="5486400" y="16329025"/>
            <a:ext cx="32918400" cy="75057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B468F-EE11-9197-558B-590F2DD85D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5DA190-8177-4324-8984-69EDB8EF33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1B013D-DB96-9756-19B3-3C535FE6D955}"/>
              </a:ext>
            </a:extLst>
          </p:cNvPr>
          <p:cNvSpPr>
            <a:spLocks noGrp="1"/>
          </p:cNvSpPr>
          <p:nvPr>
            <p:ph type="sldNum" sz="quarter" idx="12"/>
          </p:nvPr>
        </p:nvSpPr>
        <p:spPr/>
        <p:txBody>
          <a:bodyPr/>
          <a:lstStyle>
            <a:lvl1pPr>
              <a:defRPr/>
            </a:lvl1pPr>
          </a:lstStyle>
          <a:p>
            <a:fld id="{E58AADA3-664C-7546-A35A-F7DCC05D7AEC}" type="slidenum">
              <a:rPr lang="en-US" altLang="en-US"/>
              <a:pPr/>
              <a:t>‹#›</a:t>
            </a:fld>
            <a:endParaRPr lang="en-US" altLang="en-US"/>
          </a:p>
        </p:txBody>
      </p:sp>
    </p:spTree>
    <p:extLst>
      <p:ext uri="{BB962C8B-B14F-4D97-AF65-F5344CB8AC3E}">
        <p14:creationId xmlns:p14="http://schemas.microsoft.com/office/powerpoint/2010/main" val="42352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4522-A022-B795-CA03-F8FF1031E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ECC04-2DDF-B645-E8A5-A2C58BBC3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9EE9A-A969-B898-057E-2D658523B25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050FFB-8672-6C58-9DBC-A46FA08295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AA76F2-0EA9-97F9-5CAB-87D18CD618CD}"/>
              </a:ext>
            </a:extLst>
          </p:cNvPr>
          <p:cNvSpPr>
            <a:spLocks noGrp="1"/>
          </p:cNvSpPr>
          <p:nvPr>
            <p:ph type="sldNum" sz="quarter" idx="12"/>
          </p:nvPr>
        </p:nvSpPr>
        <p:spPr/>
        <p:txBody>
          <a:bodyPr/>
          <a:lstStyle>
            <a:lvl1pPr>
              <a:defRPr/>
            </a:lvl1pPr>
          </a:lstStyle>
          <a:p>
            <a:fld id="{CDEC5782-033F-8340-B361-DC6F3DC3948E}" type="slidenum">
              <a:rPr lang="en-US" altLang="en-US"/>
              <a:pPr/>
              <a:t>‹#›</a:t>
            </a:fld>
            <a:endParaRPr lang="en-US" altLang="en-US"/>
          </a:p>
        </p:txBody>
      </p:sp>
    </p:spTree>
    <p:extLst>
      <p:ext uri="{BB962C8B-B14F-4D97-AF65-F5344CB8AC3E}">
        <p14:creationId xmlns:p14="http://schemas.microsoft.com/office/powerpoint/2010/main" val="28729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E9DD4-BAFA-22B5-6C0B-C228F81B155F}"/>
              </a:ext>
            </a:extLst>
          </p:cNvPr>
          <p:cNvSpPr>
            <a:spLocks noGrp="1"/>
          </p:cNvSpPr>
          <p:nvPr>
            <p:ph type="title" orient="vert"/>
          </p:nvPr>
        </p:nvSpPr>
        <p:spPr>
          <a:xfrm>
            <a:off x="31273750" y="2765425"/>
            <a:ext cx="9326563" cy="248697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E1B9-5214-F107-0561-FDE13099357B}"/>
              </a:ext>
            </a:extLst>
          </p:cNvPr>
          <p:cNvSpPr>
            <a:spLocks noGrp="1"/>
          </p:cNvSpPr>
          <p:nvPr>
            <p:ph type="body" orient="vert" idx="1"/>
          </p:nvPr>
        </p:nvSpPr>
        <p:spPr>
          <a:xfrm>
            <a:off x="3290888" y="2765425"/>
            <a:ext cx="27830462" cy="2486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BEF9-D431-0A82-A310-D8BDC4ACB1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824CCC-DB71-066D-D7B3-9E71D3F15B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2A8ACD-3E90-E9D3-673D-04B097080091}"/>
              </a:ext>
            </a:extLst>
          </p:cNvPr>
          <p:cNvSpPr>
            <a:spLocks noGrp="1"/>
          </p:cNvSpPr>
          <p:nvPr>
            <p:ph type="sldNum" sz="quarter" idx="12"/>
          </p:nvPr>
        </p:nvSpPr>
        <p:spPr/>
        <p:txBody>
          <a:bodyPr/>
          <a:lstStyle>
            <a:lvl1pPr>
              <a:defRPr/>
            </a:lvl1pPr>
          </a:lstStyle>
          <a:p>
            <a:fld id="{10C48C60-A543-4749-B5BA-4B19F3E2999D}" type="slidenum">
              <a:rPr lang="en-US" altLang="en-US"/>
              <a:pPr/>
              <a:t>‹#›</a:t>
            </a:fld>
            <a:endParaRPr lang="en-US" altLang="en-US"/>
          </a:p>
        </p:txBody>
      </p:sp>
    </p:spTree>
    <p:extLst>
      <p:ext uri="{BB962C8B-B14F-4D97-AF65-F5344CB8AC3E}">
        <p14:creationId xmlns:p14="http://schemas.microsoft.com/office/powerpoint/2010/main" val="307434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70D9-096B-1E60-90E5-F88DFED3C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4CCEB-5071-586D-3106-C08724560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570F6-35CB-74E6-021A-5BD5C15AFF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463C19-CB94-A31E-54AB-2EB6B08549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487B80-EFBC-880A-A79E-E65608106C71}"/>
              </a:ext>
            </a:extLst>
          </p:cNvPr>
          <p:cNvSpPr>
            <a:spLocks noGrp="1"/>
          </p:cNvSpPr>
          <p:nvPr>
            <p:ph type="sldNum" sz="quarter" idx="12"/>
          </p:nvPr>
        </p:nvSpPr>
        <p:spPr/>
        <p:txBody>
          <a:bodyPr/>
          <a:lstStyle>
            <a:lvl1pPr>
              <a:defRPr/>
            </a:lvl1pPr>
          </a:lstStyle>
          <a:p>
            <a:fld id="{540B87C7-08FB-5A4B-BE11-A417EBBF80F8}" type="slidenum">
              <a:rPr lang="en-US" altLang="en-US"/>
              <a:pPr/>
              <a:t>‹#›</a:t>
            </a:fld>
            <a:endParaRPr lang="en-US" altLang="en-US"/>
          </a:p>
        </p:txBody>
      </p:sp>
    </p:spTree>
    <p:extLst>
      <p:ext uri="{BB962C8B-B14F-4D97-AF65-F5344CB8AC3E}">
        <p14:creationId xmlns:p14="http://schemas.microsoft.com/office/powerpoint/2010/main" val="7894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31EB-CD7A-547C-1C04-0DDEE09F63F8}"/>
              </a:ext>
            </a:extLst>
          </p:cNvPr>
          <p:cNvSpPr>
            <a:spLocks noGrp="1"/>
          </p:cNvSpPr>
          <p:nvPr>
            <p:ph type="title"/>
          </p:nvPr>
        </p:nvSpPr>
        <p:spPr>
          <a:xfrm>
            <a:off x="2994025" y="7750175"/>
            <a:ext cx="37857113" cy="129333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CE41E-156C-31C9-91F0-977D35176AA9}"/>
              </a:ext>
            </a:extLst>
          </p:cNvPr>
          <p:cNvSpPr>
            <a:spLocks noGrp="1"/>
          </p:cNvSpPr>
          <p:nvPr>
            <p:ph type="body" idx="1"/>
          </p:nvPr>
        </p:nvSpPr>
        <p:spPr>
          <a:xfrm>
            <a:off x="2994025" y="20805775"/>
            <a:ext cx="37857113" cy="68008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8BDF397-F82D-F67B-CE07-E9F36FCBA6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6526D6-247D-FA31-82F9-01BEE265A4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79B047-A22F-84C3-3E22-04B8B8D1487E}"/>
              </a:ext>
            </a:extLst>
          </p:cNvPr>
          <p:cNvSpPr>
            <a:spLocks noGrp="1"/>
          </p:cNvSpPr>
          <p:nvPr>
            <p:ph type="sldNum" sz="quarter" idx="12"/>
          </p:nvPr>
        </p:nvSpPr>
        <p:spPr/>
        <p:txBody>
          <a:bodyPr/>
          <a:lstStyle>
            <a:lvl1pPr>
              <a:defRPr/>
            </a:lvl1pPr>
          </a:lstStyle>
          <a:p>
            <a:fld id="{49D9197E-A00E-B148-84DD-9EC7E17C4062}" type="slidenum">
              <a:rPr lang="en-US" altLang="en-US"/>
              <a:pPr/>
              <a:t>‹#›</a:t>
            </a:fld>
            <a:endParaRPr lang="en-US" altLang="en-US"/>
          </a:p>
        </p:txBody>
      </p:sp>
    </p:spTree>
    <p:extLst>
      <p:ext uri="{BB962C8B-B14F-4D97-AF65-F5344CB8AC3E}">
        <p14:creationId xmlns:p14="http://schemas.microsoft.com/office/powerpoint/2010/main" val="15991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B898-528D-83BE-DAC0-6D80458D4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F1CC7-E58C-DAA6-8392-8445B833778D}"/>
              </a:ext>
            </a:extLst>
          </p:cNvPr>
          <p:cNvSpPr>
            <a:spLocks noGrp="1"/>
          </p:cNvSpPr>
          <p:nvPr>
            <p:ph sz="half" idx="1"/>
          </p:nvPr>
        </p:nvSpPr>
        <p:spPr>
          <a:xfrm>
            <a:off x="3290888" y="8980488"/>
            <a:ext cx="18578512"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ED061-0815-4806-39EC-3F1FE5BC3EED}"/>
              </a:ext>
            </a:extLst>
          </p:cNvPr>
          <p:cNvSpPr>
            <a:spLocks noGrp="1"/>
          </p:cNvSpPr>
          <p:nvPr>
            <p:ph sz="half" idx="2"/>
          </p:nvPr>
        </p:nvSpPr>
        <p:spPr>
          <a:xfrm>
            <a:off x="22021800" y="8980488"/>
            <a:ext cx="18578513"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F5179-D6A1-812C-D5EC-A294F309DA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11E18D-76AE-DF0A-C8EC-C08D6B4052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08A689-9B4C-1F10-0C18-28D8164CE665}"/>
              </a:ext>
            </a:extLst>
          </p:cNvPr>
          <p:cNvSpPr>
            <a:spLocks noGrp="1"/>
          </p:cNvSpPr>
          <p:nvPr>
            <p:ph type="sldNum" sz="quarter" idx="12"/>
          </p:nvPr>
        </p:nvSpPr>
        <p:spPr/>
        <p:txBody>
          <a:bodyPr/>
          <a:lstStyle>
            <a:lvl1pPr>
              <a:defRPr/>
            </a:lvl1pPr>
          </a:lstStyle>
          <a:p>
            <a:fld id="{F0856310-7062-814C-AA1C-0CC854A6EEC6}" type="slidenum">
              <a:rPr lang="en-US" altLang="en-US"/>
              <a:pPr/>
              <a:t>‹#›</a:t>
            </a:fld>
            <a:endParaRPr lang="en-US" altLang="en-US"/>
          </a:p>
        </p:txBody>
      </p:sp>
    </p:spTree>
    <p:extLst>
      <p:ext uri="{BB962C8B-B14F-4D97-AF65-F5344CB8AC3E}">
        <p14:creationId xmlns:p14="http://schemas.microsoft.com/office/powerpoint/2010/main" val="316750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80C-BB34-DE0F-E1DE-880A99448635}"/>
              </a:ext>
            </a:extLst>
          </p:cNvPr>
          <p:cNvSpPr>
            <a:spLocks noGrp="1"/>
          </p:cNvSpPr>
          <p:nvPr>
            <p:ph type="title"/>
          </p:nvPr>
        </p:nvSpPr>
        <p:spPr>
          <a:xfrm>
            <a:off x="3022600" y="1655763"/>
            <a:ext cx="37857113" cy="6008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DD14A-80CC-3CEE-7201-CEAAE6C6E96D}"/>
              </a:ext>
            </a:extLst>
          </p:cNvPr>
          <p:cNvSpPr>
            <a:spLocks noGrp="1"/>
          </p:cNvSpPr>
          <p:nvPr>
            <p:ph type="body" idx="1"/>
          </p:nvPr>
        </p:nvSpPr>
        <p:spPr>
          <a:xfrm>
            <a:off x="3022600" y="7621588"/>
            <a:ext cx="18568988"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15559-44A2-86B0-839E-B52B56E9F9DD}"/>
              </a:ext>
            </a:extLst>
          </p:cNvPr>
          <p:cNvSpPr>
            <a:spLocks noGrp="1"/>
          </p:cNvSpPr>
          <p:nvPr>
            <p:ph sz="half" idx="2"/>
          </p:nvPr>
        </p:nvSpPr>
        <p:spPr>
          <a:xfrm>
            <a:off x="3022600" y="11356975"/>
            <a:ext cx="18568988"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449A-43A9-22A6-08ED-D6FE74BF3F91}"/>
              </a:ext>
            </a:extLst>
          </p:cNvPr>
          <p:cNvSpPr>
            <a:spLocks noGrp="1"/>
          </p:cNvSpPr>
          <p:nvPr>
            <p:ph type="body" sz="quarter" idx="3"/>
          </p:nvPr>
        </p:nvSpPr>
        <p:spPr>
          <a:xfrm>
            <a:off x="22220238" y="7621588"/>
            <a:ext cx="18659475"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EFBFE-1099-9F89-75F0-F1183BB55223}"/>
              </a:ext>
            </a:extLst>
          </p:cNvPr>
          <p:cNvSpPr>
            <a:spLocks noGrp="1"/>
          </p:cNvSpPr>
          <p:nvPr>
            <p:ph sz="quarter" idx="4"/>
          </p:nvPr>
        </p:nvSpPr>
        <p:spPr>
          <a:xfrm>
            <a:off x="22220238" y="11356975"/>
            <a:ext cx="18659475"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B3B33C-736F-B9FF-63F7-24D3D17152A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2F4F1A7-8A37-4F0A-04FC-E2B9E5CBBC3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98B1E2C-ADB2-47BE-C9CE-771601CFB9FD}"/>
              </a:ext>
            </a:extLst>
          </p:cNvPr>
          <p:cNvSpPr>
            <a:spLocks noGrp="1"/>
          </p:cNvSpPr>
          <p:nvPr>
            <p:ph type="sldNum" sz="quarter" idx="12"/>
          </p:nvPr>
        </p:nvSpPr>
        <p:spPr/>
        <p:txBody>
          <a:bodyPr/>
          <a:lstStyle>
            <a:lvl1pPr>
              <a:defRPr/>
            </a:lvl1pPr>
          </a:lstStyle>
          <a:p>
            <a:fld id="{4E009182-D8CB-1D40-8E54-3CEFA1E2464D}" type="slidenum">
              <a:rPr lang="en-US" altLang="en-US"/>
              <a:pPr/>
              <a:t>‹#›</a:t>
            </a:fld>
            <a:endParaRPr lang="en-US" altLang="en-US"/>
          </a:p>
        </p:txBody>
      </p:sp>
    </p:spTree>
    <p:extLst>
      <p:ext uri="{BB962C8B-B14F-4D97-AF65-F5344CB8AC3E}">
        <p14:creationId xmlns:p14="http://schemas.microsoft.com/office/powerpoint/2010/main" val="360630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63D8-2C21-2996-3D98-1C8321B5F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AA4F5C-A631-46DC-6B81-EBCA579BD64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1300CAA-3126-6800-78C9-505907867E4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90B7C83-AAEE-B559-A551-0EA8DE8514F5}"/>
              </a:ext>
            </a:extLst>
          </p:cNvPr>
          <p:cNvSpPr>
            <a:spLocks noGrp="1"/>
          </p:cNvSpPr>
          <p:nvPr>
            <p:ph type="sldNum" sz="quarter" idx="12"/>
          </p:nvPr>
        </p:nvSpPr>
        <p:spPr/>
        <p:txBody>
          <a:bodyPr/>
          <a:lstStyle>
            <a:lvl1pPr>
              <a:defRPr/>
            </a:lvl1pPr>
          </a:lstStyle>
          <a:p>
            <a:fld id="{0648A6BB-9CE7-4E40-AB43-FFFCACCFEA9A}" type="slidenum">
              <a:rPr lang="en-US" altLang="en-US"/>
              <a:pPr/>
              <a:t>‹#›</a:t>
            </a:fld>
            <a:endParaRPr lang="en-US" altLang="en-US"/>
          </a:p>
        </p:txBody>
      </p:sp>
    </p:spTree>
    <p:extLst>
      <p:ext uri="{BB962C8B-B14F-4D97-AF65-F5344CB8AC3E}">
        <p14:creationId xmlns:p14="http://schemas.microsoft.com/office/powerpoint/2010/main" val="13287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A461F-EC30-D1F7-1C52-FEE44A6A068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94F6751-7024-E674-4594-196C20E63C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BD37D7C-8216-D1F3-577A-8AD83B5D367C}"/>
              </a:ext>
            </a:extLst>
          </p:cNvPr>
          <p:cNvSpPr>
            <a:spLocks noGrp="1"/>
          </p:cNvSpPr>
          <p:nvPr>
            <p:ph type="sldNum" sz="quarter" idx="12"/>
          </p:nvPr>
        </p:nvSpPr>
        <p:spPr/>
        <p:txBody>
          <a:bodyPr/>
          <a:lstStyle>
            <a:lvl1pPr>
              <a:defRPr/>
            </a:lvl1pPr>
          </a:lstStyle>
          <a:p>
            <a:fld id="{AA875EBB-1554-2446-9AF7-6393D96637A0}" type="slidenum">
              <a:rPr lang="en-US" altLang="en-US"/>
              <a:pPr/>
              <a:t>‹#›</a:t>
            </a:fld>
            <a:endParaRPr lang="en-US" altLang="en-US"/>
          </a:p>
        </p:txBody>
      </p:sp>
    </p:spTree>
    <p:extLst>
      <p:ext uri="{BB962C8B-B14F-4D97-AF65-F5344CB8AC3E}">
        <p14:creationId xmlns:p14="http://schemas.microsoft.com/office/powerpoint/2010/main" val="312051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3DA6-12C3-2100-8508-23204EE38C7A}"/>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BC219-C40C-7C1F-7DA1-866FCE37FC9F}"/>
              </a:ext>
            </a:extLst>
          </p:cNvPr>
          <p:cNvSpPr>
            <a:spLocks noGrp="1"/>
          </p:cNvSpPr>
          <p:nvPr>
            <p:ph idx="1"/>
          </p:nvPr>
        </p:nvSpPr>
        <p:spPr>
          <a:xfrm>
            <a:off x="18659475" y="4476750"/>
            <a:ext cx="22220238" cy="22093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E0F8E-DC24-52A7-E888-5071B473320E}"/>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E9F6-4D82-E6C2-4312-6B8FD3761B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09E274-A193-7C3E-7639-671E6FDE01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F2B645-0E42-1029-8ADE-B415693C44E3}"/>
              </a:ext>
            </a:extLst>
          </p:cNvPr>
          <p:cNvSpPr>
            <a:spLocks noGrp="1"/>
          </p:cNvSpPr>
          <p:nvPr>
            <p:ph type="sldNum" sz="quarter" idx="12"/>
          </p:nvPr>
        </p:nvSpPr>
        <p:spPr/>
        <p:txBody>
          <a:bodyPr/>
          <a:lstStyle>
            <a:lvl1pPr>
              <a:defRPr/>
            </a:lvl1pPr>
          </a:lstStyle>
          <a:p>
            <a:fld id="{A15799CE-1F11-7D4B-8F23-A9E21C403E66}" type="slidenum">
              <a:rPr lang="en-US" altLang="en-US"/>
              <a:pPr/>
              <a:t>‹#›</a:t>
            </a:fld>
            <a:endParaRPr lang="en-US" altLang="en-US"/>
          </a:p>
        </p:txBody>
      </p:sp>
    </p:spTree>
    <p:extLst>
      <p:ext uri="{BB962C8B-B14F-4D97-AF65-F5344CB8AC3E}">
        <p14:creationId xmlns:p14="http://schemas.microsoft.com/office/powerpoint/2010/main" val="86589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9F3-6846-E533-EFD0-8EC947D95026}"/>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54577-3434-976F-5F8C-C3EAFA5E3527}"/>
              </a:ext>
            </a:extLst>
          </p:cNvPr>
          <p:cNvSpPr>
            <a:spLocks noGrp="1"/>
          </p:cNvSpPr>
          <p:nvPr>
            <p:ph type="pic" idx="1"/>
          </p:nvPr>
        </p:nvSpPr>
        <p:spPr>
          <a:xfrm>
            <a:off x="18659475" y="4476750"/>
            <a:ext cx="22220238" cy="22093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2A48D-107C-DEE6-1F4E-83E76B4B1EC1}"/>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161B9-BB97-5045-9863-72BB441C683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2ACDC2-3DDB-D986-77ED-C0A2216554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F61DC8-85BA-564B-6EEF-8423E4EB0B75}"/>
              </a:ext>
            </a:extLst>
          </p:cNvPr>
          <p:cNvSpPr>
            <a:spLocks noGrp="1"/>
          </p:cNvSpPr>
          <p:nvPr>
            <p:ph type="sldNum" sz="quarter" idx="12"/>
          </p:nvPr>
        </p:nvSpPr>
        <p:spPr/>
        <p:txBody>
          <a:bodyPr/>
          <a:lstStyle>
            <a:lvl1pPr>
              <a:defRPr/>
            </a:lvl1pPr>
          </a:lstStyle>
          <a:p>
            <a:fld id="{4861FD4B-2F45-4148-A007-27BB24E8C84C}" type="slidenum">
              <a:rPr lang="en-US" altLang="en-US"/>
              <a:pPr/>
              <a:t>‹#›</a:t>
            </a:fld>
            <a:endParaRPr lang="en-US" altLang="en-US"/>
          </a:p>
        </p:txBody>
      </p:sp>
    </p:spTree>
    <p:extLst>
      <p:ext uri="{BB962C8B-B14F-4D97-AF65-F5344CB8AC3E}">
        <p14:creationId xmlns:p14="http://schemas.microsoft.com/office/powerpoint/2010/main" val="9995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A9B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B1D36-A8A7-917F-E417-4D8B7C62A5D4}"/>
              </a:ext>
            </a:extLst>
          </p:cNvPr>
          <p:cNvSpPr>
            <a:spLocks noGrp="1" noChangeArrowheads="1"/>
          </p:cNvSpPr>
          <p:nvPr>
            <p:ph type="title"/>
          </p:nvPr>
        </p:nvSpPr>
        <p:spPr bwMode="auto">
          <a:xfrm>
            <a:off x="3290888" y="2765425"/>
            <a:ext cx="373094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BCB8F8-A6D7-93B5-942D-9114DB64ECE3}"/>
              </a:ext>
            </a:extLst>
          </p:cNvPr>
          <p:cNvSpPr>
            <a:spLocks noGrp="1" noChangeArrowheads="1"/>
          </p:cNvSpPr>
          <p:nvPr>
            <p:ph type="body" idx="1"/>
          </p:nvPr>
        </p:nvSpPr>
        <p:spPr bwMode="auto">
          <a:xfrm>
            <a:off x="3290888" y="8980488"/>
            <a:ext cx="37309425" cy="1865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66B7F0-35AA-05C9-8E60-334DEC8F2F24}"/>
              </a:ext>
            </a:extLst>
          </p:cNvPr>
          <p:cNvSpPr>
            <a:spLocks noGrp="1" noChangeArrowheads="1"/>
          </p:cNvSpPr>
          <p:nvPr>
            <p:ph type="dt" sz="half" idx="2"/>
          </p:nvPr>
        </p:nvSpPr>
        <p:spPr bwMode="auto">
          <a:xfrm>
            <a:off x="3290888"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a:p>
        </p:txBody>
      </p:sp>
      <p:sp>
        <p:nvSpPr>
          <p:cNvPr id="1029" name="Rectangle 5">
            <a:extLst>
              <a:ext uri="{FF2B5EF4-FFF2-40B4-BE49-F238E27FC236}">
                <a16:creationId xmlns:a16="http://schemas.microsoft.com/office/drawing/2014/main" id="{F4C1B43B-BBFE-D4A0-621C-4E8B3BEE1D11}"/>
              </a:ext>
            </a:extLst>
          </p:cNvPr>
          <p:cNvSpPr>
            <a:spLocks noGrp="1" noChangeArrowheads="1"/>
          </p:cNvSpPr>
          <p:nvPr>
            <p:ph type="ftr" sz="quarter" idx="3"/>
          </p:nvPr>
        </p:nvSpPr>
        <p:spPr bwMode="auto">
          <a:xfrm>
            <a:off x="14997113" y="28325763"/>
            <a:ext cx="13896975"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ltLang="en-US"/>
          </a:p>
        </p:txBody>
      </p:sp>
      <p:sp>
        <p:nvSpPr>
          <p:cNvPr id="1030" name="Rectangle 6">
            <a:extLst>
              <a:ext uri="{FF2B5EF4-FFF2-40B4-BE49-F238E27FC236}">
                <a16:creationId xmlns:a16="http://schemas.microsoft.com/office/drawing/2014/main" id="{86CDC1CA-FE58-1BD0-6183-F44E23FC1E50}"/>
              </a:ext>
            </a:extLst>
          </p:cNvPr>
          <p:cNvSpPr>
            <a:spLocks noGrp="1" noChangeArrowheads="1"/>
          </p:cNvSpPr>
          <p:nvPr>
            <p:ph type="sldNum" sz="quarter" idx="4"/>
          </p:nvPr>
        </p:nvSpPr>
        <p:spPr bwMode="auto">
          <a:xfrm>
            <a:off x="31456313"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69E45E2F-7B55-C54B-A501-E6ADB2D539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kern="12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2pPr>
      <a:lvl3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3pPr>
      <a:lvl4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4pPr>
      <a:lvl5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5pPr>
      <a:lvl6pPr marL="4572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6pPr>
      <a:lvl7pPr marL="9144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7pPr>
      <a:lvl8pPr marL="13716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8pPr>
      <a:lvl9pPr marL="18288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9pPr>
    </p:titleStyle>
    <p:bodyStyle>
      <a:lvl1pPr marL="1646238" indent="-1646238" algn="l" defTabSz="4389438" rtl="0" fontAlgn="base">
        <a:spcBef>
          <a:spcPct val="20000"/>
        </a:spcBef>
        <a:spcAft>
          <a:spcPct val="0"/>
        </a:spcAft>
        <a:buChar char="•"/>
        <a:defRPr sz="15400" kern="12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kern="1200">
          <a:solidFill>
            <a:schemeClr val="tx1"/>
          </a:solidFill>
          <a:latin typeface="+mn-lt"/>
          <a:ea typeface="+mn-ea"/>
          <a:cs typeface="+mn-cs"/>
        </a:defRPr>
      </a:lvl2pPr>
      <a:lvl3pPr marL="5486400" indent="-1096963" algn="l" defTabSz="4389438" rtl="0" fontAlgn="base">
        <a:spcBef>
          <a:spcPct val="20000"/>
        </a:spcBef>
        <a:spcAft>
          <a:spcPct val="0"/>
        </a:spcAft>
        <a:buChar char="•"/>
        <a:defRPr sz="11500" kern="1200">
          <a:solidFill>
            <a:schemeClr val="tx1"/>
          </a:solidFill>
          <a:latin typeface="+mn-lt"/>
          <a:ea typeface="+mn-ea"/>
          <a:cs typeface="+mn-cs"/>
        </a:defRPr>
      </a:lvl3pPr>
      <a:lvl4pPr marL="7680325" indent="-1096963" algn="l" defTabSz="4389438" rtl="0" fontAlgn="base">
        <a:spcBef>
          <a:spcPct val="20000"/>
        </a:spcBef>
        <a:spcAft>
          <a:spcPct val="0"/>
        </a:spcAft>
        <a:buChar char="–"/>
        <a:defRPr sz="9600" kern="1200">
          <a:solidFill>
            <a:schemeClr val="tx1"/>
          </a:solidFill>
          <a:latin typeface="+mn-lt"/>
          <a:ea typeface="+mn-ea"/>
          <a:cs typeface="+mn-cs"/>
        </a:defRPr>
      </a:lvl4pPr>
      <a:lvl5pPr marL="9875838" indent="-1096963" algn="l" defTabSz="4389438" rtl="0" fontAlgn="base">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ers.usda.gov/data-products/charts-of-note/charts-of-note/?topicId=7f4bc0a8-e023-49b9-ba3a-1c4665534017"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E93AF9A7-9DFF-EED4-BE23-9A07F49E849A}"/>
              </a:ext>
            </a:extLst>
          </p:cNvPr>
          <p:cNvSpPr txBox="1">
            <a:spLocks noChangeArrowheads="1"/>
          </p:cNvSpPr>
          <p:nvPr/>
        </p:nvSpPr>
        <p:spPr bwMode="auto">
          <a:xfrm>
            <a:off x="2327564" y="15186"/>
            <a:ext cx="35550898" cy="486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defTabSz="4389438">
              <a:defRPr sz="2400">
                <a:solidFill>
                  <a:schemeClr val="tx1"/>
                </a:solidFill>
                <a:latin typeface="Arial" panose="020B0604020202020204" pitchFamily="34" charset="0"/>
                <a:ea typeface="ＭＳ Ｐゴシック" panose="020B0600070205080204" pitchFamily="34" charset="-128"/>
              </a:defRPr>
            </a:lvl2pPr>
            <a:lvl3pPr defTabSz="4389438">
              <a:defRPr sz="2400">
                <a:solidFill>
                  <a:schemeClr val="tx1"/>
                </a:solidFill>
                <a:latin typeface="Arial" panose="020B0604020202020204" pitchFamily="34" charset="0"/>
                <a:ea typeface="ＭＳ Ｐゴシック" panose="020B0600070205080204" pitchFamily="34" charset="-128"/>
              </a:defRPr>
            </a:lvl3pPr>
            <a:lvl4pPr defTabSz="4389438">
              <a:defRPr sz="2400">
                <a:solidFill>
                  <a:schemeClr val="tx1"/>
                </a:solidFill>
                <a:latin typeface="Arial" panose="020B0604020202020204" pitchFamily="34" charset="0"/>
                <a:ea typeface="ＭＳ Ｐゴシック" panose="020B0600070205080204" pitchFamily="34" charset="-128"/>
              </a:defRPr>
            </a:lvl4pPr>
            <a:lvl5pPr defTabSz="4389438">
              <a:defRPr sz="2400">
                <a:solidFill>
                  <a:schemeClr val="tx1"/>
                </a:solidFill>
                <a:latin typeface="Arial" panose="020B0604020202020204" pitchFamily="34" charset="0"/>
                <a:ea typeface="ＭＳ Ｐゴシック" panose="020B0600070205080204" pitchFamily="34" charset="-128"/>
              </a:defRPr>
            </a:lvl5pPr>
            <a:lvl6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50000"/>
              </a:lnSpc>
              <a:spcBef>
                <a:spcPct val="50000"/>
              </a:spcBef>
            </a:pPr>
            <a:endParaRPr lang="fr-FR" altLang="en-US" sz="6000" b="1" dirty="0">
              <a:solidFill>
                <a:schemeClr val="bg1"/>
              </a:solidFill>
              <a:latin typeface="Tahoma" panose="020B0604030504040204" pitchFamily="34" charset="0"/>
              <a:cs typeface="Tahoma"/>
            </a:endParaRPr>
          </a:p>
          <a:p>
            <a:pPr algn="ctr" eaLnBrk="1" hangingPunct="1">
              <a:spcBef>
                <a:spcPts val="2500"/>
              </a:spcBef>
              <a:spcAft>
                <a:spcPts val="0"/>
              </a:spcAft>
            </a:pPr>
            <a:r>
              <a:rPr lang="en-US" altLang="en-US" sz="5800" b="1" dirty="0">
                <a:latin typeface="+mj-lt"/>
                <a:ea typeface="ＭＳ Ｐゴシック"/>
                <a:cs typeface="Arial"/>
              </a:rPr>
              <a:t>Avian Influenza in the United States and the Ramifications on the U.S Market in the Poultry Industry </a:t>
            </a:r>
            <a:endParaRPr lang="en-US" altLang="en-US" sz="5800" b="1" dirty="0">
              <a:latin typeface="+mj-lt"/>
              <a:cs typeface="Arial"/>
            </a:endParaRPr>
          </a:p>
          <a:p>
            <a:pPr algn="ctr">
              <a:spcBef>
                <a:spcPct val="50000"/>
              </a:spcBef>
            </a:pPr>
            <a:r>
              <a:rPr lang="en-US" sz="5400" dirty="0">
                <a:latin typeface="+mj-lt"/>
                <a:ea typeface="ＭＳ Ｐゴシック"/>
                <a:cs typeface="Arial"/>
              </a:rPr>
              <a:t>Alaini Carrington, Jada Trotter and Savannah Sanders  </a:t>
            </a:r>
          </a:p>
          <a:p>
            <a:pPr algn="ctr">
              <a:spcBef>
                <a:spcPct val="50000"/>
              </a:spcBef>
            </a:pPr>
            <a:r>
              <a:rPr lang="en-US" sz="3600" dirty="0">
                <a:latin typeface="+mj-lt"/>
                <a:ea typeface="ＭＳ Ｐゴシック"/>
                <a:cs typeface="Arial"/>
              </a:rPr>
              <a:t>Arkansas Tech University </a:t>
            </a:r>
          </a:p>
          <a:p>
            <a:pPr algn="ctr">
              <a:spcBef>
                <a:spcPct val="50000"/>
              </a:spcBef>
            </a:pPr>
            <a:r>
              <a:rPr lang="en-US" sz="3600" dirty="0">
                <a:latin typeface="+mj-lt"/>
                <a:ea typeface="ＭＳ Ｐゴシック"/>
                <a:cs typeface="Arial"/>
              </a:rPr>
              <a:t>Department of Agriculture and Tourism </a:t>
            </a:r>
            <a:endParaRPr lang="en-US" sz="3600" dirty="0">
              <a:latin typeface="+mj-lt"/>
              <a:cs typeface="Arial"/>
            </a:endParaRPr>
          </a:p>
        </p:txBody>
      </p:sp>
      <p:sp>
        <p:nvSpPr>
          <p:cNvPr id="2057" name="Rectangle 9">
            <a:extLst>
              <a:ext uri="{FF2B5EF4-FFF2-40B4-BE49-F238E27FC236}">
                <a16:creationId xmlns:a16="http://schemas.microsoft.com/office/drawing/2014/main" id="{DE6CFA78-314C-35AC-11A9-DA67D15E539C}"/>
              </a:ext>
            </a:extLst>
          </p:cNvPr>
          <p:cNvSpPr>
            <a:spLocks noChangeArrowheads="1"/>
          </p:cNvSpPr>
          <p:nvPr/>
        </p:nvSpPr>
        <p:spPr bwMode="auto">
          <a:xfrm>
            <a:off x="921627" y="5760427"/>
            <a:ext cx="13534390" cy="17824900"/>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76" name="Line 28">
            <a:extLst>
              <a:ext uri="{FF2B5EF4-FFF2-40B4-BE49-F238E27FC236}">
                <a16:creationId xmlns:a16="http://schemas.microsoft.com/office/drawing/2014/main" id="{7F6A5409-761B-EE87-1454-3ADF7AC55C26}"/>
              </a:ext>
            </a:extLst>
          </p:cNvPr>
          <p:cNvSpPr>
            <a:spLocks noChangeShapeType="1"/>
          </p:cNvSpPr>
          <p:nvPr/>
        </p:nvSpPr>
        <p:spPr bwMode="auto">
          <a:xfrm>
            <a:off x="-10319" y="4879725"/>
            <a:ext cx="43891200" cy="0"/>
          </a:xfrm>
          <a:prstGeom prst="line">
            <a:avLst/>
          </a:prstGeom>
          <a:noFill/>
          <a:ln w="317500">
            <a:solidFill>
              <a:srgbClr val="FFE3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Text Box 64">
            <a:extLst>
              <a:ext uri="{FF2B5EF4-FFF2-40B4-BE49-F238E27FC236}">
                <a16:creationId xmlns:a16="http://schemas.microsoft.com/office/drawing/2014/main" id="{EF0D6D78-457D-C2D7-9409-FB201364BFEB}"/>
              </a:ext>
            </a:extLst>
          </p:cNvPr>
          <p:cNvSpPr txBox="1">
            <a:spLocks noChangeArrowheads="1"/>
          </p:cNvSpPr>
          <p:nvPr/>
        </p:nvSpPr>
        <p:spPr bwMode="auto">
          <a:xfrm>
            <a:off x="15667831" y="6568174"/>
            <a:ext cx="1253490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7020" indent="0"/>
            <a:endParaRPr lang="en-US" sz="2600">
              <a:cs typeface="Arial"/>
            </a:endParaRPr>
          </a:p>
        </p:txBody>
      </p:sp>
      <p:sp>
        <p:nvSpPr>
          <p:cNvPr id="2213" name="Text Box 165">
            <a:extLst>
              <a:ext uri="{FF2B5EF4-FFF2-40B4-BE49-F238E27FC236}">
                <a16:creationId xmlns:a16="http://schemas.microsoft.com/office/drawing/2014/main" id="{C631C353-3950-9B65-9201-CB18524A0229}"/>
              </a:ext>
            </a:extLst>
          </p:cNvPr>
          <p:cNvSpPr txBox="1">
            <a:spLocks noChangeArrowheads="1"/>
          </p:cNvSpPr>
          <p:nvPr/>
        </p:nvSpPr>
        <p:spPr bwMode="auto">
          <a:xfrm>
            <a:off x="1349612" y="6568096"/>
            <a:ext cx="12930770" cy="1751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p>
            <a:r>
              <a:rPr lang="en-US" sz="2800" dirty="0">
                <a:latin typeface="Arial"/>
                <a:ea typeface="ＭＳ Ｐゴシック"/>
                <a:cs typeface="Arial"/>
              </a:rPr>
              <a:t>     Avian Influenza (AI) has recently received much attention in the last few years due to outbreaks in the poultry industry. There has been a continuous impact of the virus on the United States (US) economy due to the price increase in poultry products. The last significant outbreak was in 2015, and it occurred in nine states killing 50 million birds and costing the industry 3.3 billion. The current avian influenza outbreak has spread to 47 states and currently has over 800 reported outbreaks, according to the Center of Disease Control (CDC). </a:t>
            </a:r>
            <a:endParaRPr lang="en-US" sz="2800" dirty="0">
              <a:cs typeface="Arial" panose="020B0604020202020204" pitchFamily="34" charset="0"/>
            </a:endParaRPr>
          </a:p>
          <a:p>
            <a:r>
              <a:rPr lang="en-US" sz="2800" dirty="0">
                <a:latin typeface="Arial"/>
                <a:ea typeface="ＭＳ Ｐゴシック"/>
                <a:cs typeface="Arial"/>
              </a:rPr>
              <a:t>     Signs of flocks with Avian Influenza are sudden death without clinical signs, lack of energy and appetite, decreased egg production or soft-shelled or misshapen eggs, swelling in areas, and nasal discharge, coughing, or sneezing (USDA, 2023). There is no current vaccine or treatment for Avian Influenza. </a:t>
            </a:r>
            <a:endParaRPr lang="en-US" sz="2800" dirty="0">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r>
              <a:rPr lang="en-US" sz="2800" dirty="0">
                <a:latin typeface="Arial"/>
                <a:ea typeface="ＭＳ Ｐゴシック"/>
                <a:cs typeface="Arial"/>
              </a:rPr>
              <a:t>     </a:t>
            </a:r>
            <a:endParaRPr lang="en-US" dirty="0">
              <a:cs typeface="Arial" panose="020B0604020202020204" pitchFamily="34" charset="0"/>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endParaRPr lang="en-US" sz="2800" dirty="0">
              <a:latin typeface="Arial"/>
              <a:ea typeface="ＭＳ Ｐゴシック"/>
              <a:cs typeface="Arial"/>
            </a:endParaRPr>
          </a:p>
          <a:p>
            <a:r>
              <a:rPr lang="en-US" sz="2800" dirty="0">
                <a:latin typeface="Arial"/>
                <a:ea typeface="ＭＳ Ｐゴシック"/>
                <a:cs typeface="Arial"/>
              </a:rPr>
              <a:t>     Avian influenza has caused a major effect on the production of egg-laying numbers around the US. The United States Department of Agriculture (USDA) stated that about 43 million egg-laying hens had been cut from the US flock through the month of December due to the Avian Influenza Virus (USDA, 2023). According to the USDA egg prices reached $4.25 per dozen on average in the month of December 2022. </a:t>
            </a:r>
            <a:endParaRPr lang="en-US" dirty="0">
              <a:cs typeface="Arial"/>
            </a:endParaRPr>
          </a:p>
          <a:p>
            <a:endParaRPr lang="en-US" sz="2800" dirty="0">
              <a:latin typeface="Arial"/>
              <a:ea typeface="ＭＳ Ｐゴシック"/>
              <a:cs typeface="Arial"/>
            </a:endParaRPr>
          </a:p>
          <a:p>
            <a:r>
              <a:rPr lang="en-US" sz="2800" dirty="0">
                <a:latin typeface="Arial"/>
                <a:ea typeface="ＭＳ Ｐゴシック"/>
                <a:cs typeface="Arial"/>
              </a:rPr>
              <a:t>     The impact of highly pathogenic avian influenza (HPAI) has caused farmers to be financially stressed due to the loss of their flocks. Once a farm does contract AI the poultry house must be kept empty for a certain amount of time which leads to an even greater loss of income. The efforts to prevent this outbreak are holistic and global, including surveilling wild birds and strengthening biosecurity measures on poultry farms.</a:t>
            </a:r>
          </a:p>
          <a:p>
            <a:endParaRPr lang="en-US" sz="2000" dirty="0">
              <a:cs typeface="Arial" panose="020B0604020202020204" pitchFamily="34" charset="0"/>
            </a:endParaRPr>
          </a:p>
          <a:p>
            <a:endParaRPr lang="en-US" sz="2000" dirty="0">
              <a:cs typeface="Arial" panose="020B0604020202020204" pitchFamily="34" charset="0"/>
            </a:endParaRPr>
          </a:p>
        </p:txBody>
      </p:sp>
      <p:sp>
        <p:nvSpPr>
          <p:cNvPr id="2216" name="Text Box 168">
            <a:extLst>
              <a:ext uri="{FF2B5EF4-FFF2-40B4-BE49-F238E27FC236}">
                <a16:creationId xmlns:a16="http://schemas.microsoft.com/office/drawing/2014/main" id="{6BD734D6-3DC7-18E9-995F-5CEA775069FD}"/>
              </a:ext>
            </a:extLst>
          </p:cNvPr>
          <p:cNvSpPr txBox="1">
            <a:spLocks noChangeArrowheads="1"/>
          </p:cNvSpPr>
          <p:nvPr/>
        </p:nvSpPr>
        <p:spPr bwMode="auto">
          <a:xfrm>
            <a:off x="18364200" y="22529800"/>
            <a:ext cx="447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293" name="Text Box 245">
            <a:extLst>
              <a:ext uri="{FF2B5EF4-FFF2-40B4-BE49-F238E27FC236}">
                <a16:creationId xmlns:a16="http://schemas.microsoft.com/office/drawing/2014/main" id="{493C3F7E-6466-1F0B-823C-B38C90DDCA9B}"/>
              </a:ext>
            </a:extLst>
          </p:cNvPr>
          <p:cNvSpPr txBox="1">
            <a:spLocks noChangeArrowheads="1"/>
          </p:cNvSpPr>
          <p:nvPr/>
        </p:nvSpPr>
        <p:spPr bwMode="auto">
          <a:xfrm>
            <a:off x="16332200" y="24358600"/>
            <a:ext cx="6654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294" name="Text Box 246">
            <a:extLst>
              <a:ext uri="{FF2B5EF4-FFF2-40B4-BE49-F238E27FC236}">
                <a16:creationId xmlns:a16="http://schemas.microsoft.com/office/drawing/2014/main" id="{3849A8AD-F69A-C034-5AFB-F28CA3FF9FA3}"/>
              </a:ext>
            </a:extLst>
          </p:cNvPr>
          <p:cNvSpPr txBox="1">
            <a:spLocks noChangeArrowheads="1"/>
          </p:cNvSpPr>
          <p:nvPr/>
        </p:nvSpPr>
        <p:spPr bwMode="auto">
          <a:xfrm>
            <a:off x="16306800" y="24739600"/>
            <a:ext cx="518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546" name="Text Box 498">
            <a:extLst>
              <a:ext uri="{FF2B5EF4-FFF2-40B4-BE49-F238E27FC236}">
                <a16:creationId xmlns:a16="http://schemas.microsoft.com/office/drawing/2014/main" id="{6E752219-0ACC-F5B5-4A1F-E104FB015A3E}"/>
              </a:ext>
            </a:extLst>
          </p:cNvPr>
          <p:cNvSpPr txBox="1">
            <a:spLocks noChangeArrowheads="1"/>
          </p:cNvSpPr>
          <p:nvPr/>
        </p:nvSpPr>
        <p:spPr bwMode="auto">
          <a:xfrm>
            <a:off x="16344602" y="19609258"/>
            <a:ext cx="12093276" cy="173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endParaRPr lang="en-US" altLang="en-US"/>
          </a:p>
        </p:txBody>
      </p:sp>
      <p:sp>
        <p:nvSpPr>
          <p:cNvPr id="2588" name="Text Box 540">
            <a:extLst>
              <a:ext uri="{FF2B5EF4-FFF2-40B4-BE49-F238E27FC236}">
                <a16:creationId xmlns:a16="http://schemas.microsoft.com/office/drawing/2014/main" id="{1BD01A1B-59FE-FD05-DBAD-FB9247F68EBD}"/>
              </a:ext>
            </a:extLst>
          </p:cNvPr>
          <p:cNvSpPr txBox="1">
            <a:spLocks noChangeArrowheads="1"/>
          </p:cNvSpPr>
          <p:nvPr/>
        </p:nvSpPr>
        <p:spPr bwMode="auto">
          <a:xfrm>
            <a:off x="29667200" y="29565600"/>
            <a:ext cx="13843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a:solidFill>
                  <a:schemeClr val="bg1"/>
                </a:solidFill>
              </a:rPr>
              <a:t>Special Thanks to our Project Sponsors: </a:t>
            </a:r>
          </a:p>
        </p:txBody>
      </p:sp>
      <p:pic>
        <p:nvPicPr>
          <p:cNvPr id="5" name="Picture 4" descr="Logo, company name&#10;&#10;Description automatically generated">
            <a:extLst>
              <a:ext uri="{FF2B5EF4-FFF2-40B4-BE49-F238E27FC236}">
                <a16:creationId xmlns:a16="http://schemas.microsoft.com/office/drawing/2014/main" id="{C116541C-884A-D95F-C5F5-F9080E702D55}"/>
              </a:ext>
            </a:extLst>
          </p:cNvPr>
          <p:cNvPicPr>
            <a:picLocks noChangeAspect="1"/>
          </p:cNvPicPr>
          <p:nvPr/>
        </p:nvPicPr>
        <p:blipFill>
          <a:blip r:embed="rId3"/>
          <a:stretch>
            <a:fillRect/>
          </a:stretch>
        </p:blipFill>
        <p:spPr>
          <a:xfrm>
            <a:off x="37506116" y="-379575"/>
            <a:ext cx="5971495" cy="4788052"/>
          </a:xfrm>
          <a:prstGeom prst="rect">
            <a:avLst/>
          </a:prstGeom>
        </p:spPr>
      </p:pic>
      <p:sp>
        <p:nvSpPr>
          <p:cNvPr id="3" name="Text Box 49">
            <a:extLst>
              <a:ext uri="{FF2B5EF4-FFF2-40B4-BE49-F238E27FC236}">
                <a16:creationId xmlns:a16="http://schemas.microsoft.com/office/drawing/2014/main" id="{82288298-CE93-B8E0-F049-9AE64171FE03}"/>
              </a:ext>
            </a:extLst>
          </p:cNvPr>
          <p:cNvSpPr txBox="1">
            <a:spLocks noChangeArrowheads="1"/>
          </p:cNvSpPr>
          <p:nvPr/>
        </p:nvSpPr>
        <p:spPr bwMode="auto">
          <a:xfrm>
            <a:off x="1344758" y="5782724"/>
            <a:ext cx="11173764"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3600" b="1" i="1" u="sng">
                <a:solidFill>
                  <a:srgbClr val="0F6200"/>
                </a:solidFill>
                <a:latin typeface="Tahoma" panose="020B0604030504040204" pitchFamily="34" charset="0"/>
              </a:rPr>
              <a:t>Introduction </a:t>
            </a:r>
          </a:p>
        </p:txBody>
      </p:sp>
      <p:sp>
        <p:nvSpPr>
          <p:cNvPr id="4" name="Rectangle 11">
            <a:extLst>
              <a:ext uri="{FF2B5EF4-FFF2-40B4-BE49-F238E27FC236}">
                <a16:creationId xmlns:a16="http://schemas.microsoft.com/office/drawing/2014/main" id="{499A1716-2B39-8516-3367-8963498299C4}"/>
              </a:ext>
            </a:extLst>
          </p:cNvPr>
          <p:cNvSpPr>
            <a:spLocks noChangeArrowheads="1"/>
          </p:cNvSpPr>
          <p:nvPr/>
        </p:nvSpPr>
        <p:spPr bwMode="auto">
          <a:xfrm>
            <a:off x="923584" y="24377061"/>
            <a:ext cx="13527212" cy="5862441"/>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8" name="Text Box 49">
            <a:extLst>
              <a:ext uri="{FF2B5EF4-FFF2-40B4-BE49-F238E27FC236}">
                <a16:creationId xmlns:a16="http://schemas.microsoft.com/office/drawing/2014/main" id="{6165705B-19A3-6459-F638-6446CE79E79E}"/>
              </a:ext>
            </a:extLst>
          </p:cNvPr>
          <p:cNvSpPr txBox="1">
            <a:spLocks noChangeArrowheads="1"/>
          </p:cNvSpPr>
          <p:nvPr/>
        </p:nvSpPr>
        <p:spPr bwMode="auto">
          <a:xfrm>
            <a:off x="921015" y="24642681"/>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spAutoFit/>
          </a:bodyPr>
          <a:lstStyle/>
          <a:p>
            <a:pPr>
              <a:spcBef>
                <a:spcPct val="50000"/>
              </a:spcBef>
            </a:pPr>
            <a:r>
              <a:rPr lang="en-US" altLang="en-US" sz="3600" b="1" i="1" u="sng">
                <a:solidFill>
                  <a:srgbClr val="0F6200"/>
                </a:solidFill>
                <a:latin typeface="Tahoma"/>
                <a:ea typeface="ＭＳ Ｐゴシック"/>
                <a:cs typeface="Tahoma"/>
              </a:rPr>
              <a:t>Methods </a:t>
            </a:r>
          </a:p>
        </p:txBody>
      </p:sp>
      <p:sp>
        <p:nvSpPr>
          <p:cNvPr id="11" name="Rectangle 10">
            <a:extLst>
              <a:ext uri="{FF2B5EF4-FFF2-40B4-BE49-F238E27FC236}">
                <a16:creationId xmlns:a16="http://schemas.microsoft.com/office/drawing/2014/main" id="{44D17A66-E332-886F-25E9-3E1FEAE591CA}"/>
              </a:ext>
            </a:extLst>
          </p:cNvPr>
          <p:cNvSpPr>
            <a:spLocks noChangeArrowheads="1"/>
          </p:cNvSpPr>
          <p:nvPr/>
        </p:nvSpPr>
        <p:spPr bwMode="auto">
          <a:xfrm>
            <a:off x="15392253" y="5721034"/>
            <a:ext cx="13564066" cy="24573655"/>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3" name="Text Box 49">
            <a:extLst>
              <a:ext uri="{FF2B5EF4-FFF2-40B4-BE49-F238E27FC236}">
                <a16:creationId xmlns:a16="http://schemas.microsoft.com/office/drawing/2014/main" id="{43362F36-5D6F-F036-0A29-615C36C4E0E9}"/>
              </a:ext>
            </a:extLst>
          </p:cNvPr>
          <p:cNvSpPr txBox="1">
            <a:spLocks noChangeArrowheads="1"/>
          </p:cNvSpPr>
          <p:nvPr/>
        </p:nvSpPr>
        <p:spPr bwMode="auto">
          <a:xfrm>
            <a:off x="15662831" y="6081404"/>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Findings/Results </a:t>
            </a:r>
          </a:p>
        </p:txBody>
      </p:sp>
      <p:sp>
        <p:nvSpPr>
          <p:cNvPr id="14" name="Text Box 165">
            <a:extLst>
              <a:ext uri="{FF2B5EF4-FFF2-40B4-BE49-F238E27FC236}">
                <a16:creationId xmlns:a16="http://schemas.microsoft.com/office/drawing/2014/main" id="{7218F8B2-329C-005F-A558-8BB653A9C5FC}"/>
              </a:ext>
            </a:extLst>
          </p:cNvPr>
          <p:cNvSpPr txBox="1">
            <a:spLocks noChangeArrowheads="1"/>
          </p:cNvSpPr>
          <p:nvPr/>
        </p:nvSpPr>
        <p:spPr bwMode="auto">
          <a:xfrm>
            <a:off x="1051352" y="25973301"/>
            <a:ext cx="12800012" cy="286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p>
            <a:r>
              <a:rPr lang="en-US" sz="3000" dirty="0">
                <a:latin typeface="Arial"/>
                <a:ea typeface="ＭＳ Ｐゴシック"/>
                <a:cs typeface="Arial"/>
              </a:rPr>
              <a:t>     The data gathered for this research was collected from publicly available information for poultry production, rates, and figures. Data was also collected from government sources that have a good representation of the industry. Egg production cycles and flock dynamics changes quickly and have a short turnover which results in a short time frame in which data is collected. </a:t>
            </a:r>
          </a:p>
        </p:txBody>
      </p:sp>
      <p:sp>
        <p:nvSpPr>
          <p:cNvPr id="15" name="Text Box 165">
            <a:extLst>
              <a:ext uri="{FF2B5EF4-FFF2-40B4-BE49-F238E27FC236}">
                <a16:creationId xmlns:a16="http://schemas.microsoft.com/office/drawing/2014/main" id="{8C03F30F-4601-9473-5D57-B8FAC2B93CAB}"/>
              </a:ext>
            </a:extLst>
          </p:cNvPr>
          <p:cNvSpPr txBox="1">
            <a:spLocks noChangeArrowheads="1"/>
          </p:cNvSpPr>
          <p:nvPr/>
        </p:nvSpPr>
        <p:spPr bwMode="auto">
          <a:xfrm>
            <a:off x="15547047" y="16616528"/>
            <a:ext cx="13240229" cy="427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p>
            <a:br>
              <a:rPr lang="en-US" sz="2600" dirty="0">
                <a:latin typeface="Arial"/>
                <a:ea typeface="ＭＳ Ｐゴシック"/>
                <a:cs typeface="Arial"/>
              </a:rPr>
            </a:br>
            <a:r>
              <a:rPr lang="en-US" sz="2800" dirty="0">
                <a:latin typeface="Arial"/>
                <a:ea typeface="ＭＳ Ｐゴシック"/>
                <a:cs typeface="Arial"/>
              </a:rPr>
              <a:t>Figure 1: Distribution of Highly pathogenic Avian Influenza in North America </a:t>
            </a:r>
          </a:p>
          <a:p>
            <a:endParaRPr lang="en-US" sz="2800" dirty="0">
              <a:latin typeface="Arial"/>
              <a:ea typeface="ＭＳ Ｐゴシック"/>
              <a:cs typeface="Arial"/>
            </a:endParaRPr>
          </a:p>
          <a:p>
            <a:r>
              <a:rPr lang="en-US" sz="2800" dirty="0">
                <a:latin typeface="Arial"/>
                <a:ea typeface="ＭＳ Ｐゴシック"/>
                <a:cs typeface="Arial"/>
              </a:rPr>
              <a:t>     As of April 11th, 2023, an updated number of 58.6 million birds have been affected by avian influenza. Currently forty-seven states are affected by the bird flu, according to the Centers for Disease Control and Prevention (CDC, 2023). </a:t>
            </a:r>
          </a:p>
          <a:p>
            <a:endParaRPr lang="en-US" sz="2800" dirty="0">
              <a:latin typeface="Arial"/>
              <a:ea typeface="ＭＳ Ｐゴシック"/>
              <a:cs typeface="Arial"/>
            </a:endParaRPr>
          </a:p>
          <a:p>
            <a:endParaRPr lang="en-US" sz="2600" dirty="0">
              <a:latin typeface="Arial"/>
              <a:ea typeface="ＭＳ Ｐゴシック"/>
              <a:cs typeface="Arial"/>
            </a:endParaRPr>
          </a:p>
          <a:p>
            <a:br>
              <a:rPr lang="en-US" sz="2600" dirty="0">
                <a:latin typeface="Arial"/>
                <a:ea typeface="ＭＳ Ｐゴシック"/>
                <a:cs typeface="Arial"/>
              </a:rPr>
            </a:br>
            <a:endParaRPr lang="en-US" sz="2600" dirty="0">
              <a:latin typeface="Arial"/>
              <a:ea typeface="ＭＳ Ｐゴシック"/>
              <a:cs typeface="Arial"/>
            </a:endParaRPr>
          </a:p>
        </p:txBody>
      </p:sp>
      <p:sp>
        <p:nvSpPr>
          <p:cNvPr id="16" name="Rectangle 15">
            <a:extLst>
              <a:ext uri="{FF2B5EF4-FFF2-40B4-BE49-F238E27FC236}">
                <a16:creationId xmlns:a16="http://schemas.microsoft.com/office/drawing/2014/main" id="{06C2F04B-7D9D-FED6-A7B1-C1E9EC085ED3}"/>
              </a:ext>
            </a:extLst>
          </p:cNvPr>
          <p:cNvSpPr>
            <a:spLocks noChangeArrowheads="1"/>
          </p:cNvSpPr>
          <p:nvPr/>
        </p:nvSpPr>
        <p:spPr bwMode="auto">
          <a:xfrm>
            <a:off x="29667200" y="5547073"/>
            <a:ext cx="13564066" cy="14260398"/>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9" name="Rectangle 18">
            <a:extLst>
              <a:ext uri="{FF2B5EF4-FFF2-40B4-BE49-F238E27FC236}">
                <a16:creationId xmlns:a16="http://schemas.microsoft.com/office/drawing/2014/main" id="{9C1EF845-C69D-DBA5-8265-B9B7D7EF177C}"/>
              </a:ext>
            </a:extLst>
          </p:cNvPr>
          <p:cNvSpPr>
            <a:spLocks noChangeArrowheads="1"/>
          </p:cNvSpPr>
          <p:nvPr/>
        </p:nvSpPr>
        <p:spPr bwMode="auto">
          <a:xfrm>
            <a:off x="29660378" y="20443151"/>
            <a:ext cx="13564066" cy="980972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 name="Text Box 49">
            <a:extLst>
              <a:ext uri="{FF2B5EF4-FFF2-40B4-BE49-F238E27FC236}">
                <a16:creationId xmlns:a16="http://schemas.microsoft.com/office/drawing/2014/main" id="{3FC24912-FF37-EDD5-C089-2EE6F089E0F2}"/>
              </a:ext>
            </a:extLst>
          </p:cNvPr>
          <p:cNvSpPr txBox="1">
            <a:spLocks noChangeArrowheads="1"/>
          </p:cNvSpPr>
          <p:nvPr/>
        </p:nvSpPr>
        <p:spPr bwMode="auto">
          <a:xfrm>
            <a:off x="29771082" y="5742768"/>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spAutoFit/>
          </a:bodyPr>
          <a:lstStyle/>
          <a:p>
            <a:pPr>
              <a:spcBef>
                <a:spcPct val="50000"/>
              </a:spcBef>
            </a:pPr>
            <a:r>
              <a:rPr lang="en-US" altLang="en-US" sz="3600" b="1" i="1" u="sng" dirty="0">
                <a:solidFill>
                  <a:srgbClr val="0F6200"/>
                </a:solidFill>
                <a:latin typeface="Tahoma"/>
                <a:ea typeface="ＭＳ Ｐゴシック"/>
                <a:cs typeface="Tahoma"/>
              </a:rPr>
              <a:t>Discussion / Conclusion </a:t>
            </a:r>
            <a:endParaRPr lang="en-US" altLang="en-US" sz="3600" b="1" i="1" u="sng" dirty="0">
              <a:solidFill>
                <a:srgbClr val="0F6200"/>
              </a:solidFill>
              <a:latin typeface="Tahoma" panose="020B0604030504040204" pitchFamily="34" charset="0"/>
            </a:endParaRPr>
          </a:p>
        </p:txBody>
      </p:sp>
      <p:sp>
        <p:nvSpPr>
          <p:cNvPr id="22" name="Text Box 49">
            <a:extLst>
              <a:ext uri="{FF2B5EF4-FFF2-40B4-BE49-F238E27FC236}">
                <a16:creationId xmlns:a16="http://schemas.microsoft.com/office/drawing/2014/main" id="{BD8E2D52-30CA-64C2-B466-5EEDA0167433}"/>
              </a:ext>
            </a:extLst>
          </p:cNvPr>
          <p:cNvSpPr txBox="1">
            <a:spLocks noChangeArrowheads="1"/>
          </p:cNvSpPr>
          <p:nvPr/>
        </p:nvSpPr>
        <p:spPr bwMode="auto">
          <a:xfrm>
            <a:off x="29930108" y="20719303"/>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References</a:t>
            </a:r>
          </a:p>
        </p:txBody>
      </p:sp>
      <p:sp>
        <p:nvSpPr>
          <p:cNvPr id="24" name="Text Box 64">
            <a:extLst>
              <a:ext uri="{FF2B5EF4-FFF2-40B4-BE49-F238E27FC236}">
                <a16:creationId xmlns:a16="http://schemas.microsoft.com/office/drawing/2014/main" id="{68EAD4B5-D1EF-7411-699E-E5E8AA6E12B0}"/>
              </a:ext>
            </a:extLst>
          </p:cNvPr>
          <p:cNvSpPr txBox="1">
            <a:spLocks noChangeArrowheads="1"/>
          </p:cNvSpPr>
          <p:nvPr/>
        </p:nvSpPr>
        <p:spPr bwMode="auto">
          <a:xfrm>
            <a:off x="29892555" y="6579812"/>
            <a:ext cx="13077018" cy="483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7020" indent="0"/>
            <a:r>
              <a:rPr lang="en-US" sz="2800" dirty="0">
                <a:latin typeface="Arial"/>
                <a:ea typeface="ＭＳ Ｐゴシック"/>
                <a:cs typeface="Arial"/>
              </a:rPr>
              <a:t>     Overall, AI has impacted the United States since the rise of numbers in 2022.The spread of AI largely reflects the migrations and the movement of wild birds. Highly Pathogenic Avian Influenza is the most prevalent variation that is deadly and continues to infect commercial and backyard farms. </a:t>
            </a:r>
          </a:p>
          <a:p>
            <a:pPr marL="287020" indent="0"/>
            <a:r>
              <a:rPr lang="en-US" sz="2800" dirty="0">
                <a:latin typeface="Arial"/>
                <a:ea typeface="ＭＳ Ｐゴシック"/>
                <a:cs typeface="Arial"/>
              </a:rPr>
              <a:t>     From the data collected, other than backyard birds, egg laying hens are the most vulnerable to AI. This is because they are placed in these houses longer than other poultry. In commercial broiler farms chickens are kept for about only 21- 47 days and turkeys are placed for approximately 84-105 days. Comparatively hens that are laying eggs will stay on the farm for around 315 days. This leads the hens to be vulnerable and more time to contract the virus. </a:t>
            </a:r>
          </a:p>
          <a:p>
            <a:pPr marL="287020" indent="0"/>
            <a:r>
              <a:rPr lang="en-US" sz="2800" dirty="0">
                <a:latin typeface="Arial"/>
                <a:ea typeface="ＭＳ Ｐゴシック"/>
                <a:cs typeface="Arial"/>
              </a:rPr>
              <a:t>     </a:t>
            </a:r>
          </a:p>
        </p:txBody>
      </p:sp>
      <p:sp>
        <p:nvSpPr>
          <p:cNvPr id="25" name="Text Box 165">
            <a:extLst>
              <a:ext uri="{FF2B5EF4-FFF2-40B4-BE49-F238E27FC236}">
                <a16:creationId xmlns:a16="http://schemas.microsoft.com/office/drawing/2014/main" id="{ED321C93-3FBA-BA9D-CB0E-A802637745F8}"/>
              </a:ext>
            </a:extLst>
          </p:cNvPr>
          <p:cNvSpPr txBox="1">
            <a:spLocks noChangeArrowheads="1"/>
          </p:cNvSpPr>
          <p:nvPr/>
        </p:nvSpPr>
        <p:spPr bwMode="auto">
          <a:xfrm>
            <a:off x="29930108" y="26564285"/>
            <a:ext cx="1280001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p>
            <a:endParaRPr lang="en-US">
              <a:cs typeface="Arial"/>
            </a:endParaRPr>
          </a:p>
        </p:txBody>
      </p:sp>
      <p:pic>
        <p:nvPicPr>
          <p:cNvPr id="2" name="Picture 8" descr="Map&#10;&#10;Description automatically generated">
            <a:extLst>
              <a:ext uri="{FF2B5EF4-FFF2-40B4-BE49-F238E27FC236}">
                <a16:creationId xmlns:a16="http://schemas.microsoft.com/office/drawing/2014/main" id="{885C8A6E-1C13-A678-261B-BFBC3CADA440}"/>
              </a:ext>
            </a:extLst>
          </p:cNvPr>
          <p:cNvPicPr>
            <a:picLocks noChangeAspect="1"/>
          </p:cNvPicPr>
          <p:nvPr/>
        </p:nvPicPr>
        <p:blipFill rotWithShape="1">
          <a:blip r:embed="rId4"/>
          <a:srcRect l="2121" t="4467" r="3110" b="3849"/>
          <a:stretch/>
        </p:blipFill>
        <p:spPr>
          <a:xfrm>
            <a:off x="18044491" y="11279399"/>
            <a:ext cx="7926457" cy="5775541"/>
          </a:xfrm>
          <a:prstGeom prst="rect">
            <a:avLst/>
          </a:prstGeom>
        </p:spPr>
      </p:pic>
      <p:sp>
        <p:nvSpPr>
          <p:cNvPr id="9" name="TextBox 8">
            <a:extLst>
              <a:ext uri="{FF2B5EF4-FFF2-40B4-BE49-F238E27FC236}">
                <a16:creationId xmlns:a16="http://schemas.microsoft.com/office/drawing/2014/main" id="{C2983423-C260-563A-8D6A-108699DC1E51}"/>
              </a:ext>
            </a:extLst>
          </p:cNvPr>
          <p:cNvSpPr txBox="1"/>
          <p:nvPr/>
        </p:nvSpPr>
        <p:spPr>
          <a:xfrm>
            <a:off x="20574000" y="15534219"/>
            <a:ext cx="1086929" cy="239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7" name="Picture 22" descr="Chart, histogram&#10;&#10;Description automatically generated">
            <a:extLst>
              <a:ext uri="{FF2B5EF4-FFF2-40B4-BE49-F238E27FC236}">
                <a16:creationId xmlns:a16="http://schemas.microsoft.com/office/drawing/2014/main" id="{53D94775-06E7-0569-C4E4-9AC86CBF5C21}"/>
              </a:ext>
            </a:extLst>
          </p:cNvPr>
          <p:cNvPicPr>
            <a:picLocks noChangeAspect="1"/>
          </p:cNvPicPr>
          <p:nvPr/>
        </p:nvPicPr>
        <p:blipFill>
          <a:blip r:embed="rId5"/>
          <a:stretch>
            <a:fillRect/>
          </a:stretch>
        </p:blipFill>
        <p:spPr>
          <a:xfrm>
            <a:off x="17920252" y="19521804"/>
            <a:ext cx="8547652" cy="7504146"/>
          </a:xfrm>
          <a:prstGeom prst="rect">
            <a:avLst/>
          </a:prstGeom>
        </p:spPr>
      </p:pic>
      <p:sp>
        <p:nvSpPr>
          <p:cNvPr id="23" name="TextBox 22">
            <a:extLst>
              <a:ext uri="{FF2B5EF4-FFF2-40B4-BE49-F238E27FC236}">
                <a16:creationId xmlns:a16="http://schemas.microsoft.com/office/drawing/2014/main" id="{4B884B2B-10BB-82A3-C19A-3C9AE3730F17}"/>
              </a:ext>
            </a:extLst>
          </p:cNvPr>
          <p:cNvSpPr txBox="1"/>
          <p:nvPr/>
        </p:nvSpPr>
        <p:spPr>
          <a:xfrm>
            <a:off x="15618055" y="27106506"/>
            <a:ext cx="1294485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highlight>
                  <a:srgbClr val="FFFFFF"/>
                </a:highlight>
                <a:latin typeface="Arial"/>
                <a:ea typeface="ＭＳ Ｐゴシック"/>
                <a:cs typeface="Times New Roman"/>
              </a:rPr>
              <a:t>Figure 2:  The United States Department of Agriculture (USDA). </a:t>
            </a:r>
            <a:endParaRPr lang="en-US" sz="2800" dirty="0">
              <a:latin typeface="Arial"/>
              <a:ea typeface="ＭＳ Ｐゴシック"/>
              <a:cs typeface="Arial"/>
            </a:endParaRPr>
          </a:p>
          <a:p>
            <a:endParaRPr lang="en-US" sz="2800" dirty="0">
              <a:highlight>
                <a:srgbClr val="FFFFFF"/>
              </a:highlight>
              <a:latin typeface="Arial"/>
              <a:ea typeface="ＭＳ Ｐゴシック"/>
              <a:cs typeface="Times New Roman"/>
            </a:endParaRPr>
          </a:p>
          <a:p>
            <a:r>
              <a:rPr lang="en-US" sz="2800" dirty="0">
                <a:highlight>
                  <a:srgbClr val="FFFFFF"/>
                </a:highlight>
                <a:latin typeface="Arial"/>
                <a:ea typeface="ＭＳ Ｐゴシック"/>
                <a:cs typeface="Arial"/>
              </a:rPr>
              <a:t>     Figure 2 shows how Avian Influenza has affected birds and egg-laying hens since 2022 (USDA, 2023) by observing weekly inventories of shell eggs and wholesale egg prices. At the start of January 2022, egg prices were 200 cents per dozen. Then in December 2022, the price rose to 600 cents creating a 400 cents difference. </a:t>
            </a:r>
          </a:p>
        </p:txBody>
      </p:sp>
      <p:sp>
        <p:nvSpPr>
          <p:cNvPr id="27" name="TextBox 26">
            <a:extLst>
              <a:ext uri="{FF2B5EF4-FFF2-40B4-BE49-F238E27FC236}">
                <a16:creationId xmlns:a16="http://schemas.microsoft.com/office/drawing/2014/main" id="{E1849595-22C0-3987-D6F8-3AE7DA6D6CA7}"/>
              </a:ext>
            </a:extLst>
          </p:cNvPr>
          <p:cNvSpPr txBox="1"/>
          <p:nvPr/>
        </p:nvSpPr>
        <p:spPr>
          <a:xfrm>
            <a:off x="15908981" y="6954849"/>
            <a:ext cx="1236300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a:ea typeface="ＭＳ Ｐゴシック"/>
                <a:cs typeface="Arial"/>
              </a:rPr>
              <a:t>     Based on the data collected and the current poultry market, the sway of AI has resulted in a loss not only for the poultry industry but also for local consumers. Almost every state has had a positive AI case which has greatly affected how the industry and consumers have acted. Many cases of AI are not just from commercial farms spreading to each other, but backyard birds contracting and spreading it. Backyard birds are more susceptible to getting infected because many do not have the same measures placed to keep their birds isolated but also keep them from infecting others. As of April 11</a:t>
            </a:r>
            <a:r>
              <a:rPr lang="en-US" sz="2800" baseline="30000" dirty="0">
                <a:latin typeface="Arial"/>
                <a:ea typeface="ＭＳ Ｐゴシック"/>
                <a:cs typeface="Arial"/>
              </a:rPr>
              <a:t>th</a:t>
            </a:r>
            <a:r>
              <a:rPr lang="en-US" sz="2800" dirty="0">
                <a:latin typeface="Arial"/>
                <a:ea typeface="ＭＳ Ｐゴシック"/>
                <a:cs typeface="Arial"/>
              </a:rPr>
              <a:t>, 2023, 496 cases of AI have been reported in backyard birds versus commercial birds having 323 cases (USDA, 2023).</a:t>
            </a:r>
            <a:endParaRPr lang="en-US" sz="2800" dirty="0">
              <a:ea typeface="ＭＳ Ｐゴシック"/>
            </a:endParaRPr>
          </a:p>
        </p:txBody>
      </p:sp>
      <p:sp>
        <p:nvSpPr>
          <p:cNvPr id="28" name="TextBox 27">
            <a:extLst>
              <a:ext uri="{FF2B5EF4-FFF2-40B4-BE49-F238E27FC236}">
                <a16:creationId xmlns:a16="http://schemas.microsoft.com/office/drawing/2014/main" id="{6CFCED41-1A0F-F396-6047-B19057BA94C7}"/>
              </a:ext>
            </a:extLst>
          </p:cNvPr>
          <p:cNvSpPr txBox="1"/>
          <p:nvPr/>
        </p:nvSpPr>
        <p:spPr>
          <a:xfrm>
            <a:off x="29930108" y="21421001"/>
            <a:ext cx="13059594"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latin typeface="Arial"/>
                <a:ea typeface="ＭＳ Ｐゴシック"/>
                <a:cs typeface="Arial"/>
              </a:rPr>
              <a:t>Avian influenza outbreaks reduced egg production, driving prices to record highs in 2022</a:t>
            </a:r>
            <a:r>
              <a:rPr lang="en-US" sz="2000" dirty="0">
                <a:latin typeface="Arial"/>
                <a:ea typeface="ＭＳ Ｐゴシック"/>
                <a:cs typeface="Arial"/>
              </a:rPr>
              <a:t>. 	USDA ERS - 	Charts of Note. (n.d.). Retrieved April 6, 2023, from </a:t>
            </a:r>
            <a:r>
              <a:rPr lang="en-US" sz="2000" u="sng" dirty="0">
                <a:latin typeface="Arial"/>
                <a:ea typeface="ＭＳ Ｐゴシック"/>
                <a:cs typeface="Arial"/>
              </a:rPr>
              <a:t>https://www.ers.usda.gov/data-products/charts-</a:t>
            </a:r>
            <a:r>
              <a:rPr lang="en-US" sz="2000" dirty="0">
                <a:latin typeface="Arial"/>
                <a:ea typeface="ＭＳ Ｐゴシック"/>
                <a:cs typeface="Arial"/>
              </a:rPr>
              <a:t>	</a:t>
            </a:r>
            <a:r>
              <a:rPr lang="en-US" sz="2000" u="sng" dirty="0">
                <a:latin typeface="Arial"/>
                <a:ea typeface="ＭＳ Ｐゴシック"/>
                <a:cs typeface="Arial"/>
              </a:rPr>
              <a:t>of-note/charts-of-note/?topicId=7f4bc0a8-e023-49b9-ba3a-1c4665534017</a:t>
            </a:r>
            <a:endParaRPr lang="en-US" sz="2000" u="sng" dirty="0">
              <a:latin typeface="Arial"/>
              <a:ea typeface="ＭＳ Ｐゴシック"/>
              <a:cs typeface="Arial"/>
              <a:hlinkClick r:id="rId6"/>
            </a:endParaRPr>
          </a:p>
          <a:p>
            <a:endParaRPr lang="en-US" sz="2000" i="1" dirty="0">
              <a:latin typeface="Arial"/>
              <a:ea typeface="ＭＳ Ｐゴシック"/>
              <a:cs typeface="Arial"/>
            </a:endParaRPr>
          </a:p>
          <a:p>
            <a:r>
              <a:rPr lang="en-US" sz="2000" i="1" dirty="0">
                <a:latin typeface="Arial"/>
                <a:ea typeface="ＭＳ Ｐゴシック"/>
                <a:cs typeface="Arial"/>
              </a:rPr>
              <a:t>Avian Influenza (AI)</a:t>
            </a:r>
            <a:r>
              <a:rPr lang="en-US" sz="2000" dirty="0">
                <a:latin typeface="Arial"/>
                <a:ea typeface="ＭＳ Ｐゴシック"/>
                <a:cs typeface="Arial"/>
              </a:rPr>
              <a:t>. USDA APHIS | Avian Influenza (AI). (n.d.). Retrieved April 12, 2023, 	from 	</a:t>
            </a:r>
            <a:r>
              <a:rPr lang="en-US" sz="2000" u="sng" dirty="0">
                <a:latin typeface="Arial"/>
                <a:ea typeface="ＭＳ Ｐゴシック"/>
                <a:cs typeface="Arial"/>
              </a:rPr>
              <a:t>https://www.aphis.usda.gov/aphis/ourfocus/animalhealth/nvap/NVAP-Reference-Guide/Poultry/Avian-</a:t>
            </a:r>
            <a:r>
              <a:rPr lang="en-US" sz="2000" dirty="0">
                <a:latin typeface="Arial"/>
                <a:ea typeface="ＭＳ Ｐゴシック"/>
                <a:cs typeface="Arial"/>
              </a:rPr>
              <a:t>	</a:t>
            </a:r>
            <a:r>
              <a:rPr lang="en-US" sz="2000" u="sng" dirty="0">
                <a:latin typeface="Arial"/>
                <a:ea typeface="ＭＳ Ｐゴシック"/>
                <a:cs typeface="Arial"/>
              </a:rPr>
              <a:t>Influenza</a:t>
            </a:r>
            <a:endParaRPr lang="en-US" sz="2000" dirty="0">
              <a:latin typeface="Arial"/>
              <a:ea typeface="ＭＳ Ｐゴシック"/>
              <a:cs typeface="Arial"/>
            </a:endParaRPr>
          </a:p>
          <a:p>
            <a:endParaRPr lang="en-US" sz="2000" i="1" dirty="0">
              <a:latin typeface="Arial"/>
              <a:ea typeface="ＭＳ Ｐゴシック"/>
              <a:cs typeface="Times New Roman"/>
            </a:endParaRPr>
          </a:p>
          <a:p>
            <a:r>
              <a:rPr lang="en-US" sz="2000" i="1" dirty="0">
                <a:latin typeface="Arial"/>
                <a:ea typeface="ＭＳ Ｐゴシック"/>
                <a:cs typeface="Times New Roman"/>
              </a:rPr>
              <a:t>Avian Flu Prevention Flyer . (n.d.). University of Georgia . Retrieved April 2023, from 	https://extension.uga.edu/topic-areas/animal-production/poultry-eggs/avian-flu.html. </a:t>
            </a:r>
          </a:p>
          <a:p>
            <a:endParaRPr lang="en-US" sz="2000" i="1" dirty="0">
              <a:latin typeface="Arial"/>
              <a:ea typeface="ＭＳ Ｐゴシック"/>
              <a:cs typeface="Times New Roman"/>
            </a:endParaRPr>
          </a:p>
          <a:p>
            <a:r>
              <a:rPr lang="en-US" sz="2000" dirty="0">
                <a:latin typeface="Arial"/>
                <a:ea typeface="ＭＳ Ｐゴシック"/>
                <a:cs typeface="Arial"/>
              </a:rPr>
              <a:t>Centers for Disease Control and Prevention. (2022, March 9). </a:t>
            </a:r>
            <a:r>
              <a:rPr lang="en-US" sz="2000" i="1" dirty="0">
                <a:latin typeface="Arial"/>
                <a:ea typeface="ＭＳ Ｐゴシック"/>
                <a:cs typeface="Arial"/>
              </a:rPr>
              <a:t>Avian influenza in birds</a:t>
            </a:r>
            <a:r>
              <a:rPr lang="en-US" sz="2000" dirty="0">
                <a:latin typeface="Arial"/>
                <a:ea typeface="ＭＳ Ｐゴシック"/>
                <a:cs typeface="Arial"/>
              </a:rPr>
              <a:t>. 	Centers for Disease 	Control and Prevention. Retrieved April 5, 2023, from </a:t>
            </a:r>
            <a:r>
              <a:rPr lang="en-US" sz="2000" u="sng" dirty="0">
                <a:latin typeface="Arial"/>
                <a:ea typeface="ＭＳ Ｐゴシック"/>
                <a:cs typeface="Arial"/>
              </a:rPr>
              <a:t>https://www.cdc.gov/flu/avianflu/avian-in-birds.htm</a:t>
            </a:r>
          </a:p>
          <a:p>
            <a:endParaRPr lang="en-US" sz="2000" dirty="0">
              <a:latin typeface="Arial"/>
              <a:ea typeface="ＭＳ Ｐゴシック"/>
              <a:cs typeface="Arial"/>
            </a:endParaRPr>
          </a:p>
          <a:p>
            <a:r>
              <a:rPr lang="en-US" sz="2000" dirty="0">
                <a:latin typeface="Arial"/>
                <a:ea typeface="ＭＳ Ｐゴシック"/>
                <a:cs typeface="Arial"/>
              </a:rPr>
              <a:t>Centers for Disease Control and Prevention. (2022, November 3). </a:t>
            </a:r>
            <a:r>
              <a:rPr lang="en-US" sz="2000" i="1" dirty="0">
                <a:latin typeface="Arial"/>
                <a:ea typeface="ＭＳ Ｐゴシック"/>
                <a:cs typeface="Arial"/>
              </a:rPr>
              <a:t>U.S. approaches record number of avian 	influenza outbreaks in wild birds and poultry</a:t>
            </a:r>
            <a:r>
              <a:rPr lang="en-US" sz="2000" dirty="0">
                <a:latin typeface="Arial"/>
                <a:ea typeface="ＭＳ Ｐゴシック"/>
                <a:cs typeface="Arial"/>
              </a:rPr>
              <a:t>. Centers for Disease Control and Prevention. Retrieved April 	12, 2023, from </a:t>
            </a:r>
            <a:r>
              <a:rPr lang="en-US" sz="2000" u="sng" dirty="0">
                <a:latin typeface="Arial"/>
                <a:ea typeface="ＭＳ Ｐゴシック"/>
                <a:cs typeface="Arial"/>
              </a:rPr>
              <a:t>https://www.cdc.gov/flu/avianflu/spotlights/2022-2023/nearing-record-number-avian-</a:t>
            </a:r>
            <a:r>
              <a:rPr lang="en-US" sz="2000" i="1" dirty="0">
                <a:latin typeface="Arial"/>
                <a:ea typeface="ＭＳ Ｐゴシック"/>
                <a:cs typeface="Arial"/>
              </a:rPr>
              <a:t>	</a:t>
            </a:r>
            <a:r>
              <a:rPr lang="en-US" sz="2000" u="sng" dirty="0">
                <a:latin typeface="Arial"/>
                <a:ea typeface="ＭＳ Ｐゴシック"/>
                <a:cs typeface="Arial"/>
              </a:rPr>
              <a:t>influenza.htm</a:t>
            </a:r>
            <a:endParaRPr lang="en-US" sz="2000" dirty="0">
              <a:latin typeface="Arial"/>
              <a:ea typeface="ＭＳ Ｐゴシック"/>
              <a:cs typeface="Arial"/>
            </a:endParaRPr>
          </a:p>
          <a:p>
            <a:endParaRPr lang="en-US" sz="2000" dirty="0">
              <a:latin typeface="Arial"/>
              <a:ea typeface="ＭＳ Ｐゴシック"/>
              <a:cs typeface="Arial"/>
            </a:endParaRPr>
          </a:p>
          <a:p>
            <a:r>
              <a:rPr lang="en-US" sz="2000" dirty="0" err="1">
                <a:latin typeface="Arial"/>
                <a:ea typeface="ＭＳ Ｐゴシック"/>
                <a:cs typeface="Arial"/>
              </a:rPr>
              <a:t>CountrySide</a:t>
            </a:r>
            <a:r>
              <a:rPr lang="en-US" sz="2000" dirty="0">
                <a:latin typeface="Arial"/>
                <a:ea typeface="ＭＳ Ｐゴシック"/>
                <a:cs typeface="Arial"/>
              </a:rPr>
              <a:t>. (2023). </a:t>
            </a:r>
            <a:r>
              <a:rPr lang="en-US" sz="2000" i="1" dirty="0">
                <a:latin typeface="Arial"/>
                <a:ea typeface="ＭＳ Ｐゴシック"/>
                <a:cs typeface="Arial"/>
              </a:rPr>
              <a:t>Protect Your Birds </a:t>
            </a:r>
            <a:r>
              <a:rPr lang="en-US" sz="2000" dirty="0">
                <a:latin typeface="Arial"/>
                <a:ea typeface="ＭＳ Ｐゴシック"/>
                <a:cs typeface="Arial"/>
              </a:rPr>
              <a:t>. Preventing bird flu. Retrieved from 	https://www.countrysideonline.co.uk/articles/preventing-bird-flu/. </a:t>
            </a:r>
            <a:endParaRPr lang="en-US" sz="2000" dirty="0">
              <a:cs typeface="Arial" panose="020B0604020202020204" pitchFamily="34" charset="0"/>
            </a:endParaRPr>
          </a:p>
          <a:p>
            <a:endParaRPr lang="en-US" sz="2000" dirty="0">
              <a:latin typeface="Arial"/>
              <a:ea typeface="ＭＳ Ｐゴシック"/>
              <a:cs typeface="Arial"/>
            </a:endParaRPr>
          </a:p>
          <a:p>
            <a:r>
              <a:rPr lang="en-US" sz="2000" dirty="0">
                <a:latin typeface="Arial"/>
                <a:ea typeface="ＭＳ Ｐゴシック"/>
                <a:cs typeface="Arial"/>
              </a:rPr>
              <a:t>USGS (Ed.). (2022, November). </a:t>
            </a:r>
            <a:r>
              <a:rPr lang="en-US" sz="2000" i="1" dirty="0">
                <a:latin typeface="Arial"/>
                <a:ea typeface="ＭＳ Ｐゴシック"/>
                <a:cs typeface="Arial"/>
              </a:rPr>
              <a:t>Distribution of highly pathogenic avian influenza in North America, 	2021/2022 active</a:t>
            </a:r>
            <a:r>
              <a:rPr lang="en-US" sz="2000" dirty="0">
                <a:latin typeface="Arial"/>
                <a:ea typeface="ＭＳ Ｐゴシック"/>
                <a:cs typeface="Arial"/>
              </a:rPr>
              <a:t>. Distribution of Highly Pathogenic Avian Influenza in North America, 2021/2022 | 	U.S. Geological Survey. Retrieved April 2023, from	</a:t>
            </a:r>
            <a:r>
              <a:rPr lang="en-US" sz="2000" u="sng" dirty="0">
                <a:latin typeface="Arial"/>
                <a:ea typeface="ＭＳ Ｐゴシック"/>
                <a:cs typeface="Arial"/>
              </a:rPr>
              <a:t>https://www.usgs.gov/centers/nwhc/science/distribution-highly-pathogenic-avian-influenza-north-america-</a:t>
            </a:r>
            <a:r>
              <a:rPr lang="en-US" sz="2000" dirty="0">
                <a:latin typeface="Arial"/>
                <a:ea typeface="ＭＳ Ｐゴシック"/>
                <a:cs typeface="Arial"/>
              </a:rPr>
              <a:t>	</a:t>
            </a:r>
            <a:r>
              <a:rPr lang="en-US" sz="2000" u="sng" dirty="0">
                <a:latin typeface="Arial"/>
                <a:ea typeface="ＭＳ Ｐゴシック"/>
                <a:cs typeface="Arial"/>
              </a:rPr>
              <a:t>20212022</a:t>
            </a:r>
            <a:endParaRPr lang="en-US" sz="2000" dirty="0">
              <a:latin typeface="Arial"/>
              <a:ea typeface="ＭＳ Ｐゴシック"/>
              <a:cs typeface="Arial"/>
            </a:endParaRPr>
          </a:p>
        </p:txBody>
      </p:sp>
      <p:pic>
        <p:nvPicPr>
          <p:cNvPr id="6" name="Picture 6" descr="A picture containing text, bird&#10;&#10;Description automatically generated">
            <a:extLst>
              <a:ext uri="{FF2B5EF4-FFF2-40B4-BE49-F238E27FC236}">
                <a16:creationId xmlns:a16="http://schemas.microsoft.com/office/drawing/2014/main" id="{B6D4FBC9-6F19-548B-CB81-27921E4DBB3C}"/>
              </a:ext>
            </a:extLst>
          </p:cNvPr>
          <p:cNvPicPr>
            <a:picLocks noChangeAspect="1"/>
          </p:cNvPicPr>
          <p:nvPr/>
        </p:nvPicPr>
        <p:blipFill>
          <a:blip r:embed="rId7"/>
          <a:stretch>
            <a:fillRect/>
          </a:stretch>
        </p:blipFill>
        <p:spPr>
          <a:xfrm>
            <a:off x="4860235" y="11578530"/>
            <a:ext cx="5548875" cy="5877883"/>
          </a:xfrm>
          <a:prstGeom prst="rect">
            <a:avLst/>
          </a:prstGeom>
        </p:spPr>
      </p:pic>
      <p:sp>
        <p:nvSpPr>
          <p:cNvPr id="7" name="Text Box 64">
            <a:extLst>
              <a:ext uri="{FF2B5EF4-FFF2-40B4-BE49-F238E27FC236}">
                <a16:creationId xmlns:a16="http://schemas.microsoft.com/office/drawing/2014/main" id="{4804E0CA-9F55-0A35-A6CD-EE1DFF602DC3}"/>
              </a:ext>
            </a:extLst>
          </p:cNvPr>
          <p:cNvSpPr txBox="1">
            <a:spLocks noChangeArrowheads="1"/>
          </p:cNvSpPr>
          <p:nvPr/>
        </p:nvSpPr>
        <p:spPr bwMode="auto">
          <a:xfrm>
            <a:off x="29660378" y="16701208"/>
            <a:ext cx="1253490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287020" indent="0"/>
            <a:endParaRPr lang="en-US" sz="2600">
              <a:cs typeface="Arial"/>
            </a:endParaRPr>
          </a:p>
        </p:txBody>
      </p:sp>
      <p:pic>
        <p:nvPicPr>
          <p:cNvPr id="10" name="Picture 11" descr="Text&#10;&#10;Description automatically generated">
            <a:extLst>
              <a:ext uri="{FF2B5EF4-FFF2-40B4-BE49-F238E27FC236}">
                <a16:creationId xmlns:a16="http://schemas.microsoft.com/office/drawing/2014/main" id="{D0F8DD41-A4B7-8E80-53D6-09A29FF1A000}"/>
              </a:ext>
            </a:extLst>
          </p:cNvPr>
          <p:cNvPicPr>
            <a:picLocks noChangeAspect="1"/>
          </p:cNvPicPr>
          <p:nvPr/>
        </p:nvPicPr>
        <p:blipFill>
          <a:blip r:embed="rId8"/>
          <a:stretch>
            <a:fillRect/>
          </a:stretch>
        </p:blipFill>
        <p:spPr>
          <a:xfrm>
            <a:off x="36039287" y="10946455"/>
            <a:ext cx="7155641" cy="8817984"/>
          </a:xfrm>
          <a:prstGeom prst="rect">
            <a:avLst/>
          </a:prstGeom>
        </p:spPr>
      </p:pic>
      <p:sp>
        <p:nvSpPr>
          <p:cNvPr id="12" name="TextBox 11">
            <a:extLst>
              <a:ext uri="{FF2B5EF4-FFF2-40B4-BE49-F238E27FC236}">
                <a16:creationId xmlns:a16="http://schemas.microsoft.com/office/drawing/2014/main" id="{27157983-20E9-7680-9187-3DB66B01551F}"/>
              </a:ext>
            </a:extLst>
          </p:cNvPr>
          <p:cNvSpPr txBox="1"/>
          <p:nvPr/>
        </p:nvSpPr>
        <p:spPr>
          <a:xfrm>
            <a:off x="29908021" y="13458799"/>
            <a:ext cx="564220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a:ea typeface="ＭＳ Ｐゴシック"/>
              </a:rPr>
              <a:t>For farms to reduce the risk of contamination and spreading AI, biosecurity is the most preventive measure that they can take. By instilling preventive measures this will reduce the risk for farm-to-farm risk and decrease getting the virus from wild birds. </a:t>
            </a:r>
            <a:r>
              <a:rPr lang="en-US" sz="2800" dirty="0">
                <a:latin typeface="Arial"/>
                <a:ea typeface="Arial"/>
                <a:cs typeface="Arial"/>
              </a:rPr>
              <a:t>​All commercial farms have required measures in place, but backyard farms do not have the same preventative measures in place. </a:t>
            </a:r>
            <a:endParaRPr lang="en-US" dirty="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1319</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Tahoma</vt:lpstr>
      <vt:lpstr>Blank Presentation</vt:lpstr>
      <vt:lpstr>PowerPoint Presentation</vt:lpstr>
    </vt:vector>
  </TitlesOfParts>
  <Manager/>
  <Company>Arkansas Tech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Gordon</dc:creator>
  <cp:keywords/>
  <dc:description/>
  <cp:lastModifiedBy>Tatum Simms</cp:lastModifiedBy>
  <cp:revision>11</cp:revision>
  <cp:lastPrinted>2023-01-18T16:05:18Z</cp:lastPrinted>
  <dcterms:created xsi:type="dcterms:W3CDTF">2005-02-24T03:11:54Z</dcterms:created>
  <dcterms:modified xsi:type="dcterms:W3CDTF">2023-04-18T20:21:54Z</dcterms:modified>
  <cp:category/>
</cp:coreProperties>
</file>