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F16D9E-8B09-2BBC-DA0F-06A804CF5700}" v="162" dt="2023-03-28T23:46:01.042"/>
    <p1510:client id="{12EEA1F9-322E-F745-904C-F44A0C66F643}" v="368" dt="2023-03-28T16:17:31.646"/>
    <p1510:client id="{A3369998-6F57-67F0-8A27-39249E05F073}" v="26" dt="2023-03-31T16:29:50.0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9792"/>
        <p:guide pos="9915"/>
      </p:guideLst>
    </p:cSldViewPr>
  </p:slideViewPr>
  <p:notesViewPr>
    <p:cSldViewPr snapToGrid="0">
      <p:cViewPr>
        <p:scale>
          <a:sx n="1" d="2"/>
          <a:sy n="1" d="2"/>
        </p:scale>
        <p:origin x="0" y="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doi.org/10.3390/life10120327&#8203;" TargetMode="External"/><Relationship Id="rId4" Type="http://schemas.openxmlformats.org/officeDocument/2006/relationships/hyperlink" Target="https://doi.org/10.1093/ageing/afy177&#82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98951"/>
            <a:ext cx="34340183"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a:solidFill>
                <a:schemeClr val="bg1"/>
              </a:solidFill>
              <a:latin typeface="Tahoma" panose="020B0604030504040204" pitchFamily="34" charset="0"/>
            </a:endParaRPr>
          </a:p>
          <a:p>
            <a:pPr eaLnBrk="1" hangingPunct="1">
              <a:spcBef>
                <a:spcPct val="50000"/>
              </a:spcBef>
            </a:pPr>
            <a:r>
              <a:rPr lang="en-US" altLang="en-US" sz="6000" spc="-150">
                <a:latin typeface="+mj-lt"/>
                <a:ea typeface="ＭＳ Ｐゴシック"/>
              </a:rPr>
              <a:t>A Research Appraisal of how Electronic Health Record Implementation has Impacted Coding Efficiency</a:t>
            </a:r>
            <a:endParaRPr lang="en-US" altLang="en-US" sz="6000" spc="-150">
              <a:latin typeface="+mj-lt"/>
              <a:ea typeface="ＭＳ Ｐゴシック"/>
              <a:cs typeface="Arial"/>
            </a:endParaRPr>
          </a:p>
          <a:p>
            <a:pPr eaLnBrk="1" hangingPunct="1">
              <a:spcBef>
                <a:spcPct val="50000"/>
              </a:spcBef>
            </a:pPr>
            <a:r>
              <a:rPr lang="en-US" altLang="en-US" sz="4800">
                <a:latin typeface="+mj-lt"/>
                <a:ea typeface="ＭＳ Ｐゴシック"/>
              </a:rPr>
              <a:t>Abby Phillips &amp; Jasmine Ware</a:t>
            </a:r>
            <a:endParaRPr lang="en-US" sz="3600">
              <a:latin typeface="+mj-lt"/>
              <a:ea typeface="ＭＳ Ｐゴシック"/>
            </a:endParaRPr>
          </a:p>
          <a:p>
            <a:pPr>
              <a:spcBef>
                <a:spcPct val="50000"/>
              </a:spcBef>
            </a:pPr>
            <a:r>
              <a:rPr lang="en-US" sz="3600">
                <a:latin typeface="Arial"/>
                <a:ea typeface="ＭＳ Ｐゴシック"/>
                <a:cs typeface="Arial"/>
              </a:rPr>
              <a:t>HIM 4093-M01, Fall 2022</a:t>
            </a:r>
          </a:p>
          <a:p>
            <a:pPr>
              <a:spcBef>
                <a:spcPct val="50000"/>
              </a:spcBef>
            </a:pPr>
            <a:endParaRPr lang="en-US" altLang="en-US" sz="4800">
              <a:latin typeface="+mj-lt"/>
              <a:ea typeface="ＭＳ Ｐゴシック"/>
              <a:cs typeface="Arial"/>
            </a:endParaRPr>
          </a:p>
        </p:txBody>
      </p:sp>
      <p:sp>
        <p:nvSpPr>
          <p:cNvPr id="2057" name="Rectangle 9">
            <a:extLst>
              <a:ext uri="{FF2B5EF4-FFF2-40B4-BE49-F238E27FC236}">
                <a16:creationId xmlns:a16="http://schemas.microsoft.com/office/drawing/2014/main" id="{DE6CFA78-314C-35AC-11A9-DA67D15E539C}"/>
              </a:ext>
            </a:extLst>
          </p:cNvPr>
          <p:cNvSpPr>
            <a:spLocks noChangeArrowheads="1"/>
          </p:cNvSpPr>
          <p:nvPr/>
        </p:nvSpPr>
        <p:spPr bwMode="auto">
          <a:xfrm>
            <a:off x="921627" y="5547072"/>
            <a:ext cx="13564066" cy="1036848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59" name="Rectangle 11">
            <a:extLst>
              <a:ext uri="{FF2B5EF4-FFF2-40B4-BE49-F238E27FC236}">
                <a16:creationId xmlns:a16="http://schemas.microsoft.com/office/drawing/2014/main" id="{01C886A9-8D45-7CDD-B04F-A94C7041509A}"/>
              </a:ext>
            </a:extLst>
          </p:cNvPr>
          <p:cNvSpPr>
            <a:spLocks noChangeArrowheads="1"/>
          </p:cNvSpPr>
          <p:nvPr/>
        </p:nvSpPr>
        <p:spPr bwMode="auto">
          <a:xfrm>
            <a:off x="921627" y="16529284"/>
            <a:ext cx="13545461" cy="3926300"/>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13" name="Text Box 165">
            <a:extLst>
              <a:ext uri="{FF2B5EF4-FFF2-40B4-BE49-F238E27FC236}">
                <a16:creationId xmlns:a16="http://schemas.microsoft.com/office/drawing/2014/main" id="{C631C353-3950-9B65-9201-CB18524A0229}"/>
              </a:ext>
            </a:extLst>
          </p:cNvPr>
          <p:cNvSpPr txBox="1">
            <a:spLocks noChangeArrowheads="1"/>
          </p:cNvSpPr>
          <p:nvPr/>
        </p:nvSpPr>
        <p:spPr bwMode="auto">
          <a:xfrm>
            <a:off x="1136331" y="6404328"/>
            <a:ext cx="13170606" cy="9130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pPr>
              <a:lnSpc>
                <a:spcPct val="150000"/>
              </a:lnSpc>
            </a:pPr>
            <a:r>
              <a:rPr lang="en-US" sz="3600" b="0" i="0" u="none" strike="noStrike">
                <a:effectLst/>
                <a:latin typeface="Century Gothic"/>
                <a:ea typeface="ＭＳ Ｐゴシック"/>
              </a:rPr>
              <a:t>This research project highlights the ways that coding efficiency has been improved in healthcare over the years, with an emphasis on EHR implementation. This research project </a:t>
            </a:r>
            <a:r>
              <a:rPr lang="en-US" sz="3600">
                <a:latin typeface="Century Gothic"/>
                <a:ea typeface="ＭＳ Ｐゴシック"/>
              </a:rPr>
              <a:t>references</a:t>
            </a:r>
            <a:r>
              <a:rPr lang="en-US" sz="3600" b="0" i="0" u="none" strike="noStrike">
                <a:effectLst/>
                <a:latin typeface="Century Gothic"/>
                <a:ea typeface="ＭＳ Ｐゴシック"/>
              </a:rPr>
              <a:t> and analyzes trends concerning coding and the revenue cycle from both credible and reliable sources. In this research study, we will reference articles that analyze trends and create a visual understanding of the data collected. This study will highlight a broad spectrum of the impact of electronic health record implementation in the healthcare setting. (Tsai et al., 2020)</a:t>
            </a:r>
            <a:endParaRPr lang="en-US" sz="3600">
              <a:latin typeface="Arial"/>
              <a:ea typeface="ＭＳ Ｐゴシック"/>
              <a:cs typeface="Arial"/>
            </a:endParaRPr>
          </a:p>
        </p:txBody>
      </p:sp>
      <p:sp>
        <p:nvSpPr>
          <p:cNvPr id="2216" name="Text Box 168">
            <a:extLst>
              <a:ext uri="{FF2B5EF4-FFF2-40B4-BE49-F238E27FC236}">
                <a16:creationId xmlns:a16="http://schemas.microsoft.com/office/drawing/2014/main" id="{6BD734D6-3DC7-18E9-995F-5CEA775069FD}"/>
              </a:ext>
            </a:extLst>
          </p:cNvPr>
          <p:cNvSpPr txBox="1">
            <a:spLocks noChangeArrowheads="1"/>
          </p:cNvSpPr>
          <p:nvPr/>
        </p:nvSpPr>
        <p:spPr bwMode="auto">
          <a:xfrm>
            <a:off x="18364200" y="22529800"/>
            <a:ext cx="4470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3" name="Text Box 245">
            <a:extLst>
              <a:ext uri="{FF2B5EF4-FFF2-40B4-BE49-F238E27FC236}">
                <a16:creationId xmlns:a16="http://schemas.microsoft.com/office/drawing/2014/main" id="{493C3F7E-6466-1F0B-823C-B38C90DDCA9B}"/>
              </a:ext>
            </a:extLst>
          </p:cNvPr>
          <p:cNvSpPr txBox="1">
            <a:spLocks noChangeArrowheads="1"/>
          </p:cNvSpPr>
          <p:nvPr/>
        </p:nvSpPr>
        <p:spPr bwMode="auto">
          <a:xfrm>
            <a:off x="9340291" y="31528010"/>
            <a:ext cx="22926225" cy="19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endParaRPr lang="en-US" altLang="en-US"/>
          </a:p>
        </p:txBody>
      </p:sp>
      <p:sp>
        <p:nvSpPr>
          <p:cNvPr id="2294" name="Text Box 246">
            <a:extLst>
              <a:ext uri="{FF2B5EF4-FFF2-40B4-BE49-F238E27FC236}">
                <a16:creationId xmlns:a16="http://schemas.microsoft.com/office/drawing/2014/main" id="{3849A8AD-F69A-C034-5AFB-F28CA3FF9FA3}"/>
              </a:ext>
            </a:extLst>
          </p:cNvPr>
          <p:cNvSpPr txBox="1">
            <a:spLocks noChangeArrowheads="1"/>
          </p:cNvSpPr>
          <p:nvPr/>
        </p:nvSpPr>
        <p:spPr bwMode="auto">
          <a:xfrm>
            <a:off x="13413651" y="31775432"/>
            <a:ext cx="8771223" cy="839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endParaRPr lang="en-US" altLang="en-US"/>
          </a:p>
        </p:txBody>
      </p:sp>
      <p:sp>
        <p:nvSpPr>
          <p:cNvPr id="2546" name="Text Box 498">
            <a:extLst>
              <a:ext uri="{FF2B5EF4-FFF2-40B4-BE49-F238E27FC236}">
                <a16:creationId xmlns:a16="http://schemas.microsoft.com/office/drawing/2014/main" id="{6E752219-0ACC-F5B5-4A1F-E104FB015A3E}"/>
              </a:ext>
            </a:extLst>
          </p:cNvPr>
          <p:cNvSpPr txBox="1">
            <a:spLocks noChangeArrowheads="1"/>
          </p:cNvSpPr>
          <p:nvPr/>
        </p:nvSpPr>
        <p:spPr bwMode="auto">
          <a:xfrm>
            <a:off x="16451263" y="21475700"/>
            <a:ext cx="121999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88" name="Text Box 540">
            <a:extLst>
              <a:ext uri="{FF2B5EF4-FFF2-40B4-BE49-F238E27FC236}">
                <a16:creationId xmlns:a16="http://schemas.microsoft.com/office/drawing/2014/main" id="{1BD01A1B-59FE-FD05-DBAD-FB9247F68EBD}"/>
              </a:ext>
            </a:extLst>
          </p:cNvPr>
          <p:cNvSpPr txBox="1">
            <a:spLocks noChangeArrowheads="1"/>
          </p:cNvSpPr>
          <p:nvPr/>
        </p:nvSpPr>
        <p:spPr bwMode="auto">
          <a:xfrm>
            <a:off x="29667200" y="29565600"/>
            <a:ext cx="1384300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a:solidFill>
                  <a:schemeClr val="bg1"/>
                </a:solidFill>
              </a:rPr>
              <a:t>Special Thanks to our Project Sponsors: </a:t>
            </a:r>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3"/>
          <a:stretch>
            <a:fillRect/>
          </a:stretch>
        </p:blipFill>
        <p:spPr>
          <a:xfrm>
            <a:off x="35680033" y="272199"/>
            <a:ext cx="6623667" cy="5113938"/>
          </a:xfrm>
          <a:prstGeom prst="rect">
            <a:avLst/>
          </a:prstGeom>
        </p:spPr>
      </p:pic>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1353746" y="5606285"/>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Introduction </a:t>
            </a:r>
          </a:p>
        </p:txBody>
      </p:sp>
      <p:sp>
        <p:nvSpPr>
          <p:cNvPr id="4" name="Rectangle 11">
            <a:extLst>
              <a:ext uri="{FF2B5EF4-FFF2-40B4-BE49-F238E27FC236}">
                <a16:creationId xmlns:a16="http://schemas.microsoft.com/office/drawing/2014/main" id="{499A1716-2B39-8516-3367-8963498299C4}"/>
              </a:ext>
            </a:extLst>
          </p:cNvPr>
          <p:cNvSpPr>
            <a:spLocks noChangeArrowheads="1"/>
          </p:cNvSpPr>
          <p:nvPr/>
        </p:nvSpPr>
        <p:spPr bwMode="auto">
          <a:xfrm>
            <a:off x="923584" y="21069311"/>
            <a:ext cx="13543504" cy="9153897"/>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6" name="Text Box 49">
            <a:extLst>
              <a:ext uri="{FF2B5EF4-FFF2-40B4-BE49-F238E27FC236}">
                <a16:creationId xmlns:a16="http://schemas.microsoft.com/office/drawing/2014/main" id="{48A57C84-1D62-E51E-425F-18180DF9294B}"/>
              </a:ext>
            </a:extLst>
          </p:cNvPr>
          <p:cNvSpPr txBox="1">
            <a:spLocks noChangeArrowheads="1"/>
          </p:cNvSpPr>
          <p:nvPr/>
        </p:nvSpPr>
        <p:spPr bwMode="auto">
          <a:xfrm>
            <a:off x="1046331" y="16722025"/>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Research Purpose and/or Question(s)</a:t>
            </a:r>
          </a:p>
        </p:txBody>
      </p:sp>
      <p:sp>
        <p:nvSpPr>
          <p:cNvPr id="7" name="Text Box 165">
            <a:extLst>
              <a:ext uri="{FF2B5EF4-FFF2-40B4-BE49-F238E27FC236}">
                <a16:creationId xmlns:a16="http://schemas.microsoft.com/office/drawing/2014/main" id="{06DDFB6D-262B-60F1-B826-0992C120C5E8}"/>
              </a:ext>
            </a:extLst>
          </p:cNvPr>
          <p:cNvSpPr txBox="1">
            <a:spLocks noChangeArrowheads="1"/>
          </p:cNvSpPr>
          <p:nvPr/>
        </p:nvSpPr>
        <p:spPr bwMode="auto">
          <a:xfrm>
            <a:off x="1046331" y="17556115"/>
            <a:ext cx="12800012" cy="32316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pPr>
              <a:lnSpc>
                <a:spcPct val="150000"/>
              </a:lnSpc>
            </a:pPr>
            <a:r>
              <a:rPr lang="en-US" sz="3600">
                <a:latin typeface="Century Gothic"/>
                <a:ea typeface="ＭＳ Ｐゴシック"/>
              </a:rPr>
              <a:t>The purpose of this study is to provide insight on how Electronic Health Record usage has alleviated the presence of coding errors in the medical record. </a:t>
            </a:r>
            <a:endParaRPr lang="en-US" sz="3600">
              <a:cs typeface="Arial"/>
            </a:endParaRPr>
          </a:p>
          <a:p>
            <a:pPr>
              <a:spcBef>
                <a:spcPct val="50000"/>
              </a:spcBef>
            </a:pPr>
            <a:endParaRPr lang="en-US" altLang="en-US" sz="2800"/>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1149106" y="2125345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Method / Data Source(s)</a:t>
            </a:r>
          </a:p>
        </p:txBody>
      </p:sp>
      <p:sp>
        <p:nvSpPr>
          <p:cNvPr id="11" name="Rectangle 10">
            <a:extLst>
              <a:ext uri="{FF2B5EF4-FFF2-40B4-BE49-F238E27FC236}">
                <a16:creationId xmlns:a16="http://schemas.microsoft.com/office/drawing/2014/main" id="{44D17A66-E332-886F-25E9-3E1FEAE591CA}"/>
              </a:ext>
            </a:extLst>
          </p:cNvPr>
          <p:cNvSpPr>
            <a:spLocks noChangeArrowheads="1"/>
          </p:cNvSpPr>
          <p:nvPr/>
        </p:nvSpPr>
        <p:spPr bwMode="auto">
          <a:xfrm>
            <a:off x="15145244" y="5547904"/>
            <a:ext cx="13500132" cy="2467530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15386833" y="590632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Findings/Results </a:t>
            </a:r>
          </a:p>
        </p:txBody>
      </p:sp>
      <p:sp>
        <p:nvSpPr>
          <p:cNvPr id="14" name="Text Box 165">
            <a:extLst>
              <a:ext uri="{FF2B5EF4-FFF2-40B4-BE49-F238E27FC236}">
                <a16:creationId xmlns:a16="http://schemas.microsoft.com/office/drawing/2014/main" id="{7218F8B2-329C-005F-A558-8BB653A9C5FC}"/>
              </a:ext>
            </a:extLst>
          </p:cNvPr>
          <p:cNvSpPr txBox="1">
            <a:spLocks noChangeArrowheads="1"/>
          </p:cNvSpPr>
          <p:nvPr/>
        </p:nvSpPr>
        <p:spPr bwMode="auto">
          <a:xfrm>
            <a:off x="1024414" y="21746445"/>
            <a:ext cx="13340339" cy="82989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pPr>
              <a:lnSpc>
                <a:spcPct val="200000"/>
              </a:lnSpc>
            </a:pPr>
            <a:r>
              <a:rPr lang="en-US" sz="3400" b="1" i="0" u="none" strike="noStrike">
                <a:effectLst/>
                <a:latin typeface="Century Gothic"/>
                <a:ea typeface="ＭＳ Ｐゴシック"/>
              </a:rPr>
              <a:t> </a:t>
            </a:r>
            <a:r>
              <a:rPr lang="en-US" sz="3400" b="0" i="0" u="none" strike="noStrike">
                <a:effectLst/>
                <a:latin typeface="Century Gothic"/>
                <a:ea typeface="ＭＳ Ｐゴシック"/>
              </a:rPr>
              <a:t>In this study, researchers gathered information from sources who compared archived records (before EHR usage) and recent records (after EHR implementation). This study involved specific hospitals and specific procedures. In these studies, researchers highlighted the presence and frequency of coding errors before and after EHR usage. They analyzed their findings by conducting sensitivity and specificity tests to determine the impact.</a:t>
            </a:r>
            <a:endParaRPr lang="en-US" altLang="en-US" sz="3400">
              <a:latin typeface="Century Gothic"/>
              <a:ea typeface="ＭＳ Ｐゴシック"/>
              <a:cs typeface="Arial" panose="020B0604020202020204" pitchFamily="34" charset="0"/>
            </a:endParaRPr>
          </a:p>
        </p:txBody>
      </p:sp>
      <p:sp>
        <p:nvSpPr>
          <p:cNvPr id="15" name="Text Box 165">
            <a:extLst>
              <a:ext uri="{FF2B5EF4-FFF2-40B4-BE49-F238E27FC236}">
                <a16:creationId xmlns:a16="http://schemas.microsoft.com/office/drawing/2014/main" id="{8C03F30F-4601-9473-5D57-B8FAC2B93CAB}"/>
              </a:ext>
            </a:extLst>
          </p:cNvPr>
          <p:cNvSpPr txBox="1">
            <a:spLocks noChangeArrowheads="1"/>
          </p:cNvSpPr>
          <p:nvPr/>
        </p:nvSpPr>
        <p:spPr bwMode="auto">
          <a:xfrm>
            <a:off x="15444059" y="6286274"/>
            <a:ext cx="13193216" cy="120668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pPr lvl="0">
              <a:lnSpc>
                <a:spcPct val="200000"/>
              </a:lnSpc>
            </a:pPr>
            <a:r>
              <a:rPr lang="en-US" sz="4400" b="0" i="0" u="none" strike="noStrike">
                <a:effectLst/>
                <a:latin typeface="Century Gothic"/>
                <a:ea typeface="ＭＳ Ｐゴシック"/>
              </a:rPr>
              <a:t>Based off this study, the use of an electronic health record significantly minimized the number of coding errors in the National Hip Fracture Database (NHFD</a:t>
            </a:r>
            <a:r>
              <a:rPr lang="en-US" sz="4400">
                <a:latin typeface="Century Gothic"/>
                <a:ea typeface="ＭＳ Ｐゴシック"/>
              </a:rPr>
              <a:t>),</a:t>
            </a:r>
            <a:r>
              <a:rPr lang="en-US" sz="4400" b="0" i="0" u="none" strike="noStrike">
                <a:effectLst/>
                <a:latin typeface="Century Gothic"/>
                <a:ea typeface="ＭＳ Ｐゴシック"/>
              </a:rPr>
              <a:t> as opposed to the number of errors that occurred in the database before the implementation of an electronic health record. The coding error percentage rate decreased from 23.2% to 7.6% after EHR usage.</a:t>
            </a:r>
            <a:r>
              <a:rPr lang="en-US" sz="3600" b="0" i="0" u="none" strike="noStrike">
                <a:effectLst/>
                <a:latin typeface="Century Gothic"/>
                <a:ea typeface="ＭＳ Ｐゴシック"/>
              </a:rPr>
              <a:t> </a:t>
            </a:r>
            <a:endParaRPr lang="en-US" altLang="en-US" sz="3600">
              <a:latin typeface="Century Gothic"/>
              <a:ea typeface="ＭＳ Ｐゴシック"/>
            </a:endParaRPr>
          </a:p>
        </p:txBody>
      </p:sp>
      <p:sp>
        <p:nvSpPr>
          <p:cNvPr id="18" name="Rectangle 17">
            <a:extLst>
              <a:ext uri="{FF2B5EF4-FFF2-40B4-BE49-F238E27FC236}">
                <a16:creationId xmlns:a16="http://schemas.microsoft.com/office/drawing/2014/main" id="{5222011F-19C4-C60E-C742-75F314C30569}"/>
              </a:ext>
            </a:extLst>
          </p:cNvPr>
          <p:cNvSpPr>
            <a:spLocks noChangeArrowheads="1"/>
          </p:cNvSpPr>
          <p:nvPr/>
        </p:nvSpPr>
        <p:spPr bwMode="auto">
          <a:xfrm>
            <a:off x="29244803" y="15636986"/>
            <a:ext cx="13979641" cy="9520528"/>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9" name="Rectangle 18">
            <a:extLst>
              <a:ext uri="{FF2B5EF4-FFF2-40B4-BE49-F238E27FC236}">
                <a16:creationId xmlns:a16="http://schemas.microsoft.com/office/drawing/2014/main" id="{9C1EF845-C69D-DBA5-8265-B9B7D7EF177C}"/>
              </a:ext>
            </a:extLst>
          </p:cNvPr>
          <p:cNvSpPr>
            <a:spLocks noChangeArrowheads="1"/>
          </p:cNvSpPr>
          <p:nvPr/>
        </p:nvSpPr>
        <p:spPr bwMode="auto">
          <a:xfrm>
            <a:off x="29244803" y="25372161"/>
            <a:ext cx="13979641" cy="4851047"/>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1" name="Text Box 49">
            <a:extLst>
              <a:ext uri="{FF2B5EF4-FFF2-40B4-BE49-F238E27FC236}">
                <a16:creationId xmlns:a16="http://schemas.microsoft.com/office/drawing/2014/main" id="{23F75594-4251-CFA8-8C7D-B5B1E1D3E708}"/>
              </a:ext>
            </a:extLst>
          </p:cNvPr>
          <p:cNvSpPr txBox="1">
            <a:spLocks noChangeArrowheads="1"/>
          </p:cNvSpPr>
          <p:nvPr/>
        </p:nvSpPr>
        <p:spPr bwMode="auto">
          <a:xfrm>
            <a:off x="29546500" y="15879871"/>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Conclusion(s) / Implication(s) </a:t>
            </a:r>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29674369" y="25505772"/>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References</a:t>
            </a:r>
          </a:p>
        </p:txBody>
      </p:sp>
      <p:sp>
        <p:nvSpPr>
          <p:cNvPr id="25" name="Text Box 165">
            <a:extLst>
              <a:ext uri="{FF2B5EF4-FFF2-40B4-BE49-F238E27FC236}">
                <a16:creationId xmlns:a16="http://schemas.microsoft.com/office/drawing/2014/main" id="{ED321C93-3FBA-BA9D-CB0E-A802637745F8}"/>
              </a:ext>
            </a:extLst>
          </p:cNvPr>
          <p:cNvSpPr txBox="1">
            <a:spLocks noChangeArrowheads="1"/>
          </p:cNvSpPr>
          <p:nvPr/>
        </p:nvSpPr>
        <p:spPr bwMode="auto">
          <a:xfrm>
            <a:off x="29265093" y="26145127"/>
            <a:ext cx="13429910" cy="39703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r>
              <a:rPr lang="en-US" altLang="en-US" sz="2800">
                <a:latin typeface="Century Gothic"/>
                <a:ea typeface="ＭＳ Ｐゴシック"/>
                <a:cs typeface="Arial"/>
              </a:rPr>
              <a:t>Lawrence, J.E., Cundall-Curry, D., Stewart, M.E., Fountain, M.D., &amp; Gooding C.R. (2019). The use of an electronic health record system reduces errors in the national hip fracture database. Oxford University Press, 48(2). </a:t>
            </a:r>
            <a:r>
              <a:rPr lang="en-US" altLang="en-US" sz="2800">
                <a:latin typeface="Century Gothic"/>
                <a:ea typeface="ＭＳ Ｐゴシック"/>
                <a:cs typeface="Arial"/>
                <a:hlinkClick r:id="rId4"/>
              </a:rPr>
              <a:t>https://doi.org/10.1093/ageing/afy177​</a:t>
            </a:r>
            <a:endParaRPr lang="en-US" altLang="en-US" sz="2800">
              <a:latin typeface="Century Gothic"/>
              <a:cs typeface="Arial"/>
            </a:endParaRPr>
          </a:p>
          <a:p>
            <a:endParaRPr lang="en-US" altLang="en-US" sz="2800">
              <a:latin typeface="Century Gothic"/>
              <a:cs typeface="Arial"/>
            </a:endParaRPr>
          </a:p>
          <a:p>
            <a:r>
              <a:rPr lang="en-US" altLang="en-US" sz="2800">
                <a:latin typeface="Century Gothic"/>
                <a:ea typeface="ＭＳ Ｐゴシック"/>
                <a:cs typeface="Arial"/>
              </a:rPr>
              <a:t>Tsai, C. H., </a:t>
            </a:r>
            <a:r>
              <a:rPr lang="en-US" altLang="en-US" sz="2800" err="1">
                <a:latin typeface="Century Gothic"/>
                <a:ea typeface="ＭＳ Ｐゴシック"/>
                <a:cs typeface="Arial"/>
              </a:rPr>
              <a:t>Eghdam</a:t>
            </a:r>
            <a:r>
              <a:rPr lang="en-US" altLang="en-US" sz="2800">
                <a:latin typeface="Century Gothic"/>
                <a:ea typeface="ＭＳ Ｐゴシック"/>
                <a:cs typeface="Arial"/>
              </a:rPr>
              <a:t>, A., </a:t>
            </a:r>
            <a:r>
              <a:rPr lang="en-US" altLang="en-US" sz="2800" err="1">
                <a:latin typeface="Century Gothic"/>
                <a:ea typeface="ＭＳ Ｐゴシック"/>
                <a:cs typeface="Arial"/>
              </a:rPr>
              <a:t>Davoody</a:t>
            </a:r>
            <a:r>
              <a:rPr lang="en-US" altLang="en-US" sz="2800">
                <a:latin typeface="Century Gothic"/>
                <a:ea typeface="ＭＳ Ｐゴシック"/>
                <a:cs typeface="Arial"/>
              </a:rPr>
              <a:t>, N., Wright, G., Flowerday, S., &amp; Koch, S. (2020). Effects of Electronic Health Record Implementation and Barriers to Adoption and Use: A Scoping Review and Qualitative Analysis of the Content. Life, 10(12), 327. </a:t>
            </a:r>
            <a:r>
              <a:rPr lang="en-US" altLang="en-US" sz="2800">
                <a:latin typeface="Century Gothic"/>
                <a:ea typeface="ＭＳ Ｐゴシック"/>
                <a:cs typeface="Arial"/>
                <a:hlinkClick r:id="rId5"/>
              </a:rPr>
              <a:t>https://doi.org/10.3390/life10120327​</a:t>
            </a:r>
            <a:endParaRPr lang="en-US" altLang="en-US" sz="2800">
              <a:latin typeface="Century Gothic"/>
              <a:ea typeface="ＭＳ Ｐゴシック"/>
              <a:cs typeface="Arial"/>
            </a:endParaRPr>
          </a:p>
        </p:txBody>
      </p:sp>
      <p:sp>
        <p:nvSpPr>
          <p:cNvPr id="26" name="Text Box 64">
            <a:extLst>
              <a:ext uri="{FF2B5EF4-FFF2-40B4-BE49-F238E27FC236}">
                <a16:creationId xmlns:a16="http://schemas.microsoft.com/office/drawing/2014/main" id="{4FB31BC3-0C88-7B4C-B43E-870D965999EC}"/>
              </a:ext>
            </a:extLst>
          </p:cNvPr>
          <p:cNvSpPr txBox="1">
            <a:spLocks noChangeArrowheads="1"/>
          </p:cNvSpPr>
          <p:nvPr/>
        </p:nvSpPr>
        <p:spPr bwMode="auto">
          <a:xfrm>
            <a:off x="29244803" y="16733160"/>
            <a:ext cx="13877528" cy="74659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87020" indent="0">
              <a:lnSpc>
                <a:spcPct val="150000"/>
              </a:lnSpc>
            </a:pPr>
            <a:r>
              <a:rPr lang="en-US" sz="3600">
                <a:latin typeface="Century Gothic"/>
                <a:ea typeface="ＭＳ Ｐゴシック"/>
              </a:rPr>
              <a:t>According to this</a:t>
            </a:r>
            <a:r>
              <a:rPr lang="en-US" sz="3600" b="0" i="0" u="none" strike="noStrike">
                <a:effectLst/>
                <a:latin typeface="Century Gothic"/>
                <a:ea typeface="ＭＳ Ｐゴシック"/>
              </a:rPr>
              <a:t> specific study, EHR usage does improve the accuracy and efficiency of coding and reimbursement. An EHR system provides automated capabilities that can assist many HIM professionals in their day-to-day tasks. The EHR system in this study provided an automated auditing system, hence the error reduction in coding. The main goal of a HIM professional is to provide quality of care that is efficient. The EHR system in this study  increases both efficiency and quality in reimbursement care. </a:t>
            </a:r>
            <a:endParaRPr lang="en-US" sz="3600">
              <a:latin typeface="Century Gothic"/>
              <a:ea typeface="ＭＳ Ｐゴシック"/>
              <a:cs typeface="Arial" panose="020B0604020202020204" pitchFamily="34" charset="0"/>
            </a:endParaRPr>
          </a:p>
        </p:txBody>
      </p:sp>
      <p:pic>
        <p:nvPicPr>
          <p:cNvPr id="1028" name="Picture 4">
            <a:extLst>
              <a:ext uri="{FF2B5EF4-FFF2-40B4-BE49-F238E27FC236}">
                <a16:creationId xmlns:a16="http://schemas.microsoft.com/office/drawing/2014/main" id="{41D9AA4E-1B75-450C-A835-80783753CEF4}"/>
              </a:ext>
            </a:extLst>
          </p:cNvPr>
          <p:cNvPicPr>
            <a:picLocks noChangeAspect="1" noChangeArrowheads="1"/>
          </p:cNvPicPr>
          <p:nvPr/>
        </p:nvPicPr>
        <p:blipFill rotWithShape="1">
          <a:blip r:embed="rId6">
            <a:alphaModFix/>
            <a:extLst>
              <a:ext uri="{BEBA8EAE-BF5A-486C-A8C5-ECC9F3942E4B}">
                <a14:imgProps xmlns:a14="http://schemas.microsoft.com/office/drawing/2010/main">
                  <a14:imgLayer r:embed="rId7">
                    <a14:imgEffect>
                      <a14:sharpenSoften amount="50000"/>
                    </a14:imgEffect>
                    <a14:imgEffect>
                      <a14:saturation sat="400000"/>
                    </a14:imgEffect>
                  </a14:imgLayer>
                </a14:imgProps>
              </a:ext>
              <a:ext uri="{28A0092B-C50C-407E-A947-70E740481C1C}">
                <a14:useLocalDpi xmlns:a14="http://schemas.microsoft.com/office/drawing/2010/main" val="0"/>
              </a:ext>
            </a:extLst>
          </a:blip>
          <a:srcRect l="2298"/>
          <a:stretch/>
        </p:blipFill>
        <p:spPr bwMode="auto">
          <a:xfrm>
            <a:off x="29255687" y="5544450"/>
            <a:ext cx="13960491" cy="9823196"/>
          </a:xfrm>
          <a:prstGeom prst="rect">
            <a:avLst/>
          </a:prstGeom>
          <a:noFill/>
          <a:ln>
            <a:solidFill>
              <a:schemeClr val="accent4">
                <a:lumMod val="95000"/>
                <a:lumOff val="5000"/>
              </a:schemeClr>
            </a:solidFill>
          </a:ln>
          <a:extLst>
            <a:ext uri="{909E8E84-426E-40DD-AFC4-6F175D3DCCD1}">
              <a14:hiddenFill xmlns:a14="http://schemas.microsoft.com/office/drawing/2010/main">
                <a:solidFill>
                  <a:srgbClr val="FFFFFF"/>
                </a:solidFill>
              </a14:hiddenFill>
            </a:ext>
          </a:extLst>
        </p:spPr>
      </p:pic>
      <p:pic>
        <p:nvPicPr>
          <p:cNvPr id="9" name="Picture 9" descr="Chart&#10;&#10;Description automatically generated">
            <a:extLst>
              <a:ext uri="{FF2B5EF4-FFF2-40B4-BE49-F238E27FC236}">
                <a16:creationId xmlns:a16="http://schemas.microsoft.com/office/drawing/2014/main" id="{843A1629-D051-3054-3C2A-AB065D7EF74D}"/>
              </a:ext>
            </a:extLst>
          </p:cNvPr>
          <p:cNvPicPr>
            <a:picLocks noChangeAspect="1"/>
          </p:cNvPicPr>
          <p:nvPr/>
        </p:nvPicPr>
        <p:blipFill>
          <a:blip r:embed="rId8"/>
          <a:stretch>
            <a:fillRect/>
          </a:stretch>
        </p:blipFill>
        <p:spPr>
          <a:xfrm>
            <a:off x="15341895" y="19303321"/>
            <a:ext cx="13257979" cy="9800866"/>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revision>2</cp:revision>
  <cp:lastPrinted>2023-01-18T16:05:18Z</cp:lastPrinted>
  <dcterms:created xsi:type="dcterms:W3CDTF">2005-02-24T03:11:54Z</dcterms:created>
  <dcterms:modified xsi:type="dcterms:W3CDTF">2023-04-24T19:03:23Z</dcterms:modified>
  <cp:category/>
</cp:coreProperties>
</file>