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PT Sans Narrow"/>
      <p:regular r:id="rId40"/>
      <p:bold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TSansNarrow-regular.fntdata"/><Relationship Id="rId20" Type="http://schemas.openxmlformats.org/officeDocument/2006/relationships/slide" Target="slides/slide15.xml"/><Relationship Id="rId42" Type="http://schemas.openxmlformats.org/officeDocument/2006/relationships/font" Target="fonts/OpenSans-regular.fntdata"/><Relationship Id="rId41" Type="http://schemas.openxmlformats.org/officeDocument/2006/relationships/font" Target="fonts/PTSansNarrow-bold.fntdata"/><Relationship Id="rId22" Type="http://schemas.openxmlformats.org/officeDocument/2006/relationships/slide" Target="slides/slide17.xml"/><Relationship Id="rId44" Type="http://schemas.openxmlformats.org/officeDocument/2006/relationships/font" Target="fonts/OpenSans-italic.fntdata"/><Relationship Id="rId21" Type="http://schemas.openxmlformats.org/officeDocument/2006/relationships/slide" Target="slides/slide16.xml"/><Relationship Id="rId43" Type="http://schemas.openxmlformats.org/officeDocument/2006/relationships/font" Target="fonts/OpenSans-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f92a4d638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f92a4d63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f92a4d638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f92a4d638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f92a4d638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f92a4d638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f92a4d638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f92a4d638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0a1fe2c598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0a1fe2c598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f92a4d638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f92a4d638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32e4b5b7c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32e4b5b7c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32e4b5b7c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32e4b5b7c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32a51057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32a51057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2f93b679b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2f93b679b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2f93b679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2f93b679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19fc0477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19fc0477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176cbe17a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176cbe17a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f92a4d638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f92a4d638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0a1fe2c59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0a1fe2c59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a1fe2c598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a1fe2c598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19fc04774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19fc04774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32e4b5b7c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32e4b5b7c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0a1af5e5e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0a1af5e5e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1d3f7bccc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1d3f7bccc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0a1af5e5e9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0a1af5e5e9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f92a4d63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f92a4d63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The Arkansas Tech Graduate College, specifically Graduate Student Support Services are a part of ATU that deals with Graduate Students going for Degrees past Bachelors and helps these students and those who are interested with information for the Graduate degrees offered</a:t>
            </a:r>
            <a:endParaRPr sz="1800">
              <a:solidFill>
                <a:schemeClr val="dk1"/>
              </a:solidFill>
              <a:latin typeface="Open Sans"/>
              <a:ea typeface="Open Sans"/>
              <a:cs typeface="Open Sans"/>
              <a:sym typeface="Open Sans"/>
            </a:endParaRPr>
          </a:p>
          <a:p>
            <a:pPr indent="-317500" lvl="1" marL="914400" rtl="0" algn="l">
              <a:lnSpc>
                <a:spcPct val="115000"/>
              </a:lnSpc>
              <a:spcBef>
                <a:spcPts val="0"/>
              </a:spcBef>
              <a:spcAft>
                <a:spcPts val="0"/>
              </a:spcAft>
              <a:buClr>
                <a:schemeClr val="dk1"/>
              </a:buClr>
              <a:buSzPts val="1400"/>
              <a:buFont typeface="Open Sans"/>
              <a:buChar char="○"/>
            </a:pPr>
            <a:r>
              <a:rPr lang="en" sz="1400">
                <a:solidFill>
                  <a:schemeClr val="dk1"/>
                </a:solidFill>
                <a:latin typeface="Open Sans"/>
                <a:ea typeface="Open Sans"/>
                <a:cs typeface="Open Sans"/>
                <a:sym typeface="Open Sans"/>
              </a:rPr>
              <a:t>Graduate Students</a:t>
            </a:r>
            <a:endParaRPr sz="1400">
              <a:solidFill>
                <a:schemeClr val="dk1"/>
              </a:solidFill>
              <a:latin typeface="Open Sans"/>
              <a:ea typeface="Open Sans"/>
              <a:cs typeface="Open Sans"/>
              <a:sym typeface="Open Sans"/>
            </a:endParaRPr>
          </a:p>
          <a:p>
            <a:pPr indent="-317500" lvl="1" marL="914400" rtl="0" algn="l">
              <a:lnSpc>
                <a:spcPct val="115000"/>
              </a:lnSpc>
              <a:spcBef>
                <a:spcPts val="0"/>
              </a:spcBef>
              <a:spcAft>
                <a:spcPts val="0"/>
              </a:spcAft>
              <a:buClr>
                <a:schemeClr val="dk1"/>
              </a:buClr>
              <a:buSzPts val="1400"/>
              <a:buFont typeface="Open Sans"/>
              <a:buChar char="○"/>
            </a:pPr>
            <a:r>
              <a:rPr lang="en" sz="1400">
                <a:solidFill>
                  <a:schemeClr val="dk1"/>
                </a:solidFill>
                <a:latin typeface="Open Sans"/>
                <a:ea typeface="Open Sans"/>
                <a:cs typeface="Open Sans"/>
                <a:sym typeface="Open Sans"/>
              </a:rPr>
              <a:t>Prospective Graduate Students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0a1fe2c598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0a1fe2c598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0a1fe2c598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0a1fe2c598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f92a4d638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f92a4d638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f92a4d638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f92a4d638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f92a4d638f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f92a4d638f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f92a4d638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f92a4d638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f92a4d638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f92a4d638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f92a4d638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f92a4d638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0a1fe2c5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0a1fe2c5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2f93b679b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2f93b679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We met with our client on multiple occasions starting with 1/19/2023 for the introduction to the project and what the ATU Graduate Office would like to have done</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We met another time on 2/14/2023 to go over a framework of the site and what it should somewhat look like when finished for approval to continue with the planned design</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Our last meeting with the client was on 4/11/2023 to showcase what the final site will look like when being used and what last changes would like to make before the project is finished and handed off to OIS for final changes for ATU Implementation. </a:t>
            </a:r>
            <a:endParaRPr sz="1800">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32e4b5b7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32e4b5b7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dterm"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8761D"/>
              </a:solidFill>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8761D"/>
              </a:buClr>
              <a:buSzPts val="3600"/>
              <a:buFont typeface="PT Sans Narrow"/>
              <a:buNone/>
              <a:defRPr b="1" sz="3600">
                <a:solidFill>
                  <a:srgbClr val="38761D"/>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localhost/web4.html" TargetMode="Externa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Graduate Faculty Directory</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fontScale="77500"/>
          </a:bodyPr>
          <a:lstStyle/>
          <a:p>
            <a:pPr indent="0" lvl="0" marL="0" rtl="0" algn="ctr">
              <a:spcBef>
                <a:spcPts val="0"/>
              </a:spcBef>
              <a:spcAft>
                <a:spcPts val="0"/>
              </a:spcAft>
              <a:buNone/>
            </a:pPr>
            <a:r>
              <a:rPr lang="en"/>
              <a:t>Christopher Andrews, Cody McKenney, Drake Traylor,  and Joseph Freeman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2"/>
          <p:cNvPicPr preferRelativeResize="0"/>
          <p:nvPr/>
        </p:nvPicPr>
        <p:blipFill>
          <a:blip r:embed="rId3">
            <a:alphaModFix/>
          </a:blip>
          <a:stretch>
            <a:fillRect/>
          </a:stretch>
        </p:blipFill>
        <p:spPr>
          <a:xfrm>
            <a:off x="2707515" y="222512"/>
            <a:ext cx="6124786" cy="4698476"/>
          </a:xfrm>
          <a:prstGeom prst="rect">
            <a:avLst/>
          </a:prstGeom>
          <a:noFill/>
          <a:ln>
            <a:noFill/>
          </a:ln>
        </p:spPr>
      </p:pic>
      <p:sp>
        <p:nvSpPr>
          <p:cNvPr id="128" name="Google Shape;128;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UML Diagram</a:t>
            </a:r>
            <a:endParaRPr/>
          </a:p>
        </p:txBody>
      </p:sp>
      <p:cxnSp>
        <p:nvCxnSpPr>
          <p:cNvPr id="129" name="Google Shape;129;p22"/>
          <p:cNvCxnSpPr/>
          <p:nvPr/>
        </p:nvCxnSpPr>
        <p:spPr>
          <a:xfrm>
            <a:off x="4636975" y="2908125"/>
            <a:ext cx="498600" cy="0"/>
          </a:xfrm>
          <a:prstGeom prst="straightConnector1">
            <a:avLst/>
          </a:prstGeom>
          <a:noFill/>
          <a:ln cap="flat" cmpd="sng" w="38100">
            <a:solidFill>
              <a:srgbClr val="FF0000"/>
            </a:solidFill>
            <a:prstDash val="solid"/>
            <a:round/>
            <a:headEnd len="med" w="med" type="none"/>
            <a:tailEnd len="med" w="med" type="none"/>
          </a:ln>
        </p:spPr>
      </p:cxnSp>
      <p:cxnSp>
        <p:nvCxnSpPr>
          <p:cNvPr id="130" name="Google Shape;130;p22"/>
          <p:cNvCxnSpPr/>
          <p:nvPr/>
        </p:nvCxnSpPr>
        <p:spPr>
          <a:xfrm>
            <a:off x="4490300" y="942650"/>
            <a:ext cx="772500" cy="0"/>
          </a:xfrm>
          <a:prstGeom prst="straightConnector1">
            <a:avLst/>
          </a:prstGeom>
          <a:noFill/>
          <a:ln cap="flat" cmpd="sng" w="38100">
            <a:solidFill>
              <a:srgbClr val="FF0000"/>
            </a:solidFill>
            <a:prstDash val="solid"/>
            <a:round/>
            <a:headEnd len="med" w="med" type="none"/>
            <a:tailEnd len="med" w="med" type="none"/>
          </a:ln>
        </p:spPr>
      </p:cxnSp>
      <p:cxnSp>
        <p:nvCxnSpPr>
          <p:cNvPr id="131" name="Google Shape;131;p22"/>
          <p:cNvCxnSpPr/>
          <p:nvPr/>
        </p:nvCxnSpPr>
        <p:spPr>
          <a:xfrm>
            <a:off x="4740475" y="4439300"/>
            <a:ext cx="772500" cy="0"/>
          </a:xfrm>
          <a:prstGeom prst="straightConnector1">
            <a:avLst/>
          </a:prstGeom>
          <a:noFill/>
          <a:ln cap="flat" cmpd="sng" w="38100">
            <a:solidFill>
              <a:srgbClr val="FF0000"/>
            </a:solidFill>
            <a:prstDash val="solid"/>
            <a:round/>
            <a:headEnd len="med" w="med" type="none"/>
            <a:tailEnd len="med" w="med" type="none"/>
          </a:ln>
        </p:spPr>
      </p:cxnSp>
      <p:cxnSp>
        <p:nvCxnSpPr>
          <p:cNvPr id="132" name="Google Shape;132;p22"/>
          <p:cNvCxnSpPr/>
          <p:nvPr/>
        </p:nvCxnSpPr>
        <p:spPr>
          <a:xfrm flipH="1" rot="10800000">
            <a:off x="2815075" y="3396925"/>
            <a:ext cx="550800" cy="1800"/>
          </a:xfrm>
          <a:prstGeom prst="straightConnector1">
            <a:avLst/>
          </a:prstGeom>
          <a:noFill/>
          <a:ln cap="flat" cmpd="sng" w="38100">
            <a:solidFill>
              <a:srgbClr val="FF0000"/>
            </a:solidFill>
            <a:prstDash val="solid"/>
            <a:round/>
            <a:headEnd len="med" w="med" type="none"/>
            <a:tailEnd len="med" w="med" type="none"/>
          </a:ln>
        </p:spPr>
      </p:cxnSp>
      <p:cxnSp>
        <p:nvCxnSpPr>
          <p:cNvPr id="133" name="Google Shape;133;p22"/>
          <p:cNvCxnSpPr/>
          <p:nvPr/>
        </p:nvCxnSpPr>
        <p:spPr>
          <a:xfrm>
            <a:off x="8020675" y="3397825"/>
            <a:ext cx="772500" cy="0"/>
          </a:xfrm>
          <a:prstGeom prst="straightConnector1">
            <a:avLst/>
          </a:prstGeom>
          <a:noFill/>
          <a:ln cap="flat" cmpd="sng" w="38100">
            <a:solidFill>
              <a:srgbClr val="FF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 Case</a:t>
            </a:r>
            <a:endParaRPr/>
          </a:p>
        </p:txBody>
      </p:sp>
      <p:pic>
        <p:nvPicPr>
          <p:cNvPr id="139" name="Google Shape;139;p23"/>
          <p:cNvPicPr preferRelativeResize="0"/>
          <p:nvPr/>
        </p:nvPicPr>
        <p:blipFill>
          <a:blip r:embed="rId3">
            <a:alphaModFix/>
          </a:blip>
          <a:stretch>
            <a:fillRect/>
          </a:stretch>
        </p:blipFill>
        <p:spPr>
          <a:xfrm>
            <a:off x="1334925" y="1226250"/>
            <a:ext cx="6474151" cy="3734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DFD</a:t>
            </a:r>
            <a:endParaRPr/>
          </a:p>
        </p:txBody>
      </p:sp>
      <p:pic>
        <p:nvPicPr>
          <p:cNvPr id="145" name="Google Shape;145;p24"/>
          <p:cNvPicPr preferRelativeResize="0"/>
          <p:nvPr/>
        </p:nvPicPr>
        <p:blipFill>
          <a:blip r:embed="rId3">
            <a:alphaModFix/>
          </a:blip>
          <a:stretch>
            <a:fillRect/>
          </a:stretch>
        </p:blipFill>
        <p:spPr>
          <a:xfrm>
            <a:off x="414788" y="1069550"/>
            <a:ext cx="8314419" cy="3686276"/>
          </a:xfrm>
          <a:prstGeom prst="rect">
            <a:avLst/>
          </a:prstGeom>
          <a:noFill/>
          <a:ln>
            <a:noFill/>
          </a:ln>
        </p:spPr>
      </p:pic>
      <p:sp>
        <p:nvSpPr>
          <p:cNvPr id="146" name="Google Shape;146;p24"/>
          <p:cNvSpPr/>
          <p:nvPr/>
        </p:nvSpPr>
        <p:spPr>
          <a:xfrm>
            <a:off x="608225" y="2653900"/>
            <a:ext cx="801900" cy="743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p:nvPr/>
        </p:nvSpPr>
        <p:spPr>
          <a:xfrm>
            <a:off x="2612825" y="2526775"/>
            <a:ext cx="895500" cy="870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p:nvPr/>
        </p:nvSpPr>
        <p:spPr>
          <a:xfrm>
            <a:off x="4632900" y="1896900"/>
            <a:ext cx="895500" cy="870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4"/>
          <p:cNvSpPr/>
          <p:nvPr/>
        </p:nvSpPr>
        <p:spPr>
          <a:xfrm>
            <a:off x="7650425" y="1275125"/>
            <a:ext cx="895500" cy="823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4"/>
          <p:cNvSpPr/>
          <p:nvPr/>
        </p:nvSpPr>
        <p:spPr>
          <a:xfrm>
            <a:off x="2612825" y="3707600"/>
            <a:ext cx="895500" cy="870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4"/>
          <p:cNvSpPr/>
          <p:nvPr/>
        </p:nvSpPr>
        <p:spPr>
          <a:xfrm>
            <a:off x="4632900" y="3707600"/>
            <a:ext cx="895500" cy="870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4"/>
          <p:cNvSpPr/>
          <p:nvPr/>
        </p:nvSpPr>
        <p:spPr>
          <a:xfrm>
            <a:off x="608225" y="3771200"/>
            <a:ext cx="801900" cy="743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ERD</a:t>
            </a:r>
            <a:endParaRPr/>
          </a:p>
        </p:txBody>
      </p:sp>
      <p:pic>
        <p:nvPicPr>
          <p:cNvPr id="158" name="Google Shape;158;p25"/>
          <p:cNvPicPr preferRelativeResize="0"/>
          <p:nvPr/>
        </p:nvPicPr>
        <p:blipFill>
          <a:blip r:embed="rId3">
            <a:alphaModFix/>
          </a:blip>
          <a:stretch>
            <a:fillRect/>
          </a:stretch>
        </p:blipFill>
        <p:spPr>
          <a:xfrm>
            <a:off x="502863" y="1152425"/>
            <a:ext cx="8138264" cy="3686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311700" y="20291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540"/>
              <a:t>Database</a:t>
            </a:r>
            <a:endParaRPr sz="554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Original Excel Spreadsheet</a:t>
            </a:r>
            <a:endParaRPr/>
          </a:p>
        </p:txBody>
      </p:sp>
      <p:sp>
        <p:nvSpPr>
          <p:cNvPr id="169" name="Google Shape;169;p27"/>
          <p:cNvSpPr txBox="1"/>
          <p:nvPr>
            <p:ph idx="1" type="body"/>
          </p:nvPr>
        </p:nvSpPr>
        <p:spPr>
          <a:xfrm>
            <a:off x="311700" y="1152425"/>
            <a:ext cx="8520600" cy="3302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457200" rtl="0" algn="l">
              <a:spcBef>
                <a:spcPts val="1200"/>
              </a:spcBef>
              <a:spcAft>
                <a:spcPts val="1200"/>
              </a:spcAft>
              <a:buNone/>
            </a:pPr>
            <a:r>
              <a:t/>
            </a:r>
            <a:endParaRPr/>
          </a:p>
        </p:txBody>
      </p:sp>
      <p:pic>
        <p:nvPicPr>
          <p:cNvPr id="170" name="Google Shape;170;p27"/>
          <p:cNvPicPr preferRelativeResize="0"/>
          <p:nvPr/>
        </p:nvPicPr>
        <p:blipFill>
          <a:blip r:embed="rId3">
            <a:alphaModFix/>
          </a:blip>
          <a:stretch>
            <a:fillRect/>
          </a:stretch>
        </p:blipFill>
        <p:spPr>
          <a:xfrm>
            <a:off x="133475" y="1040325"/>
            <a:ext cx="8877049" cy="3957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8"/>
          <p:cNvPicPr preferRelativeResize="0"/>
          <p:nvPr/>
        </p:nvPicPr>
        <p:blipFill>
          <a:blip r:embed="rId3">
            <a:alphaModFix/>
          </a:blip>
          <a:stretch>
            <a:fillRect/>
          </a:stretch>
        </p:blipFill>
        <p:spPr>
          <a:xfrm>
            <a:off x="0" y="1406614"/>
            <a:ext cx="9144000" cy="2709311"/>
          </a:xfrm>
          <a:prstGeom prst="rect">
            <a:avLst/>
          </a:prstGeom>
          <a:noFill/>
          <a:ln>
            <a:noFill/>
          </a:ln>
        </p:spPr>
      </p:pic>
      <p:sp>
        <p:nvSpPr>
          <p:cNvPr id="176" name="Google Shape;176;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Reworked </a:t>
            </a:r>
            <a:r>
              <a:rPr lang="en"/>
              <a:t>Excel Spreadsheet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Converting Excel to Oracle</a:t>
            </a:r>
            <a:endParaRPr/>
          </a:p>
        </p:txBody>
      </p:sp>
      <p:pic>
        <p:nvPicPr>
          <p:cNvPr id="182" name="Google Shape;182;p29"/>
          <p:cNvPicPr preferRelativeResize="0"/>
          <p:nvPr/>
        </p:nvPicPr>
        <p:blipFill>
          <a:blip r:embed="rId3">
            <a:alphaModFix/>
          </a:blip>
          <a:stretch>
            <a:fillRect/>
          </a:stretch>
        </p:blipFill>
        <p:spPr>
          <a:xfrm>
            <a:off x="311700" y="1216825"/>
            <a:ext cx="3839870" cy="3686275"/>
          </a:xfrm>
          <a:prstGeom prst="rect">
            <a:avLst/>
          </a:prstGeom>
          <a:noFill/>
          <a:ln>
            <a:noFill/>
          </a:ln>
        </p:spPr>
      </p:pic>
      <p:pic>
        <p:nvPicPr>
          <p:cNvPr id="183" name="Google Shape;183;p29"/>
          <p:cNvPicPr preferRelativeResize="0"/>
          <p:nvPr/>
        </p:nvPicPr>
        <p:blipFill>
          <a:blip r:embed="rId4">
            <a:alphaModFix/>
          </a:blip>
          <a:stretch>
            <a:fillRect/>
          </a:stretch>
        </p:blipFill>
        <p:spPr>
          <a:xfrm>
            <a:off x="4506470" y="1152425"/>
            <a:ext cx="3917057" cy="3686275"/>
          </a:xfrm>
          <a:prstGeom prst="rect">
            <a:avLst/>
          </a:prstGeom>
          <a:noFill/>
          <a:ln>
            <a:noFill/>
          </a:ln>
        </p:spPr>
      </p:pic>
      <p:sp>
        <p:nvSpPr>
          <p:cNvPr id="184" name="Google Shape;184;p29"/>
          <p:cNvSpPr/>
          <p:nvPr/>
        </p:nvSpPr>
        <p:spPr>
          <a:xfrm>
            <a:off x="236650" y="1177325"/>
            <a:ext cx="2425200" cy="1095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9"/>
          <p:cNvSpPr/>
          <p:nvPr/>
        </p:nvSpPr>
        <p:spPr>
          <a:xfrm>
            <a:off x="236650" y="2297525"/>
            <a:ext cx="4058100" cy="1735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9"/>
          <p:cNvSpPr/>
          <p:nvPr/>
        </p:nvSpPr>
        <p:spPr>
          <a:xfrm>
            <a:off x="236650" y="4057625"/>
            <a:ext cx="2425200" cy="845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p:nvPr/>
        </p:nvSpPr>
        <p:spPr>
          <a:xfrm>
            <a:off x="4458575" y="1152425"/>
            <a:ext cx="3965100" cy="1687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9"/>
          <p:cNvSpPr/>
          <p:nvPr/>
        </p:nvSpPr>
        <p:spPr>
          <a:xfrm>
            <a:off x="4458575" y="2879175"/>
            <a:ext cx="4058100" cy="2023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Database Connectivity</a:t>
            </a:r>
            <a:endParaRPr/>
          </a:p>
        </p:txBody>
      </p:sp>
      <p:sp>
        <p:nvSpPr>
          <p:cNvPr id="194" name="Google Shape;194;p3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Database functionality with PHP</a:t>
            </a:r>
            <a:endParaRPr/>
          </a:p>
          <a:p>
            <a:pPr indent="-342900" lvl="0" marL="457200" rtl="0" algn="l">
              <a:spcBef>
                <a:spcPts val="0"/>
              </a:spcBef>
              <a:spcAft>
                <a:spcPts val="0"/>
              </a:spcAft>
              <a:buSzPts val="1800"/>
              <a:buChar char="●"/>
            </a:pPr>
            <a:r>
              <a:rPr lang="en"/>
              <a:t>Using XAMPP for Database connectivity and to run our PHP Script</a:t>
            </a:r>
            <a:endParaRPr/>
          </a:p>
          <a:p>
            <a:pPr indent="-342900" lvl="0" marL="457200" rtl="0" algn="l">
              <a:spcBef>
                <a:spcPts val="0"/>
              </a:spcBef>
              <a:spcAft>
                <a:spcPts val="0"/>
              </a:spcAft>
              <a:buSzPts val="1800"/>
              <a:buChar char="●"/>
            </a:pPr>
            <a:r>
              <a:rPr lang="en"/>
              <a:t>Makes use of Oracle Instant Client to enable Oracle to connect to the web server as well</a:t>
            </a:r>
            <a:endParaRPr/>
          </a:p>
        </p:txBody>
      </p:sp>
      <p:pic>
        <p:nvPicPr>
          <p:cNvPr id="195" name="Google Shape;195;p30"/>
          <p:cNvPicPr preferRelativeResize="0"/>
          <p:nvPr/>
        </p:nvPicPr>
        <p:blipFill>
          <a:blip r:embed="rId3">
            <a:alphaModFix/>
          </a:blip>
          <a:stretch>
            <a:fillRect/>
          </a:stretch>
        </p:blipFill>
        <p:spPr>
          <a:xfrm>
            <a:off x="0" y="3172125"/>
            <a:ext cx="9144001" cy="1344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311700" y="20291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540"/>
              <a:t>Coding</a:t>
            </a:r>
            <a:endParaRPr sz="554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Team Roles</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Christopher Andrews</a:t>
            </a:r>
            <a:endParaRPr/>
          </a:p>
          <a:p>
            <a:pPr indent="-317500" lvl="1" marL="914400" rtl="0" algn="l">
              <a:spcBef>
                <a:spcPts val="0"/>
              </a:spcBef>
              <a:spcAft>
                <a:spcPts val="0"/>
              </a:spcAft>
              <a:buSzPts val="1400"/>
              <a:buChar char="○"/>
            </a:pPr>
            <a:r>
              <a:rPr lang="en"/>
              <a:t>Contact/meeting with clients</a:t>
            </a:r>
            <a:endParaRPr/>
          </a:p>
          <a:p>
            <a:pPr indent="-317500" lvl="1" marL="914400" rtl="0" algn="l">
              <a:spcBef>
                <a:spcPts val="0"/>
              </a:spcBef>
              <a:spcAft>
                <a:spcPts val="0"/>
              </a:spcAft>
              <a:buSzPts val="1400"/>
              <a:buChar char="○"/>
            </a:pPr>
            <a:r>
              <a:rPr lang="en" sz="1400"/>
              <a:t>Documentation for weekly reports</a:t>
            </a:r>
            <a:endParaRPr sz="1400"/>
          </a:p>
          <a:p>
            <a:pPr indent="-342900" lvl="0" marL="457200" rtl="0" algn="l">
              <a:spcBef>
                <a:spcPts val="0"/>
              </a:spcBef>
              <a:spcAft>
                <a:spcPts val="0"/>
              </a:spcAft>
              <a:buSzPts val="1800"/>
              <a:buChar char="●"/>
            </a:pPr>
            <a:r>
              <a:rPr lang="en"/>
              <a:t>Cody McKenney </a:t>
            </a:r>
            <a:endParaRPr/>
          </a:p>
          <a:p>
            <a:pPr indent="-317500" lvl="1" marL="914400" rtl="0" algn="l">
              <a:spcBef>
                <a:spcPts val="0"/>
              </a:spcBef>
              <a:spcAft>
                <a:spcPts val="0"/>
              </a:spcAft>
              <a:buSzPts val="1400"/>
              <a:buChar char="○"/>
            </a:pPr>
            <a:r>
              <a:rPr lang="en"/>
              <a:t>HTML Webpage</a:t>
            </a:r>
            <a:endParaRPr/>
          </a:p>
          <a:p>
            <a:pPr indent="-317500" lvl="1" marL="914400" rtl="0" algn="l">
              <a:spcBef>
                <a:spcPts val="0"/>
              </a:spcBef>
              <a:spcAft>
                <a:spcPts val="0"/>
              </a:spcAft>
              <a:buSzPts val="1400"/>
              <a:buChar char="○"/>
            </a:pPr>
            <a:r>
              <a:rPr lang="en"/>
              <a:t>CSS</a:t>
            </a:r>
            <a:endParaRPr/>
          </a:p>
          <a:p>
            <a:pPr indent="-342900" lvl="0" marL="457200" rtl="0" algn="l">
              <a:spcBef>
                <a:spcPts val="0"/>
              </a:spcBef>
              <a:spcAft>
                <a:spcPts val="0"/>
              </a:spcAft>
              <a:buSzPts val="1800"/>
              <a:buChar char="●"/>
            </a:pPr>
            <a:r>
              <a:rPr lang="en"/>
              <a:t>Drake Traylor</a:t>
            </a:r>
            <a:endParaRPr/>
          </a:p>
          <a:p>
            <a:pPr indent="-317500" lvl="1" marL="914400" rtl="0" algn="l">
              <a:spcBef>
                <a:spcPts val="0"/>
              </a:spcBef>
              <a:spcAft>
                <a:spcPts val="0"/>
              </a:spcAft>
              <a:buSzPts val="1400"/>
              <a:buChar char="○"/>
            </a:pPr>
            <a:r>
              <a:rPr lang="en"/>
              <a:t>PHP</a:t>
            </a:r>
            <a:endParaRPr/>
          </a:p>
          <a:p>
            <a:pPr indent="-317500" lvl="1" marL="914400" rtl="0" algn="l">
              <a:spcBef>
                <a:spcPts val="0"/>
              </a:spcBef>
              <a:spcAft>
                <a:spcPts val="0"/>
              </a:spcAft>
              <a:buSzPts val="1400"/>
              <a:buChar char="○"/>
            </a:pPr>
            <a:r>
              <a:rPr lang="en"/>
              <a:t>User Manual</a:t>
            </a:r>
            <a:endParaRPr/>
          </a:p>
          <a:p>
            <a:pPr indent="-342900" lvl="0" marL="457200" rtl="0" algn="l">
              <a:spcBef>
                <a:spcPts val="0"/>
              </a:spcBef>
              <a:spcAft>
                <a:spcPts val="0"/>
              </a:spcAft>
              <a:buSzPts val="1800"/>
              <a:buChar char="●"/>
            </a:pPr>
            <a:r>
              <a:rPr lang="en"/>
              <a:t>Joseph Freeman</a:t>
            </a:r>
            <a:endParaRPr/>
          </a:p>
          <a:p>
            <a:pPr indent="-317500" lvl="1" marL="914400" rtl="0" algn="l">
              <a:spcBef>
                <a:spcPts val="0"/>
              </a:spcBef>
              <a:spcAft>
                <a:spcPts val="0"/>
              </a:spcAft>
              <a:buSzPts val="1400"/>
              <a:buChar char="○"/>
            </a:pPr>
            <a:r>
              <a:rPr lang="en"/>
              <a:t>Oracle / Database Implementation</a:t>
            </a:r>
            <a:endParaRPr/>
          </a:p>
        </p:txBody>
      </p:sp>
      <p:pic>
        <p:nvPicPr>
          <p:cNvPr id="74" name="Google Shape;74;p14"/>
          <p:cNvPicPr preferRelativeResize="0"/>
          <p:nvPr/>
        </p:nvPicPr>
        <p:blipFill>
          <a:blip r:embed="rId3">
            <a:alphaModFix/>
          </a:blip>
          <a:stretch>
            <a:fillRect/>
          </a:stretch>
        </p:blipFill>
        <p:spPr>
          <a:xfrm>
            <a:off x="4469350" y="121750"/>
            <a:ext cx="3872698" cy="47478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Javascript</a:t>
            </a:r>
            <a:endParaRPr/>
          </a:p>
        </p:txBody>
      </p:sp>
      <p:sp>
        <p:nvSpPr>
          <p:cNvPr id="206" name="Google Shape;206;p32"/>
          <p:cNvSpPr txBox="1"/>
          <p:nvPr>
            <p:ph idx="1" type="body"/>
          </p:nvPr>
        </p:nvSpPr>
        <p:spPr>
          <a:xfrm>
            <a:off x="311700" y="1266325"/>
            <a:ext cx="3933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Enables certain features in our system </a:t>
            </a:r>
            <a:endParaRPr/>
          </a:p>
          <a:p>
            <a:pPr indent="-342900" lvl="0" marL="457200" rtl="0" algn="l">
              <a:spcBef>
                <a:spcPts val="1200"/>
              </a:spcBef>
              <a:spcAft>
                <a:spcPts val="0"/>
              </a:spcAft>
              <a:buSzPts val="1800"/>
              <a:buChar char="●"/>
            </a:pPr>
            <a:r>
              <a:rPr lang="en"/>
              <a:t>Dynamic </a:t>
            </a:r>
            <a:r>
              <a:rPr lang="en"/>
              <a:t>search results with ajax </a:t>
            </a:r>
            <a:endParaRPr/>
          </a:p>
          <a:p>
            <a:pPr indent="-342900" lvl="0" marL="457200" rtl="0" algn="l">
              <a:spcBef>
                <a:spcPts val="0"/>
              </a:spcBef>
              <a:spcAft>
                <a:spcPts val="0"/>
              </a:spcAft>
              <a:buSzPts val="1800"/>
              <a:buChar char="●"/>
            </a:pPr>
            <a:r>
              <a:rPr lang="en"/>
              <a:t>Expand and collapse buttons for the research keywords</a:t>
            </a:r>
            <a:endParaRPr/>
          </a:p>
          <a:p>
            <a:pPr indent="-342900" lvl="0" marL="457200" rtl="0" algn="l">
              <a:spcBef>
                <a:spcPts val="0"/>
              </a:spcBef>
              <a:spcAft>
                <a:spcPts val="0"/>
              </a:spcAft>
              <a:buSzPts val="1800"/>
              <a:buChar char="●"/>
            </a:pPr>
            <a:r>
              <a:rPr lang="en"/>
              <a:t>Gives the pagination page number buttons actual function</a:t>
            </a:r>
            <a:endParaRPr/>
          </a:p>
        </p:txBody>
      </p:sp>
      <p:pic>
        <p:nvPicPr>
          <p:cNvPr id="207" name="Google Shape;207;p32"/>
          <p:cNvPicPr preferRelativeResize="0"/>
          <p:nvPr/>
        </p:nvPicPr>
        <p:blipFill>
          <a:blip r:embed="rId3">
            <a:alphaModFix/>
          </a:blip>
          <a:stretch>
            <a:fillRect/>
          </a:stretch>
        </p:blipFill>
        <p:spPr>
          <a:xfrm>
            <a:off x="4169750" y="342400"/>
            <a:ext cx="4747675" cy="4451100"/>
          </a:xfrm>
          <a:prstGeom prst="rect">
            <a:avLst/>
          </a:prstGeom>
          <a:noFill/>
          <a:ln>
            <a:noFill/>
          </a:ln>
        </p:spPr>
      </p:pic>
      <p:cxnSp>
        <p:nvCxnSpPr>
          <p:cNvPr id="208" name="Google Shape;208;p32"/>
          <p:cNvCxnSpPr/>
          <p:nvPr/>
        </p:nvCxnSpPr>
        <p:spPr>
          <a:xfrm flipH="1" rot="10800000">
            <a:off x="4286575" y="2297250"/>
            <a:ext cx="2548200" cy="9300"/>
          </a:xfrm>
          <a:prstGeom prst="straightConnector1">
            <a:avLst/>
          </a:prstGeom>
          <a:noFill/>
          <a:ln cap="flat" cmpd="sng" w="38100">
            <a:solidFill>
              <a:srgbClr val="FF0000"/>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PHP </a:t>
            </a:r>
            <a:endParaRPr/>
          </a:p>
        </p:txBody>
      </p:sp>
      <p:sp>
        <p:nvSpPr>
          <p:cNvPr id="214" name="Google Shape;214;p33"/>
          <p:cNvSpPr txBox="1"/>
          <p:nvPr/>
        </p:nvSpPr>
        <p:spPr>
          <a:xfrm>
            <a:off x="2094900" y="1449150"/>
            <a:ext cx="49542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PHP is responsible for a multitude of different tasks in our system. </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Connecting to the database </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Pulling information relevant to the user search from the database </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Displaying that information in the form of an html table</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Sorting that information into </a:t>
            </a:r>
            <a:r>
              <a:rPr lang="en">
                <a:latin typeface="Open Sans"/>
                <a:ea typeface="Open Sans"/>
                <a:cs typeface="Open Sans"/>
                <a:sym typeface="Open Sans"/>
              </a:rPr>
              <a:t>separate</a:t>
            </a:r>
            <a:r>
              <a:rPr lang="en">
                <a:latin typeface="Open Sans"/>
                <a:ea typeface="Open Sans"/>
                <a:cs typeface="Open Sans"/>
                <a:sym typeface="Open Sans"/>
              </a:rPr>
              <a:t> pages with pagination </a:t>
            </a:r>
            <a:endParaRPr>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PHP Cont. </a:t>
            </a:r>
            <a:endParaRPr/>
          </a:p>
        </p:txBody>
      </p:sp>
      <p:sp>
        <p:nvSpPr>
          <p:cNvPr id="220" name="Google Shape;220;p34"/>
          <p:cNvSpPr txBox="1"/>
          <p:nvPr/>
        </p:nvSpPr>
        <p:spPr>
          <a:xfrm>
            <a:off x="699975" y="1685850"/>
            <a:ext cx="224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Database Query PHP</a:t>
            </a:r>
            <a:endParaRPr b="1">
              <a:latin typeface="Open Sans"/>
              <a:ea typeface="Open Sans"/>
              <a:cs typeface="Open Sans"/>
              <a:sym typeface="Open Sans"/>
            </a:endParaRPr>
          </a:p>
        </p:txBody>
      </p:sp>
      <p:pic>
        <p:nvPicPr>
          <p:cNvPr id="221" name="Google Shape;221;p34"/>
          <p:cNvPicPr preferRelativeResize="0"/>
          <p:nvPr/>
        </p:nvPicPr>
        <p:blipFill>
          <a:blip r:embed="rId3">
            <a:alphaModFix/>
          </a:blip>
          <a:stretch>
            <a:fillRect/>
          </a:stretch>
        </p:blipFill>
        <p:spPr>
          <a:xfrm>
            <a:off x="3096975" y="1200150"/>
            <a:ext cx="5943600" cy="1371600"/>
          </a:xfrm>
          <a:prstGeom prst="rect">
            <a:avLst/>
          </a:prstGeom>
          <a:noFill/>
          <a:ln>
            <a:noFill/>
          </a:ln>
        </p:spPr>
      </p:pic>
      <p:pic>
        <p:nvPicPr>
          <p:cNvPr id="222" name="Google Shape;222;p34"/>
          <p:cNvPicPr preferRelativeResize="0"/>
          <p:nvPr/>
        </p:nvPicPr>
        <p:blipFill>
          <a:blip r:embed="rId4">
            <a:alphaModFix/>
          </a:blip>
          <a:stretch>
            <a:fillRect/>
          </a:stretch>
        </p:blipFill>
        <p:spPr>
          <a:xfrm>
            <a:off x="3048250" y="2762200"/>
            <a:ext cx="5943600" cy="962025"/>
          </a:xfrm>
          <a:prstGeom prst="rect">
            <a:avLst/>
          </a:prstGeom>
          <a:noFill/>
          <a:ln>
            <a:noFill/>
          </a:ln>
        </p:spPr>
      </p:pic>
      <p:sp>
        <p:nvSpPr>
          <p:cNvPr id="223" name="Google Shape;223;p34"/>
          <p:cNvSpPr txBox="1"/>
          <p:nvPr/>
        </p:nvSpPr>
        <p:spPr>
          <a:xfrm>
            <a:off x="641300" y="3043113"/>
            <a:ext cx="21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Pagination Count PHP</a:t>
            </a:r>
            <a:endParaRPr b="1">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PHP Cont.</a:t>
            </a:r>
            <a:endParaRPr/>
          </a:p>
        </p:txBody>
      </p:sp>
      <p:sp>
        <p:nvSpPr>
          <p:cNvPr id="229" name="Google Shape;229;p35"/>
          <p:cNvSpPr txBox="1"/>
          <p:nvPr>
            <p:ph idx="1" type="body"/>
          </p:nvPr>
        </p:nvSpPr>
        <p:spPr>
          <a:xfrm>
            <a:off x="311700" y="2246650"/>
            <a:ext cx="3750900" cy="26529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rPr b="1" lang="en">
                <a:solidFill>
                  <a:srgbClr val="000000"/>
                </a:solidFill>
              </a:rPr>
              <a:t>Pagination PHP</a:t>
            </a:r>
            <a:endParaRPr b="1">
              <a:solidFill>
                <a:srgbClr val="000000"/>
              </a:solidFill>
            </a:endParaRPr>
          </a:p>
        </p:txBody>
      </p:sp>
      <p:pic>
        <p:nvPicPr>
          <p:cNvPr id="230" name="Google Shape;230;p35"/>
          <p:cNvPicPr preferRelativeResize="0"/>
          <p:nvPr/>
        </p:nvPicPr>
        <p:blipFill>
          <a:blip r:embed="rId3">
            <a:alphaModFix/>
          </a:blip>
          <a:stretch>
            <a:fillRect/>
          </a:stretch>
        </p:blipFill>
        <p:spPr>
          <a:xfrm>
            <a:off x="3606525" y="445025"/>
            <a:ext cx="5173675" cy="4241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HTML</a:t>
            </a:r>
            <a:endParaRPr/>
          </a:p>
        </p:txBody>
      </p:sp>
      <p:pic>
        <p:nvPicPr>
          <p:cNvPr id="236" name="Google Shape;236;p36"/>
          <p:cNvPicPr preferRelativeResize="0"/>
          <p:nvPr/>
        </p:nvPicPr>
        <p:blipFill>
          <a:blip r:embed="rId3">
            <a:alphaModFix/>
          </a:blip>
          <a:stretch>
            <a:fillRect/>
          </a:stretch>
        </p:blipFill>
        <p:spPr>
          <a:xfrm>
            <a:off x="2845675" y="882600"/>
            <a:ext cx="6130925" cy="3686426"/>
          </a:xfrm>
          <a:prstGeom prst="rect">
            <a:avLst/>
          </a:prstGeom>
          <a:noFill/>
          <a:ln>
            <a:noFill/>
          </a:ln>
        </p:spPr>
      </p:pic>
      <p:sp>
        <p:nvSpPr>
          <p:cNvPr id="237" name="Google Shape;237;p36"/>
          <p:cNvSpPr txBox="1"/>
          <p:nvPr>
            <p:ph idx="1" type="body"/>
          </p:nvPr>
        </p:nvSpPr>
        <p:spPr>
          <a:xfrm>
            <a:off x="-281800" y="2193375"/>
            <a:ext cx="3750900" cy="26529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rPr b="1" lang="en">
                <a:solidFill>
                  <a:srgbClr val="000000"/>
                </a:solidFill>
              </a:rPr>
              <a:t>Search Options HTML</a:t>
            </a:r>
            <a:endParaRPr b="1">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258425" y="136675"/>
            <a:ext cx="44514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Used Libraries / Frameworks</a:t>
            </a:r>
            <a:endParaRPr/>
          </a:p>
        </p:txBody>
      </p:sp>
      <p:sp>
        <p:nvSpPr>
          <p:cNvPr id="243" name="Google Shape;243;p37"/>
          <p:cNvSpPr txBox="1"/>
          <p:nvPr>
            <p:ph idx="1" type="body"/>
          </p:nvPr>
        </p:nvSpPr>
        <p:spPr>
          <a:xfrm>
            <a:off x="311700" y="1266325"/>
            <a:ext cx="2663400" cy="3302700"/>
          </a:xfrm>
          <a:prstGeom prst="rect">
            <a:avLst/>
          </a:prstGeom>
        </p:spPr>
        <p:txBody>
          <a:bodyPr anchorCtr="0" anchor="t" bIns="91425" lIns="91425" spcFirstLastPara="1" rIns="91425" wrap="square" tIns="91425">
            <a:normAutofit/>
          </a:bodyPr>
          <a:lstStyle/>
          <a:p>
            <a:pPr indent="-361950" lvl="0" marL="457200" rtl="0" algn="l">
              <a:lnSpc>
                <a:spcPct val="200000"/>
              </a:lnSpc>
              <a:spcBef>
                <a:spcPts val="0"/>
              </a:spcBef>
              <a:spcAft>
                <a:spcPts val="0"/>
              </a:spcAft>
              <a:buSzPts val="2100"/>
              <a:buChar char="●"/>
            </a:pPr>
            <a:r>
              <a:rPr lang="en" sz="2100"/>
              <a:t>Font Awesome</a:t>
            </a:r>
            <a:endParaRPr sz="2100"/>
          </a:p>
          <a:p>
            <a:pPr indent="-361950" lvl="0" marL="457200" rtl="0" algn="l">
              <a:lnSpc>
                <a:spcPct val="200000"/>
              </a:lnSpc>
              <a:spcBef>
                <a:spcPts val="0"/>
              </a:spcBef>
              <a:spcAft>
                <a:spcPts val="0"/>
              </a:spcAft>
              <a:buSzPts val="2100"/>
              <a:buChar char="●"/>
            </a:pPr>
            <a:r>
              <a:rPr lang="en" sz="2100"/>
              <a:t>Bootstrap </a:t>
            </a:r>
            <a:endParaRPr sz="2100"/>
          </a:p>
          <a:p>
            <a:pPr indent="-342900" lvl="0" marL="457200" rtl="0" algn="l">
              <a:lnSpc>
                <a:spcPct val="200000"/>
              </a:lnSpc>
              <a:spcBef>
                <a:spcPts val="0"/>
              </a:spcBef>
              <a:spcAft>
                <a:spcPts val="0"/>
              </a:spcAft>
              <a:buSzPts val="1800"/>
              <a:buChar char="●"/>
            </a:pPr>
            <a:r>
              <a:rPr lang="en" sz="2100"/>
              <a:t>Jquery</a:t>
            </a:r>
            <a:r>
              <a:rPr lang="en"/>
              <a:t> </a:t>
            </a:r>
            <a:endParaRPr/>
          </a:p>
          <a:p>
            <a:pPr indent="0" lvl="0" marL="457200" rtl="0" algn="l">
              <a:spcBef>
                <a:spcPts val="1200"/>
              </a:spcBef>
              <a:spcAft>
                <a:spcPts val="1200"/>
              </a:spcAft>
              <a:buNone/>
            </a:pPr>
            <a:r>
              <a:t/>
            </a:r>
            <a:endParaRPr/>
          </a:p>
        </p:txBody>
      </p:sp>
      <p:pic>
        <p:nvPicPr>
          <p:cNvPr id="244" name="Google Shape;244;p37"/>
          <p:cNvPicPr preferRelativeResize="0"/>
          <p:nvPr/>
        </p:nvPicPr>
        <p:blipFill>
          <a:blip r:embed="rId3">
            <a:alphaModFix/>
          </a:blip>
          <a:stretch>
            <a:fillRect/>
          </a:stretch>
        </p:blipFill>
        <p:spPr>
          <a:xfrm>
            <a:off x="3325025" y="861975"/>
            <a:ext cx="4892424" cy="1585875"/>
          </a:xfrm>
          <a:prstGeom prst="rect">
            <a:avLst/>
          </a:prstGeom>
          <a:noFill/>
          <a:ln>
            <a:noFill/>
          </a:ln>
        </p:spPr>
      </p:pic>
      <p:pic>
        <p:nvPicPr>
          <p:cNvPr id="245" name="Google Shape;245;p37"/>
          <p:cNvPicPr preferRelativeResize="0"/>
          <p:nvPr/>
        </p:nvPicPr>
        <p:blipFill>
          <a:blip r:embed="rId4">
            <a:alphaModFix/>
          </a:blip>
          <a:stretch>
            <a:fillRect/>
          </a:stretch>
        </p:blipFill>
        <p:spPr>
          <a:xfrm>
            <a:off x="3325025" y="2447837"/>
            <a:ext cx="2606424" cy="1833699"/>
          </a:xfrm>
          <a:prstGeom prst="rect">
            <a:avLst/>
          </a:prstGeom>
          <a:noFill/>
          <a:ln>
            <a:noFill/>
          </a:ln>
        </p:spPr>
      </p:pic>
      <p:pic>
        <p:nvPicPr>
          <p:cNvPr id="246" name="Google Shape;246;p37"/>
          <p:cNvPicPr preferRelativeResize="0"/>
          <p:nvPr/>
        </p:nvPicPr>
        <p:blipFill>
          <a:blip r:embed="rId5">
            <a:alphaModFix/>
          </a:blip>
          <a:stretch>
            <a:fillRect/>
          </a:stretch>
        </p:blipFill>
        <p:spPr>
          <a:xfrm>
            <a:off x="5931450" y="2447838"/>
            <a:ext cx="2286000" cy="1833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8"/>
          <p:cNvSpPr txBox="1"/>
          <p:nvPr>
            <p:ph type="title"/>
          </p:nvPr>
        </p:nvSpPr>
        <p:spPr>
          <a:xfrm>
            <a:off x="311700" y="22180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540"/>
              <a:t>Conclusion</a:t>
            </a:r>
            <a:endParaRPr sz="554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Security Risks</a:t>
            </a:r>
            <a:endParaRPr/>
          </a:p>
        </p:txBody>
      </p:sp>
      <p:sp>
        <p:nvSpPr>
          <p:cNvPr id="257" name="Google Shape;257;p3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SQL Injection</a:t>
            </a:r>
            <a:endParaRPr/>
          </a:p>
          <a:p>
            <a:pPr indent="-342900" lvl="0" marL="457200" rtl="0" algn="l">
              <a:spcBef>
                <a:spcPts val="0"/>
              </a:spcBef>
              <a:spcAft>
                <a:spcPts val="0"/>
              </a:spcAft>
              <a:buSzPts val="1800"/>
              <a:buChar char="●"/>
            </a:pPr>
            <a:r>
              <a:rPr lang="en"/>
              <a:t>Cross Site Scripting (XSS)</a:t>
            </a:r>
            <a:endParaRPr/>
          </a:p>
        </p:txBody>
      </p:sp>
      <p:pic>
        <p:nvPicPr>
          <p:cNvPr id="258" name="Google Shape;258;p39"/>
          <p:cNvPicPr preferRelativeResize="0"/>
          <p:nvPr/>
        </p:nvPicPr>
        <p:blipFill>
          <a:blip r:embed="rId3">
            <a:alphaModFix/>
          </a:blip>
          <a:stretch>
            <a:fillRect/>
          </a:stretch>
        </p:blipFill>
        <p:spPr>
          <a:xfrm>
            <a:off x="1227863" y="2400800"/>
            <a:ext cx="6688275" cy="341900"/>
          </a:xfrm>
          <a:prstGeom prst="rect">
            <a:avLst/>
          </a:prstGeom>
          <a:noFill/>
          <a:ln>
            <a:noFill/>
          </a:ln>
        </p:spPr>
      </p:pic>
      <p:pic>
        <p:nvPicPr>
          <p:cNvPr id="259" name="Google Shape;259;p39"/>
          <p:cNvPicPr preferRelativeResize="0"/>
          <p:nvPr/>
        </p:nvPicPr>
        <p:blipFill>
          <a:blip r:embed="rId4">
            <a:alphaModFix/>
          </a:blip>
          <a:stretch>
            <a:fillRect/>
          </a:stretch>
        </p:blipFill>
        <p:spPr>
          <a:xfrm>
            <a:off x="1227875" y="3234950"/>
            <a:ext cx="2762250" cy="781050"/>
          </a:xfrm>
          <a:prstGeom prst="rect">
            <a:avLst/>
          </a:prstGeom>
          <a:noFill/>
          <a:ln>
            <a:noFill/>
          </a:ln>
        </p:spPr>
      </p:pic>
      <p:sp>
        <p:nvSpPr>
          <p:cNvPr id="260" name="Google Shape;260;p39"/>
          <p:cNvSpPr txBox="1"/>
          <p:nvPr/>
        </p:nvSpPr>
        <p:spPr>
          <a:xfrm>
            <a:off x="1227875" y="1993575"/>
            <a:ext cx="390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Open Sans"/>
                <a:ea typeface="Open Sans"/>
                <a:cs typeface="Open Sans"/>
                <a:sym typeface="Open Sans"/>
              </a:rPr>
              <a:t>SQL Injection Example:</a:t>
            </a:r>
            <a:endParaRPr b="1">
              <a:solidFill>
                <a:srgbClr val="FF0000"/>
              </a:solidFill>
              <a:latin typeface="Open Sans"/>
              <a:ea typeface="Open Sans"/>
              <a:cs typeface="Open Sans"/>
              <a:sym typeface="Open Sans"/>
            </a:endParaRPr>
          </a:p>
        </p:txBody>
      </p:sp>
      <p:sp>
        <p:nvSpPr>
          <p:cNvPr id="261" name="Google Shape;261;p39"/>
          <p:cNvSpPr txBox="1"/>
          <p:nvPr/>
        </p:nvSpPr>
        <p:spPr>
          <a:xfrm>
            <a:off x="1227875" y="2788713"/>
            <a:ext cx="390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Open Sans"/>
                <a:ea typeface="Open Sans"/>
                <a:cs typeface="Open Sans"/>
                <a:sym typeface="Open Sans"/>
              </a:rPr>
              <a:t>Cross Site Scripting Example:</a:t>
            </a:r>
            <a:endParaRPr b="1">
              <a:solidFill>
                <a:srgbClr val="FF0000"/>
              </a:solidFill>
              <a:latin typeface="Open Sans"/>
              <a:ea typeface="Open Sans"/>
              <a:cs typeface="Open Sans"/>
              <a:sym typeface="Open Sans"/>
            </a:endParaRPr>
          </a:p>
        </p:txBody>
      </p:sp>
      <p:pic>
        <p:nvPicPr>
          <p:cNvPr id="262" name="Google Shape;262;p39"/>
          <p:cNvPicPr preferRelativeResize="0"/>
          <p:nvPr/>
        </p:nvPicPr>
        <p:blipFill>
          <a:blip r:embed="rId5">
            <a:alphaModFix/>
          </a:blip>
          <a:stretch>
            <a:fillRect/>
          </a:stretch>
        </p:blipFill>
        <p:spPr>
          <a:xfrm>
            <a:off x="5345776" y="279125"/>
            <a:ext cx="2570350" cy="17144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Legal and Ethical Implications</a:t>
            </a:r>
            <a:endParaRPr/>
          </a:p>
        </p:txBody>
      </p:sp>
      <p:sp>
        <p:nvSpPr>
          <p:cNvPr id="268" name="Google Shape;268;p4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Publicly available information on Faculty</a:t>
            </a:r>
            <a:endParaRPr/>
          </a:p>
          <a:p>
            <a:pPr indent="0" lvl="0" marL="0" rtl="0" algn="l">
              <a:spcBef>
                <a:spcPts val="120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ATU’s In Place Security Features</a:t>
            </a:r>
            <a:endParaRPr/>
          </a:p>
        </p:txBody>
      </p:sp>
      <p:sp>
        <p:nvSpPr>
          <p:cNvPr id="274" name="Google Shape;274;p41"/>
          <p:cNvSpPr txBox="1"/>
          <p:nvPr>
            <p:ph idx="1" type="body"/>
          </p:nvPr>
        </p:nvSpPr>
        <p:spPr>
          <a:xfrm>
            <a:off x="347050" y="1294625"/>
            <a:ext cx="8520600" cy="33027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ATU’s current system uses XML (Extensible Markup Language)</a:t>
            </a:r>
            <a:endParaRPr/>
          </a:p>
          <a:p>
            <a:pPr indent="0" lvl="0" marL="457200" rtl="0" algn="l">
              <a:spcBef>
                <a:spcPts val="1200"/>
              </a:spcBef>
              <a:spcAft>
                <a:spcPts val="0"/>
              </a:spcAft>
              <a:buNone/>
            </a:pPr>
            <a:r>
              <a:t/>
            </a:r>
            <a:endParaRPr/>
          </a:p>
          <a:p>
            <a:pPr indent="-334327" lvl="0" marL="457200" rtl="0" algn="l">
              <a:spcBef>
                <a:spcPts val="1200"/>
              </a:spcBef>
              <a:spcAft>
                <a:spcPts val="0"/>
              </a:spcAft>
              <a:buSzPct val="100000"/>
              <a:buChar char="●"/>
            </a:pPr>
            <a:r>
              <a:rPr lang="en"/>
              <a:t>XML stores and transmit data using tags to define the structure of data</a:t>
            </a:r>
            <a:endParaRPr/>
          </a:p>
          <a:p>
            <a:pPr indent="0" lvl="0" marL="457200" rtl="0" algn="l">
              <a:spcBef>
                <a:spcPts val="1200"/>
              </a:spcBef>
              <a:spcAft>
                <a:spcPts val="0"/>
              </a:spcAft>
              <a:buNone/>
            </a:pPr>
            <a:r>
              <a:t/>
            </a:r>
            <a:endParaRPr/>
          </a:p>
          <a:p>
            <a:pPr indent="-334327" lvl="0" marL="457200" rtl="0" algn="l">
              <a:spcBef>
                <a:spcPts val="1200"/>
              </a:spcBef>
              <a:spcAft>
                <a:spcPts val="0"/>
              </a:spcAft>
              <a:buSzPct val="100000"/>
              <a:buChar char="●"/>
            </a:pPr>
            <a:r>
              <a:rPr lang="en"/>
              <a:t>Separates data from code (SQL Injection)</a:t>
            </a:r>
            <a:endParaRPr/>
          </a:p>
          <a:p>
            <a:pPr indent="0" lvl="0" marL="457200" rtl="0" algn="l">
              <a:spcBef>
                <a:spcPts val="1200"/>
              </a:spcBef>
              <a:spcAft>
                <a:spcPts val="0"/>
              </a:spcAft>
              <a:buNone/>
            </a:pPr>
            <a:r>
              <a:t/>
            </a:r>
            <a:endParaRPr/>
          </a:p>
          <a:p>
            <a:pPr indent="-334327" lvl="0" marL="457200" rtl="0" algn="l">
              <a:spcBef>
                <a:spcPts val="1200"/>
              </a:spcBef>
              <a:spcAft>
                <a:spcPts val="0"/>
              </a:spcAft>
              <a:buSzPct val="100000"/>
              <a:buChar char="●"/>
            </a:pPr>
            <a:r>
              <a:rPr lang="en"/>
              <a:t>Allows data to be encoded before being displayed (XSS)</a:t>
            </a:r>
            <a:endParaRPr/>
          </a:p>
          <a:p>
            <a:pPr indent="0" lvl="0" marL="457200" rtl="0" algn="l">
              <a:spcBef>
                <a:spcPts val="1200"/>
              </a:spcBef>
              <a:spcAft>
                <a:spcPts val="1200"/>
              </a:spcAft>
              <a:buNone/>
            </a:pPr>
            <a:r>
              <a:t/>
            </a:r>
            <a:endParaRPr/>
          </a:p>
        </p:txBody>
      </p:sp>
      <p:pic>
        <p:nvPicPr>
          <p:cNvPr id="275" name="Google Shape;275;p41"/>
          <p:cNvPicPr preferRelativeResize="0"/>
          <p:nvPr/>
        </p:nvPicPr>
        <p:blipFill>
          <a:blip r:embed="rId3">
            <a:alphaModFix/>
          </a:blip>
          <a:stretch>
            <a:fillRect/>
          </a:stretch>
        </p:blipFill>
        <p:spPr>
          <a:xfrm>
            <a:off x="6884625" y="2649650"/>
            <a:ext cx="1947675" cy="1947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&amp; Customer</a:t>
            </a:r>
            <a:endParaRPr/>
          </a:p>
        </p:txBody>
      </p:sp>
      <p:sp>
        <p:nvSpPr>
          <p:cNvPr id="80" name="Google Shape;80;p15"/>
          <p:cNvSpPr txBox="1"/>
          <p:nvPr>
            <p:ph idx="1" type="body"/>
          </p:nvPr>
        </p:nvSpPr>
        <p:spPr>
          <a:xfrm>
            <a:off x="311700" y="1266325"/>
            <a:ext cx="3873000" cy="3302700"/>
          </a:xfrm>
          <a:prstGeom prst="rect">
            <a:avLst/>
          </a:prstGeom>
        </p:spPr>
        <p:txBody>
          <a:bodyPr anchorCtr="0" anchor="t" bIns="91425" lIns="91425" spcFirstLastPara="1" rIns="91425" wrap="square" tIns="91425">
            <a:normAutofit fontScale="40000" lnSpcReduction="20000"/>
          </a:bodyPr>
          <a:lstStyle/>
          <a:p>
            <a:pPr indent="-342900" lvl="0" marL="457200" rtl="0" algn="l">
              <a:spcBef>
                <a:spcPts val="0"/>
              </a:spcBef>
              <a:spcAft>
                <a:spcPts val="0"/>
              </a:spcAft>
              <a:buSzPct val="100000"/>
              <a:buChar char="●"/>
            </a:pPr>
            <a:r>
              <a:rPr lang="en" sz="4500"/>
              <a:t>Client is the ATU Graduate College</a:t>
            </a:r>
            <a:endParaRPr sz="4500"/>
          </a:p>
          <a:p>
            <a:pPr indent="0" lvl="0" marL="0" rtl="0" algn="l">
              <a:spcBef>
                <a:spcPts val="1200"/>
              </a:spcBef>
              <a:spcAft>
                <a:spcPts val="0"/>
              </a:spcAft>
              <a:buNone/>
            </a:pPr>
            <a:r>
              <a:t/>
            </a:r>
            <a:endParaRPr sz="4500"/>
          </a:p>
          <a:p>
            <a:pPr indent="-342900" lvl="0" marL="457200" rtl="0" algn="l">
              <a:spcBef>
                <a:spcPts val="1200"/>
              </a:spcBef>
              <a:spcAft>
                <a:spcPts val="0"/>
              </a:spcAft>
              <a:buSzPct val="100000"/>
              <a:buChar char="●"/>
            </a:pPr>
            <a:r>
              <a:rPr lang="en" sz="4500"/>
              <a:t>Graduate Faculty Search system </a:t>
            </a:r>
            <a:endParaRPr sz="4500"/>
          </a:p>
          <a:p>
            <a:pPr indent="0" lvl="0" marL="457200" rtl="0" algn="l">
              <a:spcBef>
                <a:spcPts val="1200"/>
              </a:spcBef>
              <a:spcAft>
                <a:spcPts val="0"/>
              </a:spcAft>
              <a:buNone/>
            </a:pPr>
            <a:r>
              <a:t/>
            </a:r>
            <a:endParaRPr sz="4500"/>
          </a:p>
          <a:p>
            <a:pPr indent="-342900" lvl="0" marL="457200" rtl="0" algn="l">
              <a:spcBef>
                <a:spcPts val="1200"/>
              </a:spcBef>
              <a:spcAft>
                <a:spcPts val="0"/>
              </a:spcAft>
              <a:buSzPct val="100000"/>
              <a:buChar char="●"/>
            </a:pPr>
            <a:r>
              <a:rPr lang="en" sz="4500"/>
              <a:t>Allows Searching for faculty by certain </a:t>
            </a:r>
            <a:r>
              <a:rPr lang="en" sz="4500"/>
              <a:t>parameters</a:t>
            </a:r>
            <a:endParaRPr/>
          </a:p>
          <a:p>
            <a:pPr indent="0" lvl="0" marL="0" rtl="0" algn="l">
              <a:spcBef>
                <a:spcPts val="1200"/>
              </a:spcBef>
              <a:spcAft>
                <a:spcPts val="1200"/>
              </a:spcAft>
              <a:buNone/>
            </a:pPr>
            <a:r>
              <a:t/>
            </a:r>
            <a:endParaRPr/>
          </a:p>
        </p:txBody>
      </p:sp>
      <p:pic>
        <p:nvPicPr>
          <p:cNvPr id="81" name="Google Shape;81;p15"/>
          <p:cNvPicPr preferRelativeResize="0"/>
          <p:nvPr/>
        </p:nvPicPr>
        <p:blipFill>
          <a:blip r:embed="rId3">
            <a:alphaModFix/>
          </a:blip>
          <a:stretch>
            <a:fillRect/>
          </a:stretch>
        </p:blipFill>
        <p:spPr>
          <a:xfrm>
            <a:off x="4685375" y="766513"/>
            <a:ext cx="3610476" cy="36104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Issues faced </a:t>
            </a:r>
            <a:endParaRPr/>
          </a:p>
        </p:txBody>
      </p:sp>
      <p:sp>
        <p:nvSpPr>
          <p:cNvPr id="281" name="Google Shape;281;p42"/>
          <p:cNvSpPr txBox="1"/>
          <p:nvPr>
            <p:ph idx="1" type="body"/>
          </p:nvPr>
        </p:nvSpPr>
        <p:spPr>
          <a:xfrm>
            <a:off x="0" y="756550"/>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Oracle setup </a:t>
            </a:r>
            <a:endParaRPr/>
          </a:p>
          <a:p>
            <a:pPr indent="-342900" lvl="0" marL="457200" rtl="0" algn="l">
              <a:spcBef>
                <a:spcPts val="0"/>
              </a:spcBef>
              <a:spcAft>
                <a:spcPts val="0"/>
              </a:spcAft>
              <a:buSzPts val="1800"/>
              <a:buChar char="●"/>
            </a:pPr>
            <a:r>
              <a:rPr lang="en"/>
              <a:t>Web server setup </a:t>
            </a:r>
            <a:endParaRPr/>
          </a:p>
          <a:p>
            <a:pPr indent="-342900" lvl="0" marL="457200" rtl="0" algn="l">
              <a:spcBef>
                <a:spcPts val="0"/>
              </a:spcBef>
              <a:spcAft>
                <a:spcPts val="0"/>
              </a:spcAft>
              <a:buSzPts val="1800"/>
              <a:buChar char="●"/>
            </a:pPr>
            <a:r>
              <a:rPr lang="en"/>
              <a:t>Expand and collapse feature for keywords </a:t>
            </a:r>
            <a:endParaRPr/>
          </a:p>
          <a:p>
            <a:pPr indent="-342900" lvl="0" marL="457200" rtl="0" algn="l">
              <a:spcBef>
                <a:spcPts val="0"/>
              </a:spcBef>
              <a:spcAft>
                <a:spcPts val="0"/>
              </a:spcAft>
              <a:buSzPts val="1800"/>
              <a:buChar char="●"/>
            </a:pPr>
            <a:r>
              <a:rPr lang="en"/>
              <a:t>Pagination with PHP</a:t>
            </a:r>
            <a:endParaRPr/>
          </a:p>
          <a:p>
            <a:pPr indent="-342900" lvl="0" marL="457200" rtl="0" algn="l">
              <a:spcBef>
                <a:spcPts val="0"/>
              </a:spcBef>
              <a:spcAft>
                <a:spcPts val="0"/>
              </a:spcAft>
              <a:buSzPts val="1800"/>
              <a:buChar char="●"/>
            </a:pPr>
            <a:r>
              <a:rPr lang="en"/>
              <a:t>User search showing up on a different page than the search</a:t>
            </a:r>
            <a:endParaRPr/>
          </a:p>
        </p:txBody>
      </p:sp>
      <p:pic>
        <p:nvPicPr>
          <p:cNvPr id="282" name="Google Shape;282;p42"/>
          <p:cNvPicPr preferRelativeResize="0"/>
          <p:nvPr/>
        </p:nvPicPr>
        <p:blipFill>
          <a:blip r:embed="rId3">
            <a:alphaModFix/>
          </a:blip>
          <a:stretch>
            <a:fillRect/>
          </a:stretch>
        </p:blipFill>
        <p:spPr>
          <a:xfrm>
            <a:off x="5965775" y="445025"/>
            <a:ext cx="1852277" cy="185227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we learned</a:t>
            </a:r>
            <a:endParaRPr/>
          </a:p>
        </p:txBody>
      </p:sp>
      <p:sp>
        <p:nvSpPr>
          <p:cNvPr id="288" name="Google Shape;288;p4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How to work with a client and sponsors to complete a project</a:t>
            </a:r>
            <a:endParaRPr/>
          </a:p>
          <a:p>
            <a:pPr indent="-317500" lvl="1" marL="914400" rtl="0" algn="l">
              <a:spcBef>
                <a:spcPts val="0"/>
              </a:spcBef>
              <a:spcAft>
                <a:spcPts val="0"/>
              </a:spcAft>
              <a:buSzPts val="1400"/>
              <a:buChar char="○"/>
            </a:pPr>
            <a:r>
              <a:rPr lang="en"/>
              <a:t>Semi-frequent meetings to discuss project requirements and previews</a:t>
            </a:r>
            <a:endParaRPr/>
          </a:p>
          <a:p>
            <a:pPr indent="-342900" lvl="0" marL="457200" rtl="0" algn="l">
              <a:spcBef>
                <a:spcPts val="0"/>
              </a:spcBef>
              <a:spcAft>
                <a:spcPts val="0"/>
              </a:spcAft>
              <a:buSzPts val="1800"/>
              <a:buChar char="●"/>
            </a:pPr>
            <a:r>
              <a:rPr lang="en"/>
              <a:t>How to work as and </a:t>
            </a:r>
            <a:r>
              <a:rPr lang="en"/>
              <a:t>consistently</a:t>
            </a:r>
            <a:r>
              <a:rPr lang="en"/>
              <a:t> meet as a team</a:t>
            </a:r>
            <a:endParaRPr/>
          </a:p>
          <a:p>
            <a:pPr indent="-317500" lvl="1" marL="914400" rtl="0" algn="l">
              <a:spcBef>
                <a:spcPts val="0"/>
              </a:spcBef>
              <a:spcAft>
                <a:spcPts val="0"/>
              </a:spcAft>
              <a:buSzPts val="1400"/>
              <a:buChar char="○"/>
            </a:pPr>
            <a:r>
              <a:rPr lang="en"/>
              <a:t>Weekly reports</a:t>
            </a:r>
            <a:endParaRPr/>
          </a:p>
          <a:p>
            <a:pPr indent="-317500" lvl="1" marL="914400" rtl="0" algn="l">
              <a:spcBef>
                <a:spcPts val="0"/>
              </a:spcBef>
              <a:spcAft>
                <a:spcPts val="0"/>
              </a:spcAft>
              <a:buSzPts val="1400"/>
              <a:buChar char="○"/>
            </a:pPr>
            <a:r>
              <a:rPr lang="en"/>
              <a:t>Frequent meetings</a:t>
            </a:r>
            <a:endParaRPr/>
          </a:p>
          <a:p>
            <a:pPr indent="-342900" lvl="0" marL="457200" rtl="0" algn="l">
              <a:spcBef>
                <a:spcPts val="0"/>
              </a:spcBef>
              <a:spcAft>
                <a:spcPts val="0"/>
              </a:spcAft>
              <a:buSzPts val="1800"/>
              <a:buChar char="●"/>
            </a:pPr>
            <a:r>
              <a:rPr lang="en"/>
              <a:t>Technical Skills: </a:t>
            </a:r>
            <a:endParaRPr/>
          </a:p>
          <a:p>
            <a:pPr indent="-317500" lvl="1" marL="914400" rtl="0" algn="l">
              <a:spcBef>
                <a:spcPts val="0"/>
              </a:spcBef>
              <a:spcAft>
                <a:spcPts val="0"/>
              </a:spcAft>
              <a:buSzPts val="1400"/>
              <a:buChar char="○"/>
            </a:pPr>
            <a:r>
              <a:rPr lang="en"/>
              <a:t>PHP</a:t>
            </a:r>
            <a:endParaRPr/>
          </a:p>
          <a:p>
            <a:pPr indent="-317500" lvl="1" marL="914400" rtl="0" algn="l">
              <a:spcBef>
                <a:spcPts val="0"/>
              </a:spcBef>
              <a:spcAft>
                <a:spcPts val="0"/>
              </a:spcAft>
              <a:buSzPts val="1400"/>
              <a:buChar char="○"/>
            </a:pPr>
            <a:r>
              <a:rPr lang="en"/>
              <a:t>Oracle Database (SQL)</a:t>
            </a:r>
            <a:endParaRPr/>
          </a:p>
          <a:p>
            <a:pPr indent="-317500" lvl="1" marL="914400" rtl="0" algn="l">
              <a:spcBef>
                <a:spcPts val="0"/>
              </a:spcBef>
              <a:spcAft>
                <a:spcPts val="0"/>
              </a:spcAft>
              <a:buSzPts val="1400"/>
              <a:buChar char="○"/>
            </a:pPr>
            <a:r>
              <a:rPr lang="en"/>
              <a:t>Web Server</a:t>
            </a:r>
            <a:endParaRPr/>
          </a:p>
          <a:p>
            <a:pPr indent="-317500" lvl="1" marL="914400" rtl="0" algn="l">
              <a:spcBef>
                <a:spcPts val="0"/>
              </a:spcBef>
              <a:spcAft>
                <a:spcPts val="0"/>
              </a:spcAft>
              <a:buSzPts val="1400"/>
              <a:buChar char="○"/>
            </a:pPr>
            <a:r>
              <a:rPr lang="en"/>
              <a:t>HTML &amp; CSS</a:t>
            </a:r>
            <a:endParaRPr/>
          </a:p>
          <a:p>
            <a:pPr indent="-317500" lvl="1" marL="914400" rtl="0" algn="l">
              <a:spcBef>
                <a:spcPts val="0"/>
              </a:spcBef>
              <a:spcAft>
                <a:spcPts val="0"/>
              </a:spcAft>
              <a:buSzPts val="1400"/>
              <a:buChar char="○"/>
            </a:pPr>
            <a:r>
              <a:rPr lang="en"/>
              <a:t>Javascript</a:t>
            </a:r>
            <a:endParaRPr/>
          </a:p>
        </p:txBody>
      </p:sp>
      <p:pic>
        <p:nvPicPr>
          <p:cNvPr id="289" name="Google Shape;289;p43"/>
          <p:cNvPicPr preferRelativeResize="0"/>
          <p:nvPr/>
        </p:nvPicPr>
        <p:blipFill>
          <a:blip r:embed="rId3">
            <a:alphaModFix/>
          </a:blip>
          <a:stretch>
            <a:fillRect/>
          </a:stretch>
        </p:blipFill>
        <p:spPr>
          <a:xfrm>
            <a:off x="4764075" y="2594925"/>
            <a:ext cx="2961150" cy="19741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Implementation</a:t>
            </a:r>
            <a:endParaRPr/>
          </a:p>
        </p:txBody>
      </p:sp>
      <p:sp>
        <p:nvSpPr>
          <p:cNvPr id="295" name="Google Shape;295;p44"/>
          <p:cNvSpPr txBox="1"/>
          <p:nvPr>
            <p:ph idx="1" type="body"/>
          </p:nvPr>
        </p:nvSpPr>
        <p:spPr>
          <a:xfrm>
            <a:off x="311700" y="1266325"/>
            <a:ext cx="4458900" cy="33027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Adjusting PHP to work with XML</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en"/>
              <a:t>Hosted on ATU’s domain </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en"/>
              <a:t>Semi-consistent updates of faculty information </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en"/>
              <a:t>Expanding search to include all faculty</a:t>
            </a:r>
            <a:endParaRPr/>
          </a:p>
          <a:p>
            <a:pPr indent="0" lvl="0" marL="457200" rtl="0" algn="l">
              <a:spcBef>
                <a:spcPts val="1200"/>
              </a:spcBef>
              <a:spcAft>
                <a:spcPts val="1200"/>
              </a:spcAft>
              <a:buNone/>
            </a:pPr>
            <a:r>
              <a:t/>
            </a:r>
            <a:endParaRPr/>
          </a:p>
        </p:txBody>
      </p:sp>
      <p:pic>
        <p:nvPicPr>
          <p:cNvPr id="296" name="Google Shape;296;p44"/>
          <p:cNvPicPr preferRelativeResize="0"/>
          <p:nvPr/>
        </p:nvPicPr>
        <p:blipFill>
          <a:blip r:embed="rId3">
            <a:alphaModFix/>
          </a:blip>
          <a:stretch>
            <a:fillRect/>
          </a:stretch>
        </p:blipFill>
        <p:spPr>
          <a:xfrm>
            <a:off x="4685375" y="766513"/>
            <a:ext cx="3610476" cy="36104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System Demo</a:t>
            </a:r>
            <a:endParaRPr/>
          </a:p>
        </p:txBody>
      </p:sp>
      <p:sp>
        <p:nvSpPr>
          <p:cNvPr id="302" name="Google Shape;302;p4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Graduate</a:t>
            </a:r>
            <a:r>
              <a:rPr lang="en"/>
              <a:t> Faculty Directory: </a:t>
            </a:r>
            <a:r>
              <a:rPr lang="en" u="sng">
                <a:solidFill>
                  <a:schemeClr val="hlink"/>
                </a:solidFill>
                <a:hlinkClick r:id="rId3"/>
              </a:rPr>
              <a:t>http://localhost/web4.html</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03" name="Google Shape;303;p45"/>
          <p:cNvPicPr preferRelativeResize="0"/>
          <p:nvPr/>
        </p:nvPicPr>
        <p:blipFill>
          <a:blip r:embed="rId4">
            <a:alphaModFix/>
          </a:blip>
          <a:stretch>
            <a:fillRect/>
          </a:stretch>
        </p:blipFill>
        <p:spPr>
          <a:xfrm>
            <a:off x="2312650" y="1905800"/>
            <a:ext cx="4518699" cy="26632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6"/>
          <p:cNvSpPr txBox="1"/>
          <p:nvPr>
            <p:ph type="title"/>
          </p:nvPr>
        </p:nvSpPr>
        <p:spPr>
          <a:xfrm>
            <a:off x="311700" y="19822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Statement</a:t>
            </a:r>
            <a:endParaRPr/>
          </a:p>
        </p:txBody>
      </p:sp>
      <p:sp>
        <p:nvSpPr>
          <p:cNvPr id="87" name="Google Shape;87;p16"/>
          <p:cNvSpPr txBox="1"/>
          <p:nvPr>
            <p:ph idx="1" type="body"/>
          </p:nvPr>
        </p:nvSpPr>
        <p:spPr>
          <a:xfrm>
            <a:off x="-61125" y="1304350"/>
            <a:ext cx="3855900" cy="3302700"/>
          </a:xfrm>
          <a:prstGeom prst="rect">
            <a:avLst/>
          </a:prstGeom>
        </p:spPr>
        <p:txBody>
          <a:bodyPr anchorCtr="0" anchor="t" bIns="91425" lIns="91425" spcFirstLastPara="1" rIns="91425" wrap="square" tIns="91425">
            <a:normAutofit fontScale="40000" lnSpcReduction="20000"/>
          </a:bodyPr>
          <a:lstStyle/>
          <a:p>
            <a:pPr indent="-324259" lvl="0" marL="457200" rtl="0" algn="l">
              <a:spcBef>
                <a:spcPts val="0"/>
              </a:spcBef>
              <a:spcAft>
                <a:spcPts val="0"/>
              </a:spcAft>
              <a:buSzPct val="100000"/>
              <a:buChar char="●"/>
            </a:pPr>
            <a:r>
              <a:rPr lang="en" sz="3766"/>
              <a:t>Lack of resources that allow for the searching of faculty</a:t>
            </a:r>
            <a:endParaRPr sz="3766"/>
          </a:p>
          <a:p>
            <a:pPr indent="0" lvl="0" marL="0" rtl="0" algn="l">
              <a:spcBef>
                <a:spcPts val="1200"/>
              </a:spcBef>
              <a:spcAft>
                <a:spcPts val="0"/>
              </a:spcAft>
              <a:buNone/>
            </a:pPr>
            <a:r>
              <a:t/>
            </a:r>
            <a:endParaRPr sz="2837"/>
          </a:p>
          <a:p>
            <a:pPr indent="-324610" lvl="0" marL="457200" rtl="0" algn="l">
              <a:spcBef>
                <a:spcPts val="1200"/>
              </a:spcBef>
              <a:spcAft>
                <a:spcPts val="0"/>
              </a:spcAft>
              <a:buSzPct val="100000"/>
              <a:buChar char="●"/>
            </a:pPr>
            <a:r>
              <a:rPr lang="en" sz="3779"/>
              <a:t>Current </a:t>
            </a:r>
            <a:r>
              <a:rPr lang="en" sz="3779"/>
              <a:t>search</a:t>
            </a:r>
            <a:r>
              <a:rPr lang="en" sz="3779"/>
              <a:t> directory requires you to know information about faculty beforehand</a:t>
            </a:r>
            <a:endParaRPr sz="3779"/>
          </a:p>
          <a:p>
            <a:pPr indent="0" lvl="0" marL="457200" rtl="0" algn="l">
              <a:spcBef>
                <a:spcPts val="1200"/>
              </a:spcBef>
              <a:spcAft>
                <a:spcPts val="0"/>
              </a:spcAft>
              <a:buNone/>
            </a:pPr>
            <a:r>
              <a:t/>
            </a:r>
            <a:endParaRPr sz="3108"/>
          </a:p>
          <a:p>
            <a:pPr indent="-324610" lvl="0" marL="457200" rtl="0" algn="l">
              <a:spcBef>
                <a:spcPts val="1200"/>
              </a:spcBef>
              <a:spcAft>
                <a:spcPts val="0"/>
              </a:spcAft>
              <a:buSzPct val="100000"/>
              <a:buChar char="●"/>
            </a:pPr>
            <a:r>
              <a:rPr lang="en" sz="3779"/>
              <a:t>Extremely difficult to find graduate faculty that can help with specific </a:t>
            </a:r>
            <a:r>
              <a:rPr lang="en" sz="3779"/>
              <a:t>research</a:t>
            </a:r>
            <a:endParaRPr sz="3779"/>
          </a:p>
          <a:p>
            <a:pPr indent="0" lvl="0" marL="0" rtl="0" algn="l">
              <a:spcBef>
                <a:spcPts val="1200"/>
              </a:spcBef>
              <a:spcAft>
                <a:spcPts val="1200"/>
              </a:spcAft>
              <a:buNone/>
            </a:pPr>
            <a:r>
              <a:t/>
            </a:r>
            <a:endParaRPr/>
          </a:p>
        </p:txBody>
      </p:sp>
      <p:sp>
        <p:nvSpPr>
          <p:cNvPr id="88" name="Google Shape;88;p16"/>
          <p:cNvSpPr txBox="1"/>
          <p:nvPr/>
        </p:nvSpPr>
        <p:spPr>
          <a:xfrm>
            <a:off x="5307588" y="4578875"/>
            <a:ext cx="2278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latin typeface="Open Sans"/>
                <a:ea typeface="Open Sans"/>
                <a:cs typeface="Open Sans"/>
                <a:sym typeface="Open Sans"/>
              </a:rPr>
              <a:t>ATU’s Current Directory</a:t>
            </a:r>
            <a:endParaRPr i="1" sz="1200">
              <a:latin typeface="Open Sans"/>
              <a:ea typeface="Open Sans"/>
              <a:cs typeface="Open Sans"/>
              <a:sym typeface="Open Sans"/>
            </a:endParaRPr>
          </a:p>
        </p:txBody>
      </p:sp>
      <p:pic>
        <p:nvPicPr>
          <p:cNvPr id="89" name="Google Shape;89;p16"/>
          <p:cNvPicPr preferRelativeResize="0"/>
          <p:nvPr/>
        </p:nvPicPr>
        <p:blipFill>
          <a:blip r:embed="rId3">
            <a:alphaModFix/>
          </a:blip>
          <a:stretch>
            <a:fillRect/>
          </a:stretch>
        </p:blipFill>
        <p:spPr>
          <a:xfrm>
            <a:off x="4253150" y="110250"/>
            <a:ext cx="4387410" cy="4468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67225"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Requirement Determination</a:t>
            </a:r>
            <a:endParaRPr/>
          </a:p>
        </p:txBody>
      </p:sp>
      <p:sp>
        <p:nvSpPr>
          <p:cNvPr id="95" name="Google Shape;95;p17"/>
          <p:cNvSpPr txBox="1"/>
          <p:nvPr>
            <p:ph idx="1" type="body"/>
          </p:nvPr>
        </p:nvSpPr>
        <p:spPr>
          <a:xfrm>
            <a:off x="0" y="1256550"/>
            <a:ext cx="4041600" cy="3302700"/>
          </a:xfrm>
          <a:prstGeom prst="rect">
            <a:avLst/>
          </a:prstGeom>
        </p:spPr>
        <p:txBody>
          <a:bodyPr anchorCtr="0" anchor="t" bIns="91425" lIns="91425" spcFirstLastPara="1" rIns="91425" wrap="square" tIns="91425">
            <a:normAutofit fontScale="62500" lnSpcReduction="20000"/>
          </a:bodyPr>
          <a:lstStyle/>
          <a:p>
            <a:pPr indent="-331292" lvl="0" marL="457200" rtl="0" algn="l">
              <a:spcBef>
                <a:spcPts val="0"/>
              </a:spcBef>
              <a:spcAft>
                <a:spcPts val="0"/>
              </a:spcAft>
              <a:buSzPct val="100000"/>
              <a:buChar char="●"/>
            </a:pPr>
            <a:r>
              <a:rPr lang="en" sz="2587"/>
              <a:t>A search function that falls under</a:t>
            </a:r>
            <a:r>
              <a:rPr lang="en" sz="2587"/>
              <a:t> the following parameters </a:t>
            </a:r>
            <a:endParaRPr sz="2587"/>
          </a:p>
          <a:p>
            <a:pPr indent="0" lvl="0" marL="914400" rtl="0" algn="l">
              <a:spcBef>
                <a:spcPts val="1200"/>
              </a:spcBef>
              <a:spcAft>
                <a:spcPts val="0"/>
              </a:spcAft>
              <a:buNone/>
            </a:pPr>
            <a:r>
              <a:t/>
            </a:r>
            <a:endParaRPr sz="2587"/>
          </a:p>
          <a:p>
            <a:pPr indent="-331292" lvl="0" marL="457200" rtl="0" algn="l">
              <a:spcBef>
                <a:spcPts val="1200"/>
              </a:spcBef>
              <a:spcAft>
                <a:spcPts val="0"/>
              </a:spcAft>
              <a:buSzPct val="100000"/>
              <a:buChar char="●"/>
            </a:pPr>
            <a:r>
              <a:rPr lang="en" sz="2587"/>
              <a:t>A site design that matches the </a:t>
            </a:r>
            <a:r>
              <a:rPr lang="en" sz="2587"/>
              <a:t>layout</a:t>
            </a:r>
            <a:r>
              <a:rPr lang="en" sz="2587"/>
              <a:t> of the ATU domain</a:t>
            </a:r>
            <a:endParaRPr sz="2587"/>
          </a:p>
          <a:p>
            <a:pPr indent="0" lvl="0" marL="457200" rtl="0" algn="l">
              <a:spcBef>
                <a:spcPts val="1200"/>
              </a:spcBef>
              <a:spcAft>
                <a:spcPts val="0"/>
              </a:spcAft>
              <a:buNone/>
            </a:pPr>
            <a:r>
              <a:t/>
            </a:r>
            <a:endParaRPr sz="2587"/>
          </a:p>
          <a:p>
            <a:pPr indent="-331292" lvl="0" marL="457200" rtl="0" algn="l">
              <a:spcBef>
                <a:spcPts val="1200"/>
              </a:spcBef>
              <a:spcAft>
                <a:spcPts val="0"/>
              </a:spcAft>
              <a:buSzPct val="100000"/>
              <a:buChar char="●"/>
            </a:pPr>
            <a:r>
              <a:rPr lang="en" sz="2587"/>
              <a:t>Can update the webpage with a table displaying information accurate to user search</a:t>
            </a:r>
            <a:endParaRPr sz="2587"/>
          </a:p>
          <a:p>
            <a:pPr indent="0" lvl="0" marL="457200" rtl="0" algn="l">
              <a:spcBef>
                <a:spcPts val="1200"/>
              </a:spcBef>
              <a:spcAft>
                <a:spcPts val="1200"/>
              </a:spcAft>
              <a:buNone/>
            </a:pPr>
            <a:r>
              <a:t/>
            </a:r>
            <a:endParaRPr/>
          </a:p>
        </p:txBody>
      </p:sp>
      <p:pic>
        <p:nvPicPr>
          <p:cNvPr id="96" name="Google Shape;96;p17"/>
          <p:cNvPicPr preferRelativeResize="0"/>
          <p:nvPr/>
        </p:nvPicPr>
        <p:blipFill>
          <a:blip r:embed="rId3">
            <a:alphaModFix/>
          </a:blip>
          <a:stretch>
            <a:fillRect/>
          </a:stretch>
        </p:blipFill>
        <p:spPr>
          <a:xfrm>
            <a:off x="4278650" y="248725"/>
            <a:ext cx="4865349" cy="3821898"/>
          </a:xfrm>
          <a:prstGeom prst="rect">
            <a:avLst/>
          </a:prstGeom>
          <a:noFill/>
          <a:ln>
            <a:noFill/>
          </a:ln>
        </p:spPr>
      </p:pic>
      <p:sp>
        <p:nvSpPr>
          <p:cNvPr id="97" name="Google Shape;97;p17"/>
          <p:cNvSpPr txBox="1"/>
          <p:nvPr/>
        </p:nvSpPr>
        <p:spPr>
          <a:xfrm>
            <a:off x="5948575" y="4070625"/>
            <a:ext cx="1525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latin typeface="Open Sans"/>
                <a:ea typeface="Open Sans"/>
                <a:cs typeface="Open Sans"/>
                <a:sym typeface="Open Sans"/>
              </a:rPr>
              <a:t>ASU Example</a:t>
            </a:r>
            <a:endParaRPr i="1" sz="12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Planning</a:t>
            </a:r>
            <a:endParaRPr/>
          </a:p>
        </p:txBody>
      </p:sp>
      <p:sp>
        <p:nvSpPr>
          <p:cNvPr id="103" name="Google Shape;103;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29882" lvl="0" marL="457200" rtl="0" algn="l">
              <a:lnSpc>
                <a:spcPct val="95000"/>
              </a:lnSpc>
              <a:spcBef>
                <a:spcPts val="0"/>
              </a:spcBef>
              <a:spcAft>
                <a:spcPts val="0"/>
              </a:spcAft>
              <a:buSzPts val="1595"/>
              <a:buChar char="●"/>
            </a:pPr>
            <a:r>
              <a:rPr lang="en" sz="1595"/>
              <a:t>Must have compatibility with ATU’s current Information Systems</a:t>
            </a:r>
            <a:endParaRPr sz="1595"/>
          </a:p>
          <a:p>
            <a:pPr indent="-316547" lvl="1" marL="914400" rtl="0" algn="l">
              <a:lnSpc>
                <a:spcPct val="95000"/>
              </a:lnSpc>
              <a:spcBef>
                <a:spcPts val="0"/>
              </a:spcBef>
              <a:spcAft>
                <a:spcPts val="0"/>
              </a:spcAft>
              <a:buSzPts val="1385"/>
              <a:buChar char="○"/>
            </a:pPr>
            <a:r>
              <a:rPr lang="en" sz="1385"/>
              <a:t>Oracle Database</a:t>
            </a:r>
            <a:endParaRPr sz="1385"/>
          </a:p>
          <a:p>
            <a:pPr indent="-316547" lvl="1" marL="914400" rtl="0" algn="l">
              <a:lnSpc>
                <a:spcPct val="95000"/>
              </a:lnSpc>
              <a:spcBef>
                <a:spcPts val="0"/>
              </a:spcBef>
              <a:spcAft>
                <a:spcPts val="0"/>
              </a:spcAft>
              <a:buSzPts val="1385"/>
              <a:buChar char="○"/>
            </a:pPr>
            <a:r>
              <a:rPr lang="en" sz="1385"/>
              <a:t>ATU assets (css, bootstrap, font awesome, etc.)</a:t>
            </a:r>
            <a:endParaRPr sz="1385"/>
          </a:p>
          <a:p>
            <a:pPr indent="0" lvl="0" marL="914400" rtl="0" algn="l">
              <a:lnSpc>
                <a:spcPct val="95000"/>
              </a:lnSpc>
              <a:spcBef>
                <a:spcPts val="1200"/>
              </a:spcBef>
              <a:spcAft>
                <a:spcPts val="0"/>
              </a:spcAft>
              <a:buSzPts val="852"/>
              <a:buNone/>
            </a:pPr>
            <a:r>
              <a:t/>
            </a:r>
            <a:endParaRPr sz="1595"/>
          </a:p>
          <a:p>
            <a:pPr indent="-329882" lvl="0" marL="457200" rtl="0" algn="l">
              <a:lnSpc>
                <a:spcPct val="95000"/>
              </a:lnSpc>
              <a:spcBef>
                <a:spcPts val="1200"/>
              </a:spcBef>
              <a:spcAft>
                <a:spcPts val="0"/>
              </a:spcAft>
              <a:buSzPts val="1595"/>
              <a:buChar char="●"/>
            </a:pPr>
            <a:r>
              <a:rPr lang="en" sz="1595"/>
              <a:t>Must use a mock database</a:t>
            </a:r>
            <a:endParaRPr sz="1595"/>
          </a:p>
          <a:p>
            <a:pPr indent="-329882" lvl="1" marL="914400" rtl="0" algn="l">
              <a:lnSpc>
                <a:spcPct val="95000"/>
              </a:lnSpc>
              <a:spcBef>
                <a:spcPts val="0"/>
              </a:spcBef>
              <a:spcAft>
                <a:spcPts val="0"/>
              </a:spcAft>
              <a:buSzPts val="1595"/>
              <a:buChar char="○"/>
            </a:pPr>
            <a:r>
              <a:rPr lang="en" sz="1385"/>
              <a:t>Library</a:t>
            </a:r>
            <a:r>
              <a:rPr lang="en" sz="1385"/>
              <a:t> has Excel Sheets that includes research information for faculty</a:t>
            </a:r>
            <a:endParaRPr sz="1385"/>
          </a:p>
          <a:p>
            <a:pPr indent="0" lvl="0" marL="914400" rtl="0" algn="l">
              <a:lnSpc>
                <a:spcPct val="95000"/>
              </a:lnSpc>
              <a:spcBef>
                <a:spcPts val="1200"/>
              </a:spcBef>
              <a:spcAft>
                <a:spcPts val="0"/>
              </a:spcAft>
              <a:buSzPts val="852"/>
              <a:buNone/>
            </a:pPr>
            <a:r>
              <a:t/>
            </a:r>
            <a:endParaRPr sz="1595"/>
          </a:p>
          <a:p>
            <a:pPr indent="-329882" lvl="0" marL="457200" rtl="0" algn="l">
              <a:lnSpc>
                <a:spcPct val="95000"/>
              </a:lnSpc>
              <a:spcBef>
                <a:spcPts val="1200"/>
              </a:spcBef>
              <a:spcAft>
                <a:spcPts val="0"/>
              </a:spcAft>
              <a:buSzPts val="1595"/>
              <a:buChar char="●"/>
            </a:pPr>
            <a:r>
              <a:rPr lang="en" sz="1595"/>
              <a:t>Use PHP to fetch data from the database and display it back after a user search</a:t>
            </a:r>
            <a:endParaRPr sz="1595"/>
          </a:p>
          <a:p>
            <a:pPr indent="0" lvl="0" marL="457200" rtl="0" algn="l">
              <a:lnSpc>
                <a:spcPct val="95000"/>
              </a:lnSpc>
              <a:spcBef>
                <a:spcPts val="1200"/>
              </a:spcBef>
              <a:spcAft>
                <a:spcPts val="0"/>
              </a:spcAft>
              <a:buSzPts val="852"/>
              <a:buNone/>
            </a:pPr>
            <a:r>
              <a:t/>
            </a:r>
            <a:endParaRPr sz="1595"/>
          </a:p>
          <a:p>
            <a:pPr indent="-329882" lvl="0" marL="457200" rtl="0" algn="l">
              <a:lnSpc>
                <a:spcPct val="95000"/>
              </a:lnSpc>
              <a:spcBef>
                <a:spcPts val="1200"/>
              </a:spcBef>
              <a:spcAft>
                <a:spcPts val="0"/>
              </a:spcAft>
              <a:buSzPts val="1595"/>
              <a:buChar char="●"/>
            </a:pPr>
            <a:r>
              <a:rPr lang="en" sz="1595"/>
              <a:t>No current variable in ATU’s database for Research Interests</a:t>
            </a:r>
            <a:endParaRPr sz="1595"/>
          </a:p>
          <a:p>
            <a:pPr indent="-316547" lvl="1" marL="914400" rtl="0" algn="l">
              <a:lnSpc>
                <a:spcPct val="95000"/>
              </a:lnSpc>
              <a:spcBef>
                <a:spcPts val="0"/>
              </a:spcBef>
              <a:spcAft>
                <a:spcPts val="0"/>
              </a:spcAft>
              <a:buSzPts val="1385"/>
              <a:buChar char="○"/>
            </a:pPr>
            <a:r>
              <a:rPr lang="en" sz="1385" u="sng"/>
              <a:t>Search by:</a:t>
            </a:r>
            <a:r>
              <a:rPr lang="en" sz="1385"/>
              <a:t> Name, Department, and Research Interests</a:t>
            </a:r>
            <a:endParaRPr sz="1385"/>
          </a:p>
          <a:p>
            <a:pPr indent="-316547" lvl="1" marL="914400" rtl="0" algn="l">
              <a:lnSpc>
                <a:spcPct val="95000"/>
              </a:lnSpc>
              <a:spcBef>
                <a:spcPts val="0"/>
              </a:spcBef>
              <a:spcAft>
                <a:spcPts val="0"/>
              </a:spcAft>
              <a:buSzPts val="1385"/>
              <a:buChar char="○"/>
            </a:pPr>
            <a:r>
              <a:rPr lang="en" sz="1385" u="sng"/>
              <a:t>Displays:</a:t>
            </a:r>
            <a:r>
              <a:rPr lang="en" sz="1385"/>
              <a:t> Name (links to ATU faculty page), Email, Department, Research Interests</a:t>
            </a:r>
            <a:endParaRPr sz="1385"/>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Weekly Team Meetings</a:t>
            </a:r>
            <a:endParaRPr/>
          </a:p>
        </p:txBody>
      </p:sp>
      <p:sp>
        <p:nvSpPr>
          <p:cNvPr id="109" name="Google Shape;109;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Met weekly via Discord</a:t>
            </a:r>
            <a:endParaRPr/>
          </a:p>
          <a:p>
            <a:pPr indent="-342900" lvl="0" marL="457200" rtl="0" algn="l">
              <a:spcBef>
                <a:spcPts val="0"/>
              </a:spcBef>
              <a:spcAft>
                <a:spcPts val="0"/>
              </a:spcAft>
              <a:buSzPts val="1800"/>
              <a:buChar char="●"/>
            </a:pPr>
            <a:r>
              <a:rPr lang="en"/>
              <a:t>Filled out weekly reports  </a:t>
            </a:r>
            <a:endParaRPr/>
          </a:p>
          <a:p>
            <a:pPr indent="-342900" lvl="0" marL="457200" rtl="0" algn="l">
              <a:spcBef>
                <a:spcPts val="0"/>
              </a:spcBef>
              <a:spcAft>
                <a:spcPts val="0"/>
              </a:spcAft>
              <a:buSzPts val="1800"/>
              <a:buChar char="●"/>
            </a:pPr>
            <a:r>
              <a:rPr lang="en"/>
              <a:t>Discussed project progress </a:t>
            </a:r>
            <a:endParaRPr/>
          </a:p>
          <a:p>
            <a:pPr indent="-342900" lvl="0" marL="457200" rtl="0" algn="l">
              <a:spcBef>
                <a:spcPts val="0"/>
              </a:spcBef>
              <a:spcAft>
                <a:spcPts val="0"/>
              </a:spcAft>
              <a:buSzPts val="1800"/>
              <a:buChar char="●"/>
            </a:pPr>
            <a:r>
              <a:rPr lang="en"/>
              <a:t>Group coding</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0" name="Google Shape;110;p19"/>
          <p:cNvPicPr preferRelativeResize="0"/>
          <p:nvPr/>
        </p:nvPicPr>
        <p:blipFill>
          <a:blip r:embed="rId3">
            <a:alphaModFix/>
          </a:blip>
          <a:stretch>
            <a:fillRect/>
          </a:stretch>
        </p:blipFill>
        <p:spPr>
          <a:xfrm>
            <a:off x="5023700" y="2765637"/>
            <a:ext cx="2805550" cy="1578125"/>
          </a:xfrm>
          <a:prstGeom prst="rect">
            <a:avLst/>
          </a:prstGeom>
          <a:noFill/>
          <a:ln>
            <a:noFill/>
          </a:ln>
        </p:spPr>
      </p:pic>
      <p:pic>
        <p:nvPicPr>
          <p:cNvPr id="111" name="Google Shape;111;p19"/>
          <p:cNvPicPr preferRelativeResize="0"/>
          <p:nvPr/>
        </p:nvPicPr>
        <p:blipFill>
          <a:blip r:embed="rId4">
            <a:alphaModFix/>
          </a:blip>
          <a:stretch>
            <a:fillRect/>
          </a:stretch>
        </p:blipFill>
        <p:spPr>
          <a:xfrm>
            <a:off x="781650" y="2825350"/>
            <a:ext cx="4045527" cy="1458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40"/>
              <a:t>Meetings with client and project sponsor</a:t>
            </a:r>
            <a:endParaRPr sz="2640"/>
          </a:p>
        </p:txBody>
      </p:sp>
      <p:sp>
        <p:nvSpPr>
          <p:cNvPr id="117" name="Google Shape;117;p2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1/19/2023</a:t>
            </a:r>
            <a:r>
              <a:rPr lang="en"/>
              <a:t> - First meeting with (Graduate College)</a:t>
            </a:r>
            <a:endParaRPr/>
          </a:p>
          <a:p>
            <a:pPr indent="-342900" lvl="0" marL="457200" rtl="0" algn="l">
              <a:spcBef>
                <a:spcPts val="0"/>
              </a:spcBef>
              <a:spcAft>
                <a:spcPts val="0"/>
              </a:spcAft>
              <a:buSzPts val="1800"/>
              <a:buChar char="●"/>
            </a:pPr>
            <a:r>
              <a:rPr b="1" lang="en"/>
              <a:t>1/21/2023</a:t>
            </a:r>
            <a:r>
              <a:rPr lang="en"/>
              <a:t> - Technical considerations and requirements (OIS)</a:t>
            </a:r>
            <a:endParaRPr/>
          </a:p>
          <a:p>
            <a:pPr indent="-342900" lvl="0" marL="457200" rtl="0" algn="l">
              <a:spcBef>
                <a:spcPts val="0"/>
              </a:spcBef>
              <a:spcAft>
                <a:spcPts val="0"/>
              </a:spcAft>
              <a:buSzPts val="1800"/>
              <a:buChar char="●"/>
            </a:pPr>
            <a:r>
              <a:rPr b="1" lang="en"/>
              <a:t>2/14/2023</a:t>
            </a:r>
            <a:r>
              <a:rPr lang="en"/>
              <a:t> - Website design and clarification (Graduate College)</a:t>
            </a:r>
            <a:endParaRPr/>
          </a:p>
          <a:p>
            <a:pPr indent="-342900" lvl="0" marL="457200" rtl="0" algn="l">
              <a:spcBef>
                <a:spcPts val="0"/>
              </a:spcBef>
              <a:spcAft>
                <a:spcPts val="0"/>
              </a:spcAft>
              <a:buSzPts val="1800"/>
              <a:buChar char="●"/>
            </a:pPr>
            <a:r>
              <a:rPr b="1" lang="en"/>
              <a:t>2/23/2023</a:t>
            </a:r>
            <a:r>
              <a:rPr lang="en"/>
              <a:t> - Meeting with Librarian over faculty information</a:t>
            </a:r>
            <a:endParaRPr/>
          </a:p>
          <a:p>
            <a:pPr indent="-342900" lvl="0" marL="457200" rtl="0" algn="l">
              <a:spcBef>
                <a:spcPts val="0"/>
              </a:spcBef>
              <a:spcAft>
                <a:spcPts val="0"/>
              </a:spcAft>
              <a:buSzPts val="1800"/>
              <a:buChar char="●"/>
            </a:pPr>
            <a:r>
              <a:rPr b="1" lang="en"/>
              <a:t>3/16/2023 </a:t>
            </a:r>
            <a:r>
              <a:rPr lang="en"/>
              <a:t>- Site and database framework of project (OIS)</a:t>
            </a:r>
            <a:endParaRPr/>
          </a:p>
          <a:p>
            <a:pPr indent="-342900" lvl="0" marL="457200" rtl="0" algn="l">
              <a:spcBef>
                <a:spcPts val="0"/>
              </a:spcBef>
              <a:spcAft>
                <a:spcPts val="0"/>
              </a:spcAft>
              <a:buSzPts val="1800"/>
              <a:buChar char="●"/>
            </a:pPr>
            <a:r>
              <a:rPr b="1" lang="en"/>
              <a:t>4/11/2023</a:t>
            </a:r>
            <a:r>
              <a:rPr lang="en"/>
              <a:t> - Showing site functionality (Graduate College)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20322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540"/>
              <a:t>Analysis Models</a:t>
            </a:r>
            <a:endParaRPr sz="5540"/>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38761D"/>
      </a:dk1>
      <a:lt1>
        <a:srgbClr val="FFFFFF"/>
      </a:lt1>
      <a:dk2>
        <a:srgbClr val="000000"/>
      </a:dk2>
      <a:lt2>
        <a:srgbClr val="38761D"/>
      </a:lt2>
      <a:accent1>
        <a:srgbClr val="EF6C00"/>
      </a:accent1>
      <a:accent2>
        <a:srgbClr val="CE93D8"/>
      </a:accent2>
      <a:accent3>
        <a:srgbClr val="38761D"/>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