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1089600"/>
  <p:notesSz cx="9144000" cy="6858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9792">
          <p15:clr>
            <a:srgbClr val="A4A3A4"/>
          </p15:clr>
        </p15:guide>
        <p15:guide id="2" pos="9915">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CC9F"/>
    <a:srgbClr val="0F6200"/>
    <a:srgbClr val="FFE3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31D76A-C60A-6DA3-00A2-288DF4799DC5}" v="1336" dt="2023-04-18T23:38:38.452"/>
    <p1510:client id="{05AA4DE9-248D-9D5C-9CB7-10D625E39C3D}" v="890" dt="2023-04-19T01:14:57.223"/>
    <p1510:client id="{76BCB0E8-9FB8-ADE8-D55A-D6E2DBB0D885}" v="2223" dt="2023-04-19T01:15:12.868"/>
    <p1510:client id="{828CF970-6A6A-050C-E970-39DB4C3B40E9}" v="515" dt="2023-04-18T23:45:24.859"/>
    <p1510:client id="{BB16271D-BBCC-471A-88AF-B9D605CD3E2A}" v="614" dt="2023-04-20T02:03:09.487"/>
    <p1510:client id="{C8A5978D-2375-E712-5B17-2BFB81F18BDD}" v="305" dt="2023-04-18T22:29:38.923"/>
    <p1510:client id="{E48F54E1-C995-4BD2-98D1-1C29FC57437E}" v="7920" dt="2023-04-19T01:03:31.9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9792"/>
        <p:guide pos="9915"/>
      </p:guideLst>
    </p:cSldViewPr>
  </p:slideViewPr>
  <p:notesViewPr>
    <p:cSldViewPr snapToGrid="0">
      <p:cViewPr>
        <p:scale>
          <a:sx n="1" d="2"/>
          <a:sy n="1" d="2"/>
        </p:scale>
        <p:origin x="0" y="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D67DCA0-E72B-8516-D9FE-77873FECC1FA}"/>
              </a:ext>
            </a:extLst>
          </p:cNvPr>
          <p:cNvSpPr>
            <a:spLocks noGrp="1" noChangeArrowheads="1"/>
          </p:cNvSpPr>
          <p:nvPr>
            <p:ph type="hdr" sz="quarter"/>
          </p:nvPr>
        </p:nvSpPr>
        <p:spPr bwMode="auto">
          <a:xfrm>
            <a:off x="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a:extLst>
              <a:ext uri="{FF2B5EF4-FFF2-40B4-BE49-F238E27FC236}">
                <a16:creationId xmlns:a16="http://schemas.microsoft.com/office/drawing/2014/main" id="{3B9657AF-B582-713F-1925-4869AD5A6EA4}"/>
              </a:ext>
            </a:extLst>
          </p:cNvPr>
          <p:cNvSpPr>
            <a:spLocks noGrp="1" noChangeArrowheads="1"/>
          </p:cNvSpPr>
          <p:nvPr>
            <p:ph type="dt" idx="1"/>
          </p:nvPr>
        </p:nvSpPr>
        <p:spPr bwMode="auto">
          <a:xfrm>
            <a:off x="518160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a:extLst>
              <a:ext uri="{FF2B5EF4-FFF2-40B4-BE49-F238E27FC236}">
                <a16:creationId xmlns:a16="http://schemas.microsoft.com/office/drawing/2014/main" id="{3D92E871-9E98-8BBB-84F2-2225FD31DDC5}"/>
              </a:ext>
            </a:extLst>
          </p:cNvPr>
          <p:cNvSpPr>
            <a:spLocks noGrp="1" noRot="1" noChangeAspect="1" noChangeArrowheads="1" noTextEdit="1"/>
          </p:cNvSpPr>
          <p:nvPr>
            <p:ph type="sldImg" idx="2"/>
          </p:nvPr>
        </p:nvSpPr>
        <p:spPr bwMode="auto">
          <a:xfrm>
            <a:off x="2743200" y="533400"/>
            <a:ext cx="3657600" cy="25908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94AE2ECA-DA44-60B4-E2A3-8487323E5079}"/>
              </a:ext>
            </a:extLst>
          </p:cNvPr>
          <p:cNvSpPr>
            <a:spLocks noGrp="1" noChangeArrowheads="1"/>
          </p:cNvSpPr>
          <p:nvPr>
            <p:ph type="body" sz="quarter" idx="3"/>
          </p:nvPr>
        </p:nvSpPr>
        <p:spPr bwMode="auto">
          <a:xfrm>
            <a:off x="1219200" y="3276600"/>
            <a:ext cx="67056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a:extLst>
              <a:ext uri="{FF2B5EF4-FFF2-40B4-BE49-F238E27FC236}">
                <a16:creationId xmlns:a16="http://schemas.microsoft.com/office/drawing/2014/main" id="{FF49E15A-B4A0-3F51-252C-E6CF3F829D01}"/>
              </a:ext>
            </a:extLst>
          </p:cNvPr>
          <p:cNvSpPr>
            <a:spLocks noGrp="1" noChangeArrowheads="1"/>
          </p:cNvSpPr>
          <p:nvPr>
            <p:ph type="ftr" sz="quarter" idx="4"/>
          </p:nvPr>
        </p:nvSpPr>
        <p:spPr bwMode="auto">
          <a:xfrm>
            <a:off x="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9" name="Rectangle 7">
            <a:extLst>
              <a:ext uri="{FF2B5EF4-FFF2-40B4-BE49-F238E27FC236}">
                <a16:creationId xmlns:a16="http://schemas.microsoft.com/office/drawing/2014/main" id="{43A40A88-A701-92C3-BEC3-F7A57C0582D6}"/>
              </a:ext>
            </a:extLst>
          </p:cNvPr>
          <p:cNvSpPr>
            <a:spLocks noGrp="1" noChangeArrowheads="1"/>
          </p:cNvSpPr>
          <p:nvPr>
            <p:ph type="sldNum" sz="quarter" idx="5"/>
          </p:nvPr>
        </p:nvSpPr>
        <p:spPr bwMode="auto">
          <a:xfrm>
            <a:off x="518160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1845438F-8879-F04B-8D0B-CF23D47F92C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70051F4-36E7-CE4E-2F01-E8A8EE4C4E41}"/>
              </a:ext>
            </a:extLst>
          </p:cNvPr>
          <p:cNvSpPr>
            <a:spLocks noGrp="1" noChangeArrowheads="1"/>
          </p:cNvSpPr>
          <p:nvPr>
            <p:ph type="sldNum" sz="quarter" idx="5"/>
          </p:nvPr>
        </p:nvSpPr>
        <p:spPr>
          <a:ln/>
        </p:spPr>
        <p:txBody>
          <a:bodyPr/>
          <a:lstStyle/>
          <a:p>
            <a:fld id="{B10F1882-25E7-DB42-939E-8E20FF761138}" type="slidenum">
              <a:rPr lang="en-US" altLang="en-US"/>
              <a:pPr/>
              <a:t>1</a:t>
            </a:fld>
            <a:endParaRPr lang="en-US" altLang="en-US"/>
          </a:p>
        </p:txBody>
      </p:sp>
      <p:sp>
        <p:nvSpPr>
          <p:cNvPr id="4098" name="Rectangle 2">
            <a:extLst>
              <a:ext uri="{FF2B5EF4-FFF2-40B4-BE49-F238E27FC236}">
                <a16:creationId xmlns:a16="http://schemas.microsoft.com/office/drawing/2014/main" id="{EB30ECFB-926A-FFED-092C-1612ADA9ED72}"/>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BBEE73BE-7E01-291F-67BF-008C3856B293}"/>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5C4F4-04E0-B279-4649-FC9E64DF135C}"/>
              </a:ext>
            </a:extLst>
          </p:cNvPr>
          <p:cNvSpPr>
            <a:spLocks noGrp="1"/>
          </p:cNvSpPr>
          <p:nvPr>
            <p:ph type="ctrTitle"/>
          </p:nvPr>
        </p:nvSpPr>
        <p:spPr>
          <a:xfrm>
            <a:off x="5486400" y="5087938"/>
            <a:ext cx="32918400" cy="108235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729D70-6C47-4ACB-7259-A01FBC86246B}"/>
              </a:ext>
            </a:extLst>
          </p:cNvPr>
          <p:cNvSpPr>
            <a:spLocks noGrp="1"/>
          </p:cNvSpPr>
          <p:nvPr>
            <p:ph type="subTitle" idx="1"/>
          </p:nvPr>
        </p:nvSpPr>
        <p:spPr>
          <a:xfrm>
            <a:off x="5486400" y="16329025"/>
            <a:ext cx="32918400" cy="75057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DB468F-EE11-9197-558B-590F2DD85D5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75DA190-8177-4324-8984-69EDB8EF33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A1B013D-DB96-9756-19B3-3C535FE6D955}"/>
              </a:ext>
            </a:extLst>
          </p:cNvPr>
          <p:cNvSpPr>
            <a:spLocks noGrp="1"/>
          </p:cNvSpPr>
          <p:nvPr>
            <p:ph type="sldNum" sz="quarter" idx="12"/>
          </p:nvPr>
        </p:nvSpPr>
        <p:spPr/>
        <p:txBody>
          <a:bodyPr/>
          <a:lstStyle>
            <a:lvl1pPr>
              <a:defRPr/>
            </a:lvl1pPr>
          </a:lstStyle>
          <a:p>
            <a:fld id="{E58AADA3-664C-7546-A35A-F7DCC05D7AEC}" type="slidenum">
              <a:rPr lang="en-US" altLang="en-US"/>
              <a:pPr/>
              <a:t>‹#›</a:t>
            </a:fld>
            <a:endParaRPr lang="en-US" altLang="en-US"/>
          </a:p>
        </p:txBody>
      </p:sp>
    </p:spTree>
    <p:extLst>
      <p:ext uri="{BB962C8B-B14F-4D97-AF65-F5344CB8AC3E}">
        <p14:creationId xmlns:p14="http://schemas.microsoft.com/office/powerpoint/2010/main" val="42352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A4522-A022-B795-CA03-F8FF1031E7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2ECC04-2DDF-B645-E8A5-A2C58BBC3A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F9EE9A-A969-B898-057E-2D658523B25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3050FFB-8672-6C58-9DBC-A46FA082952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0AA76F2-0EA9-97F9-5CAB-87D18CD618CD}"/>
              </a:ext>
            </a:extLst>
          </p:cNvPr>
          <p:cNvSpPr>
            <a:spLocks noGrp="1"/>
          </p:cNvSpPr>
          <p:nvPr>
            <p:ph type="sldNum" sz="quarter" idx="12"/>
          </p:nvPr>
        </p:nvSpPr>
        <p:spPr/>
        <p:txBody>
          <a:bodyPr/>
          <a:lstStyle>
            <a:lvl1pPr>
              <a:defRPr/>
            </a:lvl1pPr>
          </a:lstStyle>
          <a:p>
            <a:fld id="{CDEC5782-033F-8340-B361-DC6F3DC3948E}" type="slidenum">
              <a:rPr lang="en-US" altLang="en-US"/>
              <a:pPr/>
              <a:t>‹#›</a:t>
            </a:fld>
            <a:endParaRPr lang="en-US" altLang="en-US"/>
          </a:p>
        </p:txBody>
      </p:sp>
    </p:spTree>
    <p:extLst>
      <p:ext uri="{BB962C8B-B14F-4D97-AF65-F5344CB8AC3E}">
        <p14:creationId xmlns:p14="http://schemas.microsoft.com/office/powerpoint/2010/main" val="287297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0E9DD4-BAFA-22B5-6C0B-C228F81B155F}"/>
              </a:ext>
            </a:extLst>
          </p:cNvPr>
          <p:cNvSpPr>
            <a:spLocks noGrp="1"/>
          </p:cNvSpPr>
          <p:nvPr>
            <p:ph type="title" orient="vert"/>
          </p:nvPr>
        </p:nvSpPr>
        <p:spPr>
          <a:xfrm>
            <a:off x="31273750" y="2765425"/>
            <a:ext cx="9326563" cy="248697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1CE1B9-5214-F107-0561-FDE13099357B}"/>
              </a:ext>
            </a:extLst>
          </p:cNvPr>
          <p:cNvSpPr>
            <a:spLocks noGrp="1"/>
          </p:cNvSpPr>
          <p:nvPr>
            <p:ph type="body" orient="vert" idx="1"/>
          </p:nvPr>
        </p:nvSpPr>
        <p:spPr>
          <a:xfrm>
            <a:off x="3290888" y="2765425"/>
            <a:ext cx="27830462" cy="24869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6FBEF9-D431-0A82-A310-D8BDC4ACB1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4824CCC-DB71-066D-D7B3-9E71D3F15B6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52A8ACD-3E90-E9D3-673D-04B097080091}"/>
              </a:ext>
            </a:extLst>
          </p:cNvPr>
          <p:cNvSpPr>
            <a:spLocks noGrp="1"/>
          </p:cNvSpPr>
          <p:nvPr>
            <p:ph type="sldNum" sz="quarter" idx="12"/>
          </p:nvPr>
        </p:nvSpPr>
        <p:spPr/>
        <p:txBody>
          <a:bodyPr/>
          <a:lstStyle>
            <a:lvl1pPr>
              <a:defRPr/>
            </a:lvl1pPr>
          </a:lstStyle>
          <a:p>
            <a:fld id="{10C48C60-A543-4749-B5BA-4B19F3E2999D}" type="slidenum">
              <a:rPr lang="en-US" altLang="en-US"/>
              <a:pPr/>
              <a:t>‹#›</a:t>
            </a:fld>
            <a:endParaRPr lang="en-US" altLang="en-US"/>
          </a:p>
        </p:txBody>
      </p:sp>
    </p:spTree>
    <p:extLst>
      <p:ext uri="{BB962C8B-B14F-4D97-AF65-F5344CB8AC3E}">
        <p14:creationId xmlns:p14="http://schemas.microsoft.com/office/powerpoint/2010/main" val="307434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70D9-096B-1E60-90E5-F88DFED3C0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C4CCEB-5071-586D-3106-C087245605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D570F6-35CB-74E6-021A-5BD5C15AFF2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A463C19-CB94-A31E-54AB-2EB6B085499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C487B80-EFBC-880A-A79E-E65608106C71}"/>
              </a:ext>
            </a:extLst>
          </p:cNvPr>
          <p:cNvSpPr>
            <a:spLocks noGrp="1"/>
          </p:cNvSpPr>
          <p:nvPr>
            <p:ph type="sldNum" sz="quarter" idx="12"/>
          </p:nvPr>
        </p:nvSpPr>
        <p:spPr/>
        <p:txBody>
          <a:bodyPr/>
          <a:lstStyle>
            <a:lvl1pPr>
              <a:defRPr/>
            </a:lvl1pPr>
          </a:lstStyle>
          <a:p>
            <a:fld id="{540B87C7-08FB-5A4B-BE11-A417EBBF80F8}" type="slidenum">
              <a:rPr lang="en-US" altLang="en-US"/>
              <a:pPr/>
              <a:t>‹#›</a:t>
            </a:fld>
            <a:endParaRPr lang="en-US" altLang="en-US"/>
          </a:p>
        </p:txBody>
      </p:sp>
    </p:spTree>
    <p:extLst>
      <p:ext uri="{BB962C8B-B14F-4D97-AF65-F5344CB8AC3E}">
        <p14:creationId xmlns:p14="http://schemas.microsoft.com/office/powerpoint/2010/main" val="78940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E31EB-CD7A-547C-1C04-0DDEE09F63F8}"/>
              </a:ext>
            </a:extLst>
          </p:cNvPr>
          <p:cNvSpPr>
            <a:spLocks noGrp="1"/>
          </p:cNvSpPr>
          <p:nvPr>
            <p:ph type="title"/>
          </p:nvPr>
        </p:nvSpPr>
        <p:spPr>
          <a:xfrm>
            <a:off x="2994025" y="7750175"/>
            <a:ext cx="37857113" cy="129333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6CE41E-156C-31C9-91F0-977D35176AA9}"/>
              </a:ext>
            </a:extLst>
          </p:cNvPr>
          <p:cNvSpPr>
            <a:spLocks noGrp="1"/>
          </p:cNvSpPr>
          <p:nvPr>
            <p:ph type="body" idx="1"/>
          </p:nvPr>
        </p:nvSpPr>
        <p:spPr>
          <a:xfrm>
            <a:off x="2994025" y="20805775"/>
            <a:ext cx="37857113" cy="680085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8BDF397-F82D-F67B-CE07-E9F36FCBA6C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36526D6-247D-FA31-82F9-01BEE265A4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E79B047-A22F-84C3-3E22-04B8B8D1487E}"/>
              </a:ext>
            </a:extLst>
          </p:cNvPr>
          <p:cNvSpPr>
            <a:spLocks noGrp="1"/>
          </p:cNvSpPr>
          <p:nvPr>
            <p:ph type="sldNum" sz="quarter" idx="12"/>
          </p:nvPr>
        </p:nvSpPr>
        <p:spPr/>
        <p:txBody>
          <a:bodyPr/>
          <a:lstStyle>
            <a:lvl1pPr>
              <a:defRPr/>
            </a:lvl1pPr>
          </a:lstStyle>
          <a:p>
            <a:fld id="{49D9197E-A00E-B148-84DD-9EC7E17C4062}" type="slidenum">
              <a:rPr lang="en-US" altLang="en-US"/>
              <a:pPr/>
              <a:t>‹#›</a:t>
            </a:fld>
            <a:endParaRPr lang="en-US" altLang="en-US"/>
          </a:p>
        </p:txBody>
      </p:sp>
    </p:spTree>
    <p:extLst>
      <p:ext uri="{BB962C8B-B14F-4D97-AF65-F5344CB8AC3E}">
        <p14:creationId xmlns:p14="http://schemas.microsoft.com/office/powerpoint/2010/main" val="1599190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6B898-528D-83BE-DAC0-6D80458D42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0F1CC7-E58C-DAA6-8392-8445B833778D}"/>
              </a:ext>
            </a:extLst>
          </p:cNvPr>
          <p:cNvSpPr>
            <a:spLocks noGrp="1"/>
          </p:cNvSpPr>
          <p:nvPr>
            <p:ph sz="half" idx="1"/>
          </p:nvPr>
        </p:nvSpPr>
        <p:spPr>
          <a:xfrm>
            <a:off x="3290888" y="8980488"/>
            <a:ext cx="18578512"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0ED061-0815-4806-39EC-3F1FE5BC3EED}"/>
              </a:ext>
            </a:extLst>
          </p:cNvPr>
          <p:cNvSpPr>
            <a:spLocks noGrp="1"/>
          </p:cNvSpPr>
          <p:nvPr>
            <p:ph sz="half" idx="2"/>
          </p:nvPr>
        </p:nvSpPr>
        <p:spPr>
          <a:xfrm>
            <a:off x="22021800" y="8980488"/>
            <a:ext cx="18578513"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7F5179-D6A1-812C-D5EC-A294F309DAC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211E18D-76AE-DF0A-C8EC-C08D6B40526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108A689-9B4C-1F10-0C18-28D8164CE665}"/>
              </a:ext>
            </a:extLst>
          </p:cNvPr>
          <p:cNvSpPr>
            <a:spLocks noGrp="1"/>
          </p:cNvSpPr>
          <p:nvPr>
            <p:ph type="sldNum" sz="quarter" idx="12"/>
          </p:nvPr>
        </p:nvSpPr>
        <p:spPr/>
        <p:txBody>
          <a:bodyPr/>
          <a:lstStyle>
            <a:lvl1pPr>
              <a:defRPr/>
            </a:lvl1pPr>
          </a:lstStyle>
          <a:p>
            <a:fld id="{F0856310-7062-814C-AA1C-0CC854A6EEC6}" type="slidenum">
              <a:rPr lang="en-US" altLang="en-US"/>
              <a:pPr/>
              <a:t>‹#›</a:t>
            </a:fld>
            <a:endParaRPr lang="en-US" altLang="en-US"/>
          </a:p>
        </p:txBody>
      </p:sp>
    </p:spTree>
    <p:extLst>
      <p:ext uri="{BB962C8B-B14F-4D97-AF65-F5344CB8AC3E}">
        <p14:creationId xmlns:p14="http://schemas.microsoft.com/office/powerpoint/2010/main" val="3167500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C480C-BB34-DE0F-E1DE-880A99448635}"/>
              </a:ext>
            </a:extLst>
          </p:cNvPr>
          <p:cNvSpPr>
            <a:spLocks noGrp="1"/>
          </p:cNvSpPr>
          <p:nvPr>
            <p:ph type="title"/>
          </p:nvPr>
        </p:nvSpPr>
        <p:spPr>
          <a:xfrm>
            <a:off x="3022600" y="1655763"/>
            <a:ext cx="37857113" cy="6008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4DD14A-80CC-3CEE-7201-CEAAE6C6E96D}"/>
              </a:ext>
            </a:extLst>
          </p:cNvPr>
          <p:cNvSpPr>
            <a:spLocks noGrp="1"/>
          </p:cNvSpPr>
          <p:nvPr>
            <p:ph type="body" idx="1"/>
          </p:nvPr>
        </p:nvSpPr>
        <p:spPr>
          <a:xfrm>
            <a:off x="3022600" y="7621588"/>
            <a:ext cx="18568988"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315559-44A2-86B0-839E-B52B56E9F9DD}"/>
              </a:ext>
            </a:extLst>
          </p:cNvPr>
          <p:cNvSpPr>
            <a:spLocks noGrp="1"/>
          </p:cNvSpPr>
          <p:nvPr>
            <p:ph sz="half" idx="2"/>
          </p:nvPr>
        </p:nvSpPr>
        <p:spPr>
          <a:xfrm>
            <a:off x="3022600" y="11356975"/>
            <a:ext cx="18568988"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E5449A-43A9-22A6-08ED-D6FE74BF3F91}"/>
              </a:ext>
            </a:extLst>
          </p:cNvPr>
          <p:cNvSpPr>
            <a:spLocks noGrp="1"/>
          </p:cNvSpPr>
          <p:nvPr>
            <p:ph type="body" sz="quarter" idx="3"/>
          </p:nvPr>
        </p:nvSpPr>
        <p:spPr>
          <a:xfrm>
            <a:off x="22220238" y="7621588"/>
            <a:ext cx="18659475"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FEFBFE-1099-9F89-75F0-F1183BB55223}"/>
              </a:ext>
            </a:extLst>
          </p:cNvPr>
          <p:cNvSpPr>
            <a:spLocks noGrp="1"/>
          </p:cNvSpPr>
          <p:nvPr>
            <p:ph sz="quarter" idx="4"/>
          </p:nvPr>
        </p:nvSpPr>
        <p:spPr>
          <a:xfrm>
            <a:off x="22220238" y="11356975"/>
            <a:ext cx="18659475"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B3B33C-736F-B9FF-63F7-24D3D17152A9}"/>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02F4F1A7-8A37-4F0A-04FC-E2B9E5CBBC3D}"/>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198B1E2C-ADB2-47BE-C9CE-771601CFB9FD}"/>
              </a:ext>
            </a:extLst>
          </p:cNvPr>
          <p:cNvSpPr>
            <a:spLocks noGrp="1"/>
          </p:cNvSpPr>
          <p:nvPr>
            <p:ph type="sldNum" sz="quarter" idx="12"/>
          </p:nvPr>
        </p:nvSpPr>
        <p:spPr/>
        <p:txBody>
          <a:bodyPr/>
          <a:lstStyle>
            <a:lvl1pPr>
              <a:defRPr/>
            </a:lvl1pPr>
          </a:lstStyle>
          <a:p>
            <a:fld id="{4E009182-D8CB-1D40-8E54-3CEFA1E2464D}" type="slidenum">
              <a:rPr lang="en-US" altLang="en-US"/>
              <a:pPr/>
              <a:t>‹#›</a:t>
            </a:fld>
            <a:endParaRPr lang="en-US" altLang="en-US"/>
          </a:p>
        </p:txBody>
      </p:sp>
    </p:spTree>
    <p:extLst>
      <p:ext uri="{BB962C8B-B14F-4D97-AF65-F5344CB8AC3E}">
        <p14:creationId xmlns:p14="http://schemas.microsoft.com/office/powerpoint/2010/main" val="3606303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E63D8-2C21-2996-3D98-1C8321B5F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AA4F5C-A631-46DC-6B81-EBCA579BD644}"/>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21300CAA-3126-6800-78C9-505907867E4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90B7C83-AAEE-B559-A551-0EA8DE8514F5}"/>
              </a:ext>
            </a:extLst>
          </p:cNvPr>
          <p:cNvSpPr>
            <a:spLocks noGrp="1"/>
          </p:cNvSpPr>
          <p:nvPr>
            <p:ph type="sldNum" sz="quarter" idx="12"/>
          </p:nvPr>
        </p:nvSpPr>
        <p:spPr/>
        <p:txBody>
          <a:bodyPr/>
          <a:lstStyle>
            <a:lvl1pPr>
              <a:defRPr/>
            </a:lvl1pPr>
          </a:lstStyle>
          <a:p>
            <a:fld id="{0648A6BB-9CE7-4E40-AB43-FFFCACCFEA9A}" type="slidenum">
              <a:rPr lang="en-US" altLang="en-US"/>
              <a:pPr/>
              <a:t>‹#›</a:t>
            </a:fld>
            <a:endParaRPr lang="en-US" altLang="en-US"/>
          </a:p>
        </p:txBody>
      </p:sp>
    </p:spTree>
    <p:extLst>
      <p:ext uri="{BB962C8B-B14F-4D97-AF65-F5344CB8AC3E}">
        <p14:creationId xmlns:p14="http://schemas.microsoft.com/office/powerpoint/2010/main" val="1328787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9A461F-EC30-D1F7-1C52-FEE44A6A068C}"/>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94F6751-7024-E674-4594-196C20E63CEE}"/>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6BD37D7C-8216-D1F3-577A-8AD83B5D367C}"/>
              </a:ext>
            </a:extLst>
          </p:cNvPr>
          <p:cNvSpPr>
            <a:spLocks noGrp="1"/>
          </p:cNvSpPr>
          <p:nvPr>
            <p:ph type="sldNum" sz="quarter" idx="12"/>
          </p:nvPr>
        </p:nvSpPr>
        <p:spPr/>
        <p:txBody>
          <a:bodyPr/>
          <a:lstStyle>
            <a:lvl1pPr>
              <a:defRPr/>
            </a:lvl1pPr>
          </a:lstStyle>
          <a:p>
            <a:fld id="{AA875EBB-1554-2446-9AF7-6393D96637A0}" type="slidenum">
              <a:rPr lang="en-US" altLang="en-US"/>
              <a:pPr/>
              <a:t>‹#›</a:t>
            </a:fld>
            <a:endParaRPr lang="en-US" altLang="en-US"/>
          </a:p>
        </p:txBody>
      </p:sp>
    </p:spTree>
    <p:extLst>
      <p:ext uri="{BB962C8B-B14F-4D97-AF65-F5344CB8AC3E}">
        <p14:creationId xmlns:p14="http://schemas.microsoft.com/office/powerpoint/2010/main" val="3120512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3DA6-12C3-2100-8508-23204EE38C7A}"/>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DBC219-C40C-7C1F-7DA1-866FCE37FC9F}"/>
              </a:ext>
            </a:extLst>
          </p:cNvPr>
          <p:cNvSpPr>
            <a:spLocks noGrp="1"/>
          </p:cNvSpPr>
          <p:nvPr>
            <p:ph idx="1"/>
          </p:nvPr>
        </p:nvSpPr>
        <p:spPr>
          <a:xfrm>
            <a:off x="18659475" y="4476750"/>
            <a:ext cx="22220238" cy="220932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EE0F8E-DC24-52A7-E888-5071B473320E}"/>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E9F6-4D82-E6C2-4312-6B8FD3761B2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2C09E274-A193-7C3E-7639-671E6FDE0112}"/>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6F2B645-0E42-1029-8ADE-B415693C44E3}"/>
              </a:ext>
            </a:extLst>
          </p:cNvPr>
          <p:cNvSpPr>
            <a:spLocks noGrp="1"/>
          </p:cNvSpPr>
          <p:nvPr>
            <p:ph type="sldNum" sz="quarter" idx="12"/>
          </p:nvPr>
        </p:nvSpPr>
        <p:spPr/>
        <p:txBody>
          <a:bodyPr/>
          <a:lstStyle>
            <a:lvl1pPr>
              <a:defRPr/>
            </a:lvl1pPr>
          </a:lstStyle>
          <a:p>
            <a:fld id="{A15799CE-1F11-7D4B-8F23-A9E21C403E66}" type="slidenum">
              <a:rPr lang="en-US" altLang="en-US"/>
              <a:pPr/>
              <a:t>‹#›</a:t>
            </a:fld>
            <a:endParaRPr lang="en-US" altLang="en-US"/>
          </a:p>
        </p:txBody>
      </p:sp>
    </p:spTree>
    <p:extLst>
      <p:ext uri="{BB962C8B-B14F-4D97-AF65-F5344CB8AC3E}">
        <p14:creationId xmlns:p14="http://schemas.microsoft.com/office/powerpoint/2010/main" val="86589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FE9F3-6846-E533-EFD0-8EC947D95026}"/>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754577-3434-976F-5F8C-C3EAFA5E3527}"/>
              </a:ext>
            </a:extLst>
          </p:cNvPr>
          <p:cNvSpPr>
            <a:spLocks noGrp="1"/>
          </p:cNvSpPr>
          <p:nvPr>
            <p:ph type="pic" idx="1"/>
          </p:nvPr>
        </p:nvSpPr>
        <p:spPr>
          <a:xfrm>
            <a:off x="18659475" y="4476750"/>
            <a:ext cx="22220238" cy="22093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32A48D-107C-DEE6-1F4E-83E76B4B1EC1}"/>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B161B9-BB97-5045-9863-72BB441C683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72ACDC2-3DDB-D986-77ED-C0A2216554A4}"/>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DF61DC8-85BA-564B-6EEF-8423E4EB0B75}"/>
              </a:ext>
            </a:extLst>
          </p:cNvPr>
          <p:cNvSpPr>
            <a:spLocks noGrp="1"/>
          </p:cNvSpPr>
          <p:nvPr>
            <p:ph type="sldNum" sz="quarter" idx="12"/>
          </p:nvPr>
        </p:nvSpPr>
        <p:spPr/>
        <p:txBody>
          <a:bodyPr/>
          <a:lstStyle>
            <a:lvl1pPr>
              <a:defRPr/>
            </a:lvl1pPr>
          </a:lstStyle>
          <a:p>
            <a:fld id="{4861FD4B-2F45-4148-A007-27BB24E8C84C}" type="slidenum">
              <a:rPr lang="en-US" altLang="en-US"/>
              <a:pPr/>
              <a:t>‹#›</a:t>
            </a:fld>
            <a:endParaRPr lang="en-US" altLang="en-US"/>
          </a:p>
        </p:txBody>
      </p:sp>
    </p:spTree>
    <p:extLst>
      <p:ext uri="{BB962C8B-B14F-4D97-AF65-F5344CB8AC3E}">
        <p14:creationId xmlns:p14="http://schemas.microsoft.com/office/powerpoint/2010/main" val="9995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5A9B7"/>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6CB1D36-A8A7-917F-E417-4D8B7C62A5D4}"/>
              </a:ext>
            </a:extLst>
          </p:cNvPr>
          <p:cNvSpPr>
            <a:spLocks noGrp="1" noChangeArrowheads="1"/>
          </p:cNvSpPr>
          <p:nvPr>
            <p:ph type="title"/>
          </p:nvPr>
        </p:nvSpPr>
        <p:spPr bwMode="auto">
          <a:xfrm>
            <a:off x="3290888" y="2765425"/>
            <a:ext cx="37309425" cy="518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4BCB8F8-A6D7-93B5-942D-9114DB64ECE3}"/>
              </a:ext>
            </a:extLst>
          </p:cNvPr>
          <p:cNvSpPr>
            <a:spLocks noGrp="1" noChangeArrowheads="1"/>
          </p:cNvSpPr>
          <p:nvPr>
            <p:ph type="body" idx="1"/>
          </p:nvPr>
        </p:nvSpPr>
        <p:spPr bwMode="auto">
          <a:xfrm>
            <a:off x="3290888" y="8980488"/>
            <a:ext cx="37309425" cy="18654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266B7F0-35AA-05C9-8E60-334DEC8F2F24}"/>
              </a:ext>
            </a:extLst>
          </p:cNvPr>
          <p:cNvSpPr>
            <a:spLocks noGrp="1" noChangeArrowheads="1"/>
          </p:cNvSpPr>
          <p:nvPr>
            <p:ph type="dt" sz="half" idx="2"/>
          </p:nvPr>
        </p:nvSpPr>
        <p:spPr bwMode="auto">
          <a:xfrm>
            <a:off x="3290888"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defTabSz="4389438">
              <a:defRPr sz="6700"/>
            </a:lvl1pPr>
          </a:lstStyle>
          <a:p>
            <a:endParaRPr lang="en-US" altLang="en-US"/>
          </a:p>
        </p:txBody>
      </p:sp>
      <p:sp>
        <p:nvSpPr>
          <p:cNvPr id="1029" name="Rectangle 5">
            <a:extLst>
              <a:ext uri="{FF2B5EF4-FFF2-40B4-BE49-F238E27FC236}">
                <a16:creationId xmlns:a16="http://schemas.microsoft.com/office/drawing/2014/main" id="{F4C1B43B-BBFE-D4A0-621C-4E8B3BEE1D11}"/>
              </a:ext>
            </a:extLst>
          </p:cNvPr>
          <p:cNvSpPr>
            <a:spLocks noGrp="1" noChangeArrowheads="1"/>
          </p:cNvSpPr>
          <p:nvPr>
            <p:ph type="ftr" sz="quarter" idx="3"/>
          </p:nvPr>
        </p:nvSpPr>
        <p:spPr bwMode="auto">
          <a:xfrm>
            <a:off x="14997113" y="28325763"/>
            <a:ext cx="13896975"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ctr" defTabSz="4389438">
              <a:defRPr sz="6700"/>
            </a:lvl1pPr>
          </a:lstStyle>
          <a:p>
            <a:endParaRPr lang="en-US" altLang="en-US"/>
          </a:p>
        </p:txBody>
      </p:sp>
      <p:sp>
        <p:nvSpPr>
          <p:cNvPr id="1030" name="Rectangle 6">
            <a:extLst>
              <a:ext uri="{FF2B5EF4-FFF2-40B4-BE49-F238E27FC236}">
                <a16:creationId xmlns:a16="http://schemas.microsoft.com/office/drawing/2014/main" id="{86CDC1CA-FE58-1BD0-6183-F44E23FC1E50}"/>
              </a:ext>
            </a:extLst>
          </p:cNvPr>
          <p:cNvSpPr>
            <a:spLocks noGrp="1" noChangeArrowheads="1"/>
          </p:cNvSpPr>
          <p:nvPr>
            <p:ph type="sldNum" sz="quarter" idx="4"/>
          </p:nvPr>
        </p:nvSpPr>
        <p:spPr bwMode="auto">
          <a:xfrm>
            <a:off x="31456313"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r" defTabSz="4389438">
              <a:defRPr sz="6700"/>
            </a:lvl1pPr>
          </a:lstStyle>
          <a:p>
            <a:fld id="{69E45E2F-7B55-C54B-A501-E6ADB2D5390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fontAlgn="base">
        <a:spcBef>
          <a:spcPct val="0"/>
        </a:spcBef>
        <a:spcAft>
          <a:spcPct val="0"/>
        </a:spcAft>
        <a:defRPr sz="21100" kern="12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2pPr>
      <a:lvl3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3pPr>
      <a:lvl4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4pPr>
      <a:lvl5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5pPr>
      <a:lvl6pPr marL="4572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6pPr>
      <a:lvl7pPr marL="9144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7pPr>
      <a:lvl8pPr marL="13716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8pPr>
      <a:lvl9pPr marL="18288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9pPr>
    </p:titleStyle>
    <p:bodyStyle>
      <a:lvl1pPr marL="1646238" indent="-1646238" algn="l" defTabSz="4389438" rtl="0" fontAlgn="base">
        <a:spcBef>
          <a:spcPct val="20000"/>
        </a:spcBef>
        <a:spcAft>
          <a:spcPct val="0"/>
        </a:spcAft>
        <a:buChar char="•"/>
        <a:defRPr sz="15400" kern="12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kern="1200">
          <a:solidFill>
            <a:schemeClr val="tx1"/>
          </a:solidFill>
          <a:latin typeface="+mn-lt"/>
          <a:ea typeface="+mn-ea"/>
          <a:cs typeface="+mn-cs"/>
        </a:defRPr>
      </a:lvl2pPr>
      <a:lvl3pPr marL="5486400" indent="-1096963" algn="l" defTabSz="4389438" rtl="0" fontAlgn="base">
        <a:spcBef>
          <a:spcPct val="20000"/>
        </a:spcBef>
        <a:spcAft>
          <a:spcPct val="0"/>
        </a:spcAft>
        <a:buChar char="•"/>
        <a:defRPr sz="11500" kern="1200">
          <a:solidFill>
            <a:schemeClr val="tx1"/>
          </a:solidFill>
          <a:latin typeface="+mn-lt"/>
          <a:ea typeface="+mn-ea"/>
          <a:cs typeface="+mn-cs"/>
        </a:defRPr>
      </a:lvl3pPr>
      <a:lvl4pPr marL="7680325" indent="-1096963" algn="l" defTabSz="4389438" rtl="0" fontAlgn="base">
        <a:spcBef>
          <a:spcPct val="20000"/>
        </a:spcBef>
        <a:spcAft>
          <a:spcPct val="0"/>
        </a:spcAft>
        <a:buChar char="–"/>
        <a:defRPr sz="9600" kern="1200">
          <a:solidFill>
            <a:schemeClr val="tx1"/>
          </a:solidFill>
          <a:latin typeface="+mn-lt"/>
          <a:ea typeface="+mn-ea"/>
          <a:cs typeface="+mn-cs"/>
        </a:defRPr>
      </a:lvl4pPr>
      <a:lvl5pPr marL="9875838" indent="-1096963" algn="l" defTabSz="4389438" rtl="0" fontAlgn="base">
        <a:spcBef>
          <a:spcPct val="20000"/>
        </a:spcBef>
        <a:spcAft>
          <a:spcPct val="0"/>
        </a:spcAft>
        <a:buChar char="»"/>
        <a:defRPr sz="9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3" Type="http://schemas.openxmlformats.org/officeDocument/2006/relationships/hyperlink" Target="mailto:tfreeman21@atu.edu" TargetMode="External"/><Relationship Id="rId7" Type="http://schemas.openxmlformats.org/officeDocument/2006/relationships/hyperlink" Target="https://www.pasco.com/products/lab-apparatus/fundamental-constants/ap-8210" TargetMode="External"/><Relationship Id="rId12" Type="http://schemas.openxmlformats.org/officeDocument/2006/relationships/image" Target="../media/image6.png"/><Relationship Id="rId2" Type="http://schemas.openxmlformats.org/officeDocument/2006/relationships/notesSlide" Target="../notesSlides/notesSlide1.xml"/><Relationship Id="rId16" Type="http://schemas.openxmlformats.org/officeDocument/2006/relationships/image" Target="../media/image10.jpeg"/><Relationship Id="rId1" Type="http://schemas.openxmlformats.org/officeDocument/2006/relationships/slideLayout" Target="../slideLayouts/slideLayout1.xml"/><Relationship Id="rId6" Type="http://schemas.openxmlformats.org/officeDocument/2006/relationships/hyperlink" Target="https://www.pasco.com/products/lab-apparatus/electricity-and-magnetism/magnetic-fields/se-9629" TargetMode="External"/><Relationship Id="rId11" Type="http://schemas.openxmlformats.org/officeDocument/2006/relationships/image" Target="../media/image5.png"/><Relationship Id="rId5" Type="http://schemas.openxmlformats.org/officeDocument/2006/relationships/image" Target="../media/image1.png"/><Relationship Id="rId15" Type="http://schemas.openxmlformats.org/officeDocument/2006/relationships/image" Target="../media/image9.jpeg"/><Relationship Id="rId10" Type="http://schemas.openxmlformats.org/officeDocument/2006/relationships/image" Target="../media/image4.png"/><Relationship Id="rId4" Type="http://schemas.openxmlformats.org/officeDocument/2006/relationships/hyperlink" Target="mailto:qreynolds@atu.edu" TargetMode="External"/><Relationship Id="rId9" Type="http://schemas.openxmlformats.org/officeDocument/2006/relationships/image" Target="../media/image3.png"/><Relationship Id="rId1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ext Box 5">
            <a:extLst>
              <a:ext uri="{FF2B5EF4-FFF2-40B4-BE49-F238E27FC236}">
                <a16:creationId xmlns:a16="http://schemas.microsoft.com/office/drawing/2014/main" id="{E93AF9A7-9DFF-EED4-BE23-9A07F49E849A}"/>
              </a:ext>
            </a:extLst>
          </p:cNvPr>
          <p:cNvSpPr txBox="1">
            <a:spLocks noChangeArrowheads="1"/>
          </p:cNvSpPr>
          <p:nvPr/>
        </p:nvSpPr>
        <p:spPr bwMode="auto">
          <a:xfrm>
            <a:off x="1339850" y="706045"/>
            <a:ext cx="34340183" cy="3404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anchor="t">
            <a:spAutoFit/>
          </a:bodyPr>
          <a:lstStyle>
            <a:lvl1pPr defTabSz="4389438">
              <a:defRPr sz="2400">
                <a:solidFill>
                  <a:schemeClr val="tx1"/>
                </a:solidFill>
                <a:latin typeface="Arial" panose="020B0604020202020204" pitchFamily="34" charset="0"/>
                <a:ea typeface="ＭＳ Ｐゴシック" panose="020B0600070205080204" pitchFamily="34" charset="-128"/>
              </a:defRPr>
            </a:lvl1pPr>
            <a:lvl2pPr defTabSz="4389438">
              <a:defRPr sz="2400">
                <a:solidFill>
                  <a:schemeClr val="tx1"/>
                </a:solidFill>
                <a:latin typeface="Arial" panose="020B0604020202020204" pitchFamily="34" charset="0"/>
                <a:ea typeface="ＭＳ Ｐゴシック" panose="020B0600070205080204" pitchFamily="34" charset="-128"/>
              </a:defRPr>
            </a:lvl2pPr>
            <a:lvl3pPr defTabSz="4389438">
              <a:defRPr sz="2400">
                <a:solidFill>
                  <a:schemeClr val="tx1"/>
                </a:solidFill>
                <a:latin typeface="Arial" panose="020B0604020202020204" pitchFamily="34" charset="0"/>
                <a:ea typeface="ＭＳ Ｐゴシック" panose="020B0600070205080204" pitchFamily="34" charset="-128"/>
              </a:defRPr>
            </a:lvl3pPr>
            <a:lvl4pPr defTabSz="4389438">
              <a:defRPr sz="2400">
                <a:solidFill>
                  <a:schemeClr val="tx1"/>
                </a:solidFill>
                <a:latin typeface="Arial" panose="020B0604020202020204" pitchFamily="34" charset="0"/>
                <a:ea typeface="ＭＳ Ｐゴシック" panose="020B0600070205080204" pitchFamily="34" charset="-128"/>
              </a:defRPr>
            </a:lvl4pPr>
            <a:lvl5pPr defTabSz="4389438">
              <a:defRPr sz="2400">
                <a:solidFill>
                  <a:schemeClr val="tx1"/>
                </a:solidFill>
                <a:latin typeface="Arial" panose="020B0604020202020204" pitchFamily="34" charset="0"/>
                <a:ea typeface="ＭＳ Ｐゴシック" panose="020B0600070205080204" pitchFamily="34" charset="-128"/>
              </a:defRPr>
            </a:lvl5pPr>
            <a:lvl6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lnSpc>
                <a:spcPct val="50000"/>
              </a:lnSpc>
              <a:spcBef>
                <a:spcPct val="50000"/>
              </a:spcBef>
            </a:pPr>
            <a:endParaRPr lang="fr-FR" altLang="en-US" sz="8000" b="1">
              <a:solidFill>
                <a:schemeClr val="bg1"/>
              </a:solidFill>
              <a:latin typeface="Tahoma" panose="020B0604030504040204" pitchFamily="34" charset="0"/>
            </a:endParaRPr>
          </a:p>
          <a:p>
            <a:pPr eaLnBrk="1" hangingPunct="1">
              <a:lnSpc>
                <a:spcPct val="50000"/>
              </a:lnSpc>
              <a:spcBef>
                <a:spcPct val="50000"/>
              </a:spcBef>
            </a:pPr>
            <a:r>
              <a:rPr lang="en-US" altLang="en-US" sz="9600">
                <a:latin typeface="+mj-lt"/>
                <a:ea typeface="ＭＳ Ｐゴシック"/>
                <a:cs typeface="Arial"/>
              </a:rPr>
              <a:t>Electron Charge to Mass Ratio </a:t>
            </a:r>
            <a:endParaRPr lang="en-US" altLang="en-US" sz="9600">
              <a:latin typeface="+mj-lt"/>
              <a:cs typeface="Arial"/>
            </a:endParaRPr>
          </a:p>
          <a:p>
            <a:pPr eaLnBrk="1" hangingPunct="1">
              <a:lnSpc>
                <a:spcPct val="50000"/>
              </a:lnSpc>
              <a:spcBef>
                <a:spcPct val="50000"/>
              </a:spcBef>
            </a:pPr>
            <a:r>
              <a:rPr lang="en-US" altLang="en-US" sz="7200">
                <a:latin typeface="+mj-lt"/>
                <a:ea typeface="ＭＳ Ｐゴシック"/>
              </a:rPr>
              <a:t>Tori Freeman, </a:t>
            </a:r>
            <a:r>
              <a:rPr lang="en-US" altLang="en-US" sz="7200">
                <a:latin typeface="+mj-lt"/>
                <a:ea typeface="ＭＳ Ｐゴシック"/>
                <a:hlinkClick r:id="rId3"/>
              </a:rPr>
              <a:t>tfreeman21@atu.edu</a:t>
            </a:r>
            <a:r>
              <a:rPr lang="en-US" altLang="en-US" sz="7200">
                <a:latin typeface="+mj-lt"/>
                <a:ea typeface="ＭＳ Ｐゴシック"/>
              </a:rPr>
              <a:t> | Quinlin Reynolds, </a:t>
            </a:r>
            <a:r>
              <a:rPr lang="en-US" altLang="en-US" sz="7200">
                <a:latin typeface="+mj-lt"/>
                <a:ea typeface="ＭＳ Ｐゴシック"/>
                <a:hlinkClick r:id="rId4"/>
              </a:rPr>
              <a:t>qreynolds@atu.edu</a:t>
            </a:r>
            <a:r>
              <a:rPr lang="en-US" altLang="en-US" sz="7200">
                <a:latin typeface="+mj-lt"/>
                <a:ea typeface="ＭＳ Ｐゴシック"/>
              </a:rPr>
              <a:t> </a:t>
            </a:r>
            <a:endParaRPr lang="en-US" altLang="en-US" sz="4800">
              <a:latin typeface="+mj-lt"/>
            </a:endParaRPr>
          </a:p>
        </p:txBody>
      </p:sp>
      <p:sp>
        <p:nvSpPr>
          <p:cNvPr id="2057" name="Rectangle 9">
            <a:extLst>
              <a:ext uri="{FF2B5EF4-FFF2-40B4-BE49-F238E27FC236}">
                <a16:creationId xmlns:a16="http://schemas.microsoft.com/office/drawing/2014/main" id="{DE6CFA78-314C-35AC-11A9-DA67D15E539C}"/>
              </a:ext>
            </a:extLst>
          </p:cNvPr>
          <p:cNvSpPr>
            <a:spLocks noChangeArrowheads="1"/>
          </p:cNvSpPr>
          <p:nvPr/>
        </p:nvSpPr>
        <p:spPr bwMode="auto">
          <a:xfrm>
            <a:off x="825726" y="5547072"/>
            <a:ext cx="14171445" cy="3370930"/>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59" name="Rectangle 11">
            <a:extLst>
              <a:ext uri="{FF2B5EF4-FFF2-40B4-BE49-F238E27FC236}">
                <a16:creationId xmlns:a16="http://schemas.microsoft.com/office/drawing/2014/main" id="{01C886A9-8D45-7CDD-B04F-A94C7041509A}"/>
              </a:ext>
            </a:extLst>
          </p:cNvPr>
          <p:cNvSpPr>
            <a:spLocks noChangeArrowheads="1"/>
          </p:cNvSpPr>
          <p:nvPr/>
        </p:nvSpPr>
        <p:spPr bwMode="auto">
          <a:xfrm>
            <a:off x="825725" y="9212204"/>
            <a:ext cx="14152841" cy="1593782"/>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76" name="Line 28">
            <a:extLst>
              <a:ext uri="{FF2B5EF4-FFF2-40B4-BE49-F238E27FC236}">
                <a16:creationId xmlns:a16="http://schemas.microsoft.com/office/drawing/2014/main" id="{7F6A5409-761B-EE87-1454-3ADF7AC55C26}"/>
              </a:ext>
            </a:extLst>
          </p:cNvPr>
          <p:cNvSpPr>
            <a:spLocks noChangeShapeType="1"/>
          </p:cNvSpPr>
          <p:nvPr/>
        </p:nvSpPr>
        <p:spPr bwMode="auto">
          <a:xfrm>
            <a:off x="-10319" y="4879725"/>
            <a:ext cx="43891200" cy="0"/>
          </a:xfrm>
          <a:prstGeom prst="line">
            <a:avLst/>
          </a:prstGeom>
          <a:noFill/>
          <a:ln w="317500">
            <a:solidFill>
              <a:srgbClr val="FFE34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88" name="Text Box 540">
            <a:extLst>
              <a:ext uri="{FF2B5EF4-FFF2-40B4-BE49-F238E27FC236}">
                <a16:creationId xmlns:a16="http://schemas.microsoft.com/office/drawing/2014/main" id="{1BD01A1B-59FE-FD05-DBAD-FB9247F68EBD}"/>
              </a:ext>
            </a:extLst>
          </p:cNvPr>
          <p:cNvSpPr txBox="1">
            <a:spLocks noChangeArrowheads="1"/>
          </p:cNvSpPr>
          <p:nvPr/>
        </p:nvSpPr>
        <p:spPr bwMode="auto">
          <a:xfrm>
            <a:off x="29667200" y="29565600"/>
            <a:ext cx="13843000" cy="461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a:solidFill>
                  <a:schemeClr val="bg1"/>
                </a:solidFill>
              </a:rPr>
              <a:t>Special Thanks to our Project Sponsors: </a:t>
            </a:r>
          </a:p>
        </p:txBody>
      </p:sp>
      <p:pic>
        <p:nvPicPr>
          <p:cNvPr id="5" name="Picture 4" descr="Logo, company name&#10;&#10;Description automatically generated">
            <a:extLst>
              <a:ext uri="{FF2B5EF4-FFF2-40B4-BE49-F238E27FC236}">
                <a16:creationId xmlns:a16="http://schemas.microsoft.com/office/drawing/2014/main" id="{C116541C-884A-D95F-C5F5-F9080E702D55}"/>
              </a:ext>
            </a:extLst>
          </p:cNvPr>
          <p:cNvPicPr>
            <a:picLocks noChangeAspect="1"/>
          </p:cNvPicPr>
          <p:nvPr/>
        </p:nvPicPr>
        <p:blipFill>
          <a:blip r:embed="rId5"/>
          <a:stretch>
            <a:fillRect/>
          </a:stretch>
        </p:blipFill>
        <p:spPr>
          <a:xfrm>
            <a:off x="35680033" y="272199"/>
            <a:ext cx="6623667" cy="5113938"/>
          </a:xfrm>
          <a:prstGeom prst="rect">
            <a:avLst/>
          </a:prstGeom>
        </p:spPr>
      </p:pic>
      <p:sp>
        <p:nvSpPr>
          <p:cNvPr id="3" name="Text Box 49">
            <a:extLst>
              <a:ext uri="{FF2B5EF4-FFF2-40B4-BE49-F238E27FC236}">
                <a16:creationId xmlns:a16="http://schemas.microsoft.com/office/drawing/2014/main" id="{82288298-CE93-B8E0-F049-9AE64171FE03}"/>
              </a:ext>
            </a:extLst>
          </p:cNvPr>
          <p:cNvSpPr txBox="1">
            <a:spLocks noChangeArrowheads="1"/>
          </p:cNvSpPr>
          <p:nvPr/>
        </p:nvSpPr>
        <p:spPr bwMode="auto">
          <a:xfrm>
            <a:off x="829432" y="5433793"/>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Introduction </a:t>
            </a:r>
          </a:p>
        </p:txBody>
      </p:sp>
      <p:sp>
        <p:nvSpPr>
          <p:cNvPr id="4" name="Rectangle 11">
            <a:extLst>
              <a:ext uri="{FF2B5EF4-FFF2-40B4-BE49-F238E27FC236}">
                <a16:creationId xmlns:a16="http://schemas.microsoft.com/office/drawing/2014/main" id="{499A1716-2B39-8516-3367-8963498299C4}"/>
              </a:ext>
            </a:extLst>
          </p:cNvPr>
          <p:cNvSpPr>
            <a:spLocks noChangeArrowheads="1"/>
          </p:cNvSpPr>
          <p:nvPr/>
        </p:nvSpPr>
        <p:spPr bwMode="auto">
          <a:xfrm>
            <a:off x="827683" y="10972382"/>
            <a:ext cx="14150881" cy="19250826"/>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6" name="Text Box 49">
            <a:extLst>
              <a:ext uri="{FF2B5EF4-FFF2-40B4-BE49-F238E27FC236}">
                <a16:creationId xmlns:a16="http://schemas.microsoft.com/office/drawing/2014/main" id="{48A57C84-1D62-E51E-425F-18180DF9294B}"/>
              </a:ext>
            </a:extLst>
          </p:cNvPr>
          <p:cNvSpPr txBox="1">
            <a:spLocks noChangeArrowheads="1"/>
          </p:cNvSpPr>
          <p:nvPr/>
        </p:nvSpPr>
        <p:spPr bwMode="auto">
          <a:xfrm>
            <a:off x="822559" y="9117375"/>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Research Purpose and/or Question(s)</a:t>
            </a:r>
          </a:p>
        </p:txBody>
      </p:sp>
      <p:sp>
        <p:nvSpPr>
          <p:cNvPr id="7" name="Text Box 165">
            <a:extLst>
              <a:ext uri="{FF2B5EF4-FFF2-40B4-BE49-F238E27FC236}">
                <a16:creationId xmlns:a16="http://schemas.microsoft.com/office/drawing/2014/main" id="{06DDFB6D-262B-60F1-B826-0992C120C5E8}"/>
              </a:ext>
            </a:extLst>
          </p:cNvPr>
          <p:cNvSpPr txBox="1">
            <a:spLocks noChangeArrowheads="1"/>
          </p:cNvSpPr>
          <p:nvPr/>
        </p:nvSpPr>
        <p:spPr bwMode="auto">
          <a:xfrm>
            <a:off x="975958" y="9766157"/>
            <a:ext cx="14008026" cy="892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p>
            <a:r>
              <a:rPr lang="en-US" sz="2600">
                <a:latin typeface="Times New Roman"/>
                <a:ea typeface="ＭＳ Ｐゴシック"/>
                <a:cs typeface="Arial"/>
              </a:rPr>
              <a:t>The purpose of this study is to confirm the results of J.J. Thompsons cathode-ray experiments and the results of later oil-drop experiments performed by Robert Millikan</a:t>
            </a:r>
            <a:r>
              <a:rPr lang="en-US" sz="2600">
                <a:latin typeface="Arial"/>
                <a:ea typeface="ＭＳ Ｐゴシック"/>
                <a:cs typeface="Arial"/>
              </a:rPr>
              <a:t>.</a:t>
            </a:r>
            <a:endParaRPr lang="en-US" altLang="en-US" sz="2600">
              <a:cs typeface="Arial"/>
            </a:endParaRPr>
          </a:p>
        </p:txBody>
      </p:sp>
      <p:sp>
        <p:nvSpPr>
          <p:cNvPr id="8" name="Text Box 49">
            <a:extLst>
              <a:ext uri="{FF2B5EF4-FFF2-40B4-BE49-F238E27FC236}">
                <a16:creationId xmlns:a16="http://schemas.microsoft.com/office/drawing/2014/main" id="{6165705B-19A3-6459-F638-6446CE79E79E}"/>
              </a:ext>
            </a:extLst>
          </p:cNvPr>
          <p:cNvSpPr txBox="1">
            <a:spLocks noChangeArrowheads="1"/>
          </p:cNvSpPr>
          <p:nvPr/>
        </p:nvSpPr>
        <p:spPr bwMode="auto">
          <a:xfrm>
            <a:off x="829433" y="10964814"/>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Method / Data Source(s)</a:t>
            </a:r>
          </a:p>
        </p:txBody>
      </p:sp>
      <p:sp>
        <p:nvSpPr>
          <p:cNvPr id="10" name="Rectangle 9">
            <a:extLst>
              <a:ext uri="{FF2B5EF4-FFF2-40B4-BE49-F238E27FC236}">
                <a16:creationId xmlns:a16="http://schemas.microsoft.com/office/drawing/2014/main" id="{70798DDF-E5FE-95C6-760F-F90A5FA660C5}"/>
              </a:ext>
            </a:extLst>
          </p:cNvPr>
          <p:cNvSpPr>
            <a:spLocks noChangeArrowheads="1"/>
          </p:cNvSpPr>
          <p:nvPr/>
        </p:nvSpPr>
        <p:spPr bwMode="auto">
          <a:xfrm>
            <a:off x="15358136" y="5547073"/>
            <a:ext cx="13564066" cy="9063283"/>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1" name="Rectangle 10">
            <a:extLst>
              <a:ext uri="{FF2B5EF4-FFF2-40B4-BE49-F238E27FC236}">
                <a16:creationId xmlns:a16="http://schemas.microsoft.com/office/drawing/2014/main" id="{44D17A66-E332-886F-25E9-3E1FEAE591CA}"/>
              </a:ext>
            </a:extLst>
          </p:cNvPr>
          <p:cNvSpPr>
            <a:spLocks noChangeArrowheads="1"/>
          </p:cNvSpPr>
          <p:nvPr/>
        </p:nvSpPr>
        <p:spPr bwMode="auto">
          <a:xfrm>
            <a:off x="15343430" y="14993408"/>
            <a:ext cx="13564066" cy="15229800"/>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2" name="Text Box 49">
            <a:extLst>
              <a:ext uri="{FF2B5EF4-FFF2-40B4-BE49-F238E27FC236}">
                <a16:creationId xmlns:a16="http://schemas.microsoft.com/office/drawing/2014/main" id="{6D06E305-F4CC-A2F9-BDBC-D802CEE01EE2}"/>
              </a:ext>
            </a:extLst>
          </p:cNvPr>
          <p:cNvSpPr txBox="1">
            <a:spLocks noChangeArrowheads="1"/>
          </p:cNvSpPr>
          <p:nvPr/>
        </p:nvSpPr>
        <p:spPr bwMode="auto">
          <a:xfrm>
            <a:off x="15858647" y="5755553"/>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40" tIns="45720" rIns="91440" bIns="45720" anchor="t">
            <a:spAutoFit/>
          </a:bodyPr>
          <a:lstStyle/>
          <a:p>
            <a:pPr>
              <a:spcBef>
                <a:spcPct val="50000"/>
              </a:spcBef>
            </a:pPr>
            <a:r>
              <a:rPr lang="en-US" altLang="en-US" sz="3600" b="1" i="1" u="sng">
                <a:solidFill>
                  <a:srgbClr val="0F6200"/>
                </a:solidFill>
                <a:latin typeface="Tahoma"/>
                <a:ea typeface="ＭＳ Ｐゴシック"/>
                <a:cs typeface="Tahoma"/>
              </a:rPr>
              <a:t>Method/Data Sources(s) (continued)</a:t>
            </a:r>
            <a:endParaRPr lang="en-US" altLang="en-US" sz="3600" b="1" i="1" u="sng">
              <a:solidFill>
                <a:srgbClr val="0F6200"/>
              </a:solidFill>
              <a:latin typeface="Tahoma" panose="020B0604030504040204" pitchFamily="34" charset="0"/>
            </a:endParaRPr>
          </a:p>
        </p:txBody>
      </p:sp>
      <p:sp>
        <p:nvSpPr>
          <p:cNvPr id="13" name="Text Box 49">
            <a:extLst>
              <a:ext uri="{FF2B5EF4-FFF2-40B4-BE49-F238E27FC236}">
                <a16:creationId xmlns:a16="http://schemas.microsoft.com/office/drawing/2014/main" id="{43362F36-5D6F-F036-0A29-615C36C4E0E9}"/>
              </a:ext>
            </a:extLst>
          </p:cNvPr>
          <p:cNvSpPr txBox="1">
            <a:spLocks noChangeArrowheads="1"/>
          </p:cNvSpPr>
          <p:nvPr/>
        </p:nvSpPr>
        <p:spPr bwMode="auto">
          <a:xfrm>
            <a:off x="15719300" y="15319961"/>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Findings/Results </a:t>
            </a:r>
          </a:p>
        </p:txBody>
      </p:sp>
      <p:sp>
        <p:nvSpPr>
          <p:cNvPr id="14" name="Text Box 165">
            <a:extLst>
              <a:ext uri="{FF2B5EF4-FFF2-40B4-BE49-F238E27FC236}">
                <a16:creationId xmlns:a16="http://schemas.microsoft.com/office/drawing/2014/main" id="{7218F8B2-329C-005F-A558-8BB653A9C5FC}"/>
              </a:ext>
            </a:extLst>
          </p:cNvPr>
          <p:cNvSpPr txBox="1">
            <a:spLocks noChangeArrowheads="1"/>
          </p:cNvSpPr>
          <p:nvPr/>
        </p:nvSpPr>
        <p:spPr bwMode="auto">
          <a:xfrm>
            <a:off x="831570" y="17181628"/>
            <a:ext cx="13854933" cy="160967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p>
            <a:r>
              <a:rPr lang="en-US" altLang="en-US" sz="2600" dirty="0">
                <a:latin typeface="Times New Roman"/>
                <a:ea typeface="ＭＳ Ｐゴシック"/>
                <a:cs typeface="Arial"/>
              </a:rPr>
              <a:t>Knowing the current passing through the Helmholtz loops from the 3.5A DC Power Supply and the </a:t>
            </a:r>
            <a:r>
              <a:rPr lang="en-US" altLang="en-US" sz="2600" dirty="0" err="1">
                <a:latin typeface="Times New Roman"/>
                <a:ea typeface="ＭＳ Ｐゴシック"/>
                <a:cs typeface="Arial"/>
              </a:rPr>
              <a:t>Biot</a:t>
            </a:r>
            <a:r>
              <a:rPr lang="en-US" altLang="en-US" sz="2600" dirty="0">
                <a:latin typeface="Times New Roman"/>
                <a:ea typeface="ＭＳ Ｐゴシック"/>
                <a:cs typeface="Arial"/>
              </a:rPr>
              <a:t>-Savart Law for the total magnetic field within a coiled loop,  the magnetic field B, can be derived. From the setup of the two coil's symmetry only the z component of the B field is left resulting in: </a:t>
            </a:r>
            <a:endParaRPr lang="en-US" altLang="en-US" sz="2600" dirty="0">
              <a:latin typeface="Times New Roman"/>
              <a:cs typeface="Arial"/>
            </a:endParaRPr>
          </a:p>
          <a:p>
            <a:endParaRPr lang="en-US" altLang="en-US" sz="2600">
              <a:latin typeface="Times New Roman"/>
              <a:ea typeface="ＭＳ Ｐゴシック"/>
              <a:cs typeface="Arial"/>
            </a:endParaRPr>
          </a:p>
          <a:p>
            <a:endParaRPr lang="en-US" altLang="en-US" sz="2600">
              <a:latin typeface="Times New Roman"/>
              <a:cs typeface="Arial"/>
            </a:endParaRPr>
          </a:p>
          <a:p>
            <a:endParaRPr lang="en-US" altLang="en-US" sz="2600">
              <a:latin typeface="Times New Roman"/>
              <a:cs typeface="Arial"/>
            </a:endParaRPr>
          </a:p>
          <a:p>
            <a:endParaRPr lang="en-US" altLang="en-US" sz="2600">
              <a:latin typeface="Times New Roman"/>
              <a:cs typeface="Arial"/>
            </a:endParaRPr>
          </a:p>
          <a:p>
            <a:endParaRPr lang="en-US" altLang="en-US" sz="2600">
              <a:latin typeface="Times New Roman"/>
              <a:cs typeface="Arial"/>
            </a:endParaRPr>
          </a:p>
          <a:p>
            <a:r>
              <a:rPr lang="en-US" altLang="en-US" sz="2600" dirty="0">
                <a:latin typeface="Times New Roman"/>
                <a:ea typeface="ＭＳ Ｐゴシック"/>
                <a:cs typeface="Arial"/>
              </a:rPr>
              <a:t>When the loops are on either side of the bulb at the origin (z=0) simplifying B in the z component to :</a:t>
            </a:r>
            <a:endParaRPr lang="en-US" altLang="en-US" sz="2600" dirty="0">
              <a:latin typeface="Times New Roman"/>
              <a:cs typeface="Arial"/>
            </a:endParaRPr>
          </a:p>
          <a:p>
            <a:endParaRPr lang="en-US" altLang="en-US" sz="2600">
              <a:latin typeface="Times New Roman"/>
              <a:cs typeface="Arial"/>
            </a:endParaRPr>
          </a:p>
          <a:p>
            <a:endParaRPr lang="en-US" sz="2600">
              <a:latin typeface="Times New Roman"/>
              <a:cs typeface="Arial"/>
            </a:endParaRPr>
          </a:p>
          <a:p>
            <a:endParaRPr lang="en-US" altLang="en-US" sz="2600">
              <a:latin typeface="Times New Roman"/>
              <a:cs typeface="Arial"/>
            </a:endParaRPr>
          </a:p>
          <a:p>
            <a:endParaRPr lang="en-US" altLang="en-US" sz="2600">
              <a:latin typeface="Times New Roman"/>
              <a:cs typeface="Arial"/>
            </a:endParaRPr>
          </a:p>
          <a:p>
            <a:pPr marL="571500" indent="-571500"/>
            <a:r>
              <a:rPr lang="en-US" altLang="en-US" sz="2600" dirty="0">
                <a:latin typeface="Times New Roman"/>
                <a:ea typeface="ＭＳ Ｐゴシック"/>
                <a:cs typeface="Arial"/>
              </a:rPr>
              <a:t>The electron beam accelerating through a perpendicular magnetic field produces a perpendicular Lorentz force inward (1), equating this force to the circular centripetal force of the moving electron beam (2) an equation is produced that can be substituted with the velocity from the electron gun (3) to produce an equality for the charge over mass of an electron (4). </a:t>
            </a:r>
          </a:p>
          <a:p>
            <a:endParaRPr lang="en-US" altLang="en-US" sz="2600">
              <a:latin typeface="Times New Roman"/>
              <a:ea typeface="ＭＳ Ｐゴシック"/>
              <a:cs typeface="Arial"/>
            </a:endParaRPr>
          </a:p>
          <a:p>
            <a:r>
              <a:rPr lang="en-US" altLang="en-US" sz="2600" dirty="0">
                <a:latin typeface="Times New Roman"/>
                <a:ea typeface="ＭＳ Ｐゴシック"/>
                <a:cs typeface="Arial"/>
              </a:rPr>
              <a:t>1.</a:t>
            </a:r>
            <a:endParaRPr lang="en-US" altLang="en-US" sz="2600" dirty="0">
              <a:latin typeface="Times New Roman"/>
              <a:cs typeface="Arial"/>
            </a:endParaRPr>
          </a:p>
          <a:p>
            <a:endParaRPr lang="en-US" altLang="en-US" sz="2600">
              <a:latin typeface="Times New Roman"/>
              <a:cs typeface="Arial"/>
            </a:endParaRPr>
          </a:p>
          <a:p>
            <a:endParaRPr lang="en-US" altLang="en-US" sz="2600">
              <a:latin typeface="Times New Roman"/>
              <a:cs typeface="Arial"/>
            </a:endParaRPr>
          </a:p>
          <a:p>
            <a:endParaRPr lang="en-US" altLang="en-US" sz="2600">
              <a:latin typeface="Times New Roman"/>
              <a:cs typeface="Arial"/>
            </a:endParaRPr>
          </a:p>
          <a:p>
            <a:r>
              <a:rPr lang="en-US" altLang="en-US" sz="2600" dirty="0">
                <a:latin typeface="Times New Roman"/>
                <a:ea typeface="ＭＳ Ｐゴシック"/>
                <a:cs typeface="Arial"/>
              </a:rPr>
              <a:t>2.</a:t>
            </a:r>
          </a:p>
          <a:p>
            <a:endParaRPr lang="en-US" altLang="en-US" sz="2600">
              <a:cs typeface="Arial"/>
            </a:endParaRPr>
          </a:p>
          <a:p>
            <a:endParaRPr lang="en-US" altLang="en-US" sz="2600">
              <a:cs typeface="Arial"/>
            </a:endParaRPr>
          </a:p>
          <a:p>
            <a:r>
              <a:rPr lang="en-US" altLang="en-US" sz="2600" dirty="0">
                <a:latin typeface="Times New Roman"/>
                <a:ea typeface="ＭＳ Ｐゴシック"/>
                <a:cs typeface="Arial"/>
              </a:rPr>
              <a:t>3</a:t>
            </a:r>
            <a:r>
              <a:rPr lang="en-US" altLang="en-US" sz="2600" dirty="0">
                <a:latin typeface="Arial"/>
                <a:ea typeface="ＭＳ Ｐゴシック"/>
                <a:cs typeface="Arial"/>
              </a:rPr>
              <a:t>. </a:t>
            </a:r>
            <a:endParaRPr lang="en-US" altLang="en-US" sz="2600" dirty="0">
              <a:cs typeface="Arial"/>
            </a:endParaRPr>
          </a:p>
          <a:p>
            <a:endParaRPr lang="en-US" altLang="en-US" sz="2600">
              <a:cs typeface="Arial"/>
            </a:endParaRPr>
          </a:p>
          <a:p>
            <a:endParaRPr lang="en-US" altLang="en-US" sz="2600">
              <a:cs typeface="Arial"/>
            </a:endParaRPr>
          </a:p>
          <a:p>
            <a:r>
              <a:rPr lang="en-US" altLang="en-US" sz="2600" dirty="0">
                <a:latin typeface="Times New Roman"/>
                <a:ea typeface="ＭＳ Ｐゴシック"/>
                <a:cs typeface="Arial"/>
              </a:rPr>
              <a:t>4.</a:t>
            </a:r>
            <a:endParaRPr lang="en-US" altLang="en-US" sz="2600" dirty="0">
              <a:latin typeface="Times New Roman"/>
              <a:cs typeface="Arial"/>
            </a:endParaRPr>
          </a:p>
          <a:p>
            <a:endParaRPr lang="en-US" altLang="en-US" sz="2600">
              <a:cs typeface="Arial"/>
            </a:endParaRPr>
          </a:p>
          <a:p>
            <a:pPr marL="514350" indent="-514350">
              <a:buAutoNum type="arabicPeriod"/>
            </a:pPr>
            <a:endParaRPr lang="en-US" altLang="en-US" sz="2600">
              <a:cs typeface="Arial"/>
            </a:endParaRPr>
          </a:p>
          <a:p>
            <a:pPr marL="514350" indent="-514350">
              <a:buAutoNum type="arabicPeriod"/>
            </a:pPr>
            <a:endParaRPr lang="en-US" altLang="en-US" sz="2600">
              <a:cs typeface="Arial"/>
            </a:endParaRPr>
          </a:p>
          <a:p>
            <a:pPr marL="514350" indent="-514350">
              <a:buAutoNum type="arabicPeriod"/>
            </a:pPr>
            <a:endParaRPr lang="en-US" altLang="en-US" sz="2600">
              <a:cs typeface="Arial"/>
            </a:endParaRPr>
          </a:p>
          <a:p>
            <a:endParaRPr lang="en-US" altLang="en-US" sz="2600">
              <a:cs typeface="Arial"/>
            </a:endParaRPr>
          </a:p>
          <a:p>
            <a:endParaRPr lang="en-US" altLang="en-US" sz="2600">
              <a:cs typeface="Arial"/>
            </a:endParaRPr>
          </a:p>
          <a:p>
            <a:endParaRPr lang="en-US" altLang="en-US" sz="2600">
              <a:cs typeface="Arial"/>
            </a:endParaRPr>
          </a:p>
          <a:p>
            <a:endParaRPr lang="en-US" altLang="en-US" sz="2600">
              <a:cs typeface="Arial"/>
            </a:endParaRPr>
          </a:p>
          <a:p>
            <a:endParaRPr lang="en-US" altLang="en-US" sz="2600">
              <a:cs typeface="Arial"/>
            </a:endParaRPr>
          </a:p>
          <a:p>
            <a:endParaRPr lang="en-US" altLang="en-US" sz="2600">
              <a:cs typeface="Arial"/>
            </a:endParaRPr>
          </a:p>
          <a:p>
            <a:endParaRPr lang="en-US" altLang="en-US" sz="2600">
              <a:cs typeface="Arial"/>
            </a:endParaRPr>
          </a:p>
        </p:txBody>
      </p:sp>
      <p:sp>
        <p:nvSpPr>
          <p:cNvPr id="16" name="Rectangle 15">
            <a:extLst>
              <a:ext uri="{FF2B5EF4-FFF2-40B4-BE49-F238E27FC236}">
                <a16:creationId xmlns:a16="http://schemas.microsoft.com/office/drawing/2014/main" id="{06C2F04B-7D9D-FED6-A7B1-C1E9EC085ED3}"/>
              </a:ext>
            </a:extLst>
          </p:cNvPr>
          <p:cNvSpPr>
            <a:spLocks noChangeArrowheads="1"/>
          </p:cNvSpPr>
          <p:nvPr/>
        </p:nvSpPr>
        <p:spPr bwMode="auto">
          <a:xfrm>
            <a:off x="29667200" y="5547073"/>
            <a:ext cx="12924719" cy="5430633"/>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8" name="Rectangle 17">
            <a:extLst>
              <a:ext uri="{FF2B5EF4-FFF2-40B4-BE49-F238E27FC236}">
                <a16:creationId xmlns:a16="http://schemas.microsoft.com/office/drawing/2014/main" id="{5222011F-19C4-C60E-C742-75F314C30569}"/>
              </a:ext>
            </a:extLst>
          </p:cNvPr>
          <p:cNvSpPr>
            <a:spLocks noChangeArrowheads="1"/>
          </p:cNvSpPr>
          <p:nvPr/>
        </p:nvSpPr>
        <p:spPr bwMode="auto">
          <a:xfrm>
            <a:off x="29660378" y="11738804"/>
            <a:ext cx="13596033" cy="13482614"/>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9" name="Rectangle 18">
            <a:extLst>
              <a:ext uri="{FF2B5EF4-FFF2-40B4-BE49-F238E27FC236}">
                <a16:creationId xmlns:a16="http://schemas.microsoft.com/office/drawing/2014/main" id="{9C1EF845-C69D-DBA5-8265-B9B7D7EF177C}"/>
              </a:ext>
            </a:extLst>
          </p:cNvPr>
          <p:cNvSpPr>
            <a:spLocks noChangeArrowheads="1"/>
          </p:cNvSpPr>
          <p:nvPr/>
        </p:nvSpPr>
        <p:spPr bwMode="auto">
          <a:xfrm>
            <a:off x="29660378" y="25723636"/>
            <a:ext cx="13564066" cy="4499572"/>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 name="Text Box 49">
            <a:extLst>
              <a:ext uri="{FF2B5EF4-FFF2-40B4-BE49-F238E27FC236}">
                <a16:creationId xmlns:a16="http://schemas.microsoft.com/office/drawing/2014/main" id="{3FC24912-FF37-EDD5-C089-2EE6F089E0F2}"/>
              </a:ext>
            </a:extLst>
          </p:cNvPr>
          <p:cNvSpPr txBox="1">
            <a:spLocks noChangeArrowheads="1"/>
          </p:cNvSpPr>
          <p:nvPr/>
        </p:nvSpPr>
        <p:spPr bwMode="auto">
          <a:xfrm>
            <a:off x="29930108" y="5755553"/>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Discussion </a:t>
            </a:r>
          </a:p>
        </p:txBody>
      </p:sp>
      <p:sp>
        <p:nvSpPr>
          <p:cNvPr id="21" name="Text Box 49">
            <a:extLst>
              <a:ext uri="{FF2B5EF4-FFF2-40B4-BE49-F238E27FC236}">
                <a16:creationId xmlns:a16="http://schemas.microsoft.com/office/drawing/2014/main" id="{23F75594-4251-CFA8-8C7D-B5B1E1D3E708}"/>
              </a:ext>
            </a:extLst>
          </p:cNvPr>
          <p:cNvSpPr txBox="1">
            <a:spLocks noChangeArrowheads="1"/>
          </p:cNvSpPr>
          <p:nvPr/>
        </p:nvSpPr>
        <p:spPr bwMode="auto">
          <a:xfrm>
            <a:off x="29802239" y="12237308"/>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Conclusion(s) / Implication(s) </a:t>
            </a:r>
          </a:p>
        </p:txBody>
      </p:sp>
      <p:sp>
        <p:nvSpPr>
          <p:cNvPr id="22" name="Text Box 49">
            <a:extLst>
              <a:ext uri="{FF2B5EF4-FFF2-40B4-BE49-F238E27FC236}">
                <a16:creationId xmlns:a16="http://schemas.microsoft.com/office/drawing/2014/main" id="{BD8E2D52-30CA-64C2-B466-5EEDA0167433}"/>
              </a:ext>
            </a:extLst>
          </p:cNvPr>
          <p:cNvSpPr txBox="1">
            <a:spLocks noChangeArrowheads="1"/>
          </p:cNvSpPr>
          <p:nvPr/>
        </p:nvSpPr>
        <p:spPr bwMode="auto">
          <a:xfrm>
            <a:off x="29930108" y="25889200"/>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References</a:t>
            </a:r>
          </a:p>
        </p:txBody>
      </p:sp>
      <p:sp>
        <p:nvSpPr>
          <p:cNvPr id="24" name="Text Box 64">
            <a:extLst>
              <a:ext uri="{FF2B5EF4-FFF2-40B4-BE49-F238E27FC236}">
                <a16:creationId xmlns:a16="http://schemas.microsoft.com/office/drawing/2014/main" id="{68EAD4B5-D1EF-7411-699E-E5E8AA6E12B0}"/>
              </a:ext>
            </a:extLst>
          </p:cNvPr>
          <p:cNvSpPr txBox="1">
            <a:spLocks noChangeArrowheads="1"/>
          </p:cNvSpPr>
          <p:nvPr/>
        </p:nvSpPr>
        <p:spPr bwMode="auto">
          <a:xfrm>
            <a:off x="29808893" y="6624915"/>
            <a:ext cx="12225349" cy="32932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287020" indent="0"/>
            <a:r>
              <a:rPr lang="en-US" sz="2600">
                <a:latin typeface="Times New Roman"/>
                <a:ea typeface="ＭＳ Ｐゴシック"/>
                <a:cs typeface="Times New Roman"/>
              </a:rPr>
              <a:t>The average experimental electron charge to mass ratio is (-1.771 ± 0.155) × 10</a:t>
            </a:r>
            <a:r>
              <a:rPr lang="en-US" sz="2600" baseline="30000">
                <a:latin typeface="Times New Roman"/>
                <a:ea typeface="ＭＳ Ｐゴシック"/>
                <a:cs typeface="Times New Roman"/>
              </a:rPr>
              <a:t>11</a:t>
            </a:r>
            <a:r>
              <a:rPr lang="en-US" sz="2600">
                <a:latin typeface="Times New Roman"/>
                <a:ea typeface="ＭＳ Ｐゴシック"/>
                <a:cs typeface="Times New Roman"/>
              </a:rPr>
              <a:t> C/kg, and the accepted value is -1.759 × 10</a:t>
            </a:r>
            <a:r>
              <a:rPr lang="en-US" sz="2600" baseline="30000">
                <a:latin typeface="Times New Roman"/>
                <a:ea typeface="ＭＳ Ｐゴシック"/>
                <a:cs typeface="Times New Roman"/>
              </a:rPr>
              <a:t>11</a:t>
            </a:r>
            <a:r>
              <a:rPr lang="en-US" sz="2600">
                <a:latin typeface="Times New Roman"/>
                <a:ea typeface="ＭＳ Ｐゴシック"/>
                <a:cs typeface="Times New Roman"/>
              </a:rPr>
              <a:t> C/kg. The calculated percent error is 0.68%. </a:t>
            </a:r>
            <a:endParaRPr lang="en-US" sz="2600">
              <a:latin typeface="Times New Roman"/>
              <a:cs typeface="Times New Roman"/>
            </a:endParaRPr>
          </a:p>
          <a:p>
            <a:pPr marL="287020" indent="0"/>
            <a:endParaRPr lang="en-US" sz="2600">
              <a:latin typeface="Times New Roman"/>
              <a:ea typeface="ＭＳ Ｐゴシック"/>
              <a:cs typeface="Times New Roman"/>
            </a:endParaRPr>
          </a:p>
          <a:p>
            <a:pPr marL="287020" indent="0"/>
            <a:r>
              <a:rPr lang="en-US" sz="2600">
                <a:latin typeface="Times New Roman"/>
                <a:ea typeface="ＭＳ Ｐゴシック"/>
                <a:cs typeface="Times New Roman"/>
              </a:rPr>
              <a:t>Using the experimentally determined electron charge to mass ratio and the accepted mass of the electron, 9.1093837 × 10</a:t>
            </a:r>
            <a:r>
              <a:rPr lang="en-US" sz="2600" baseline="30000">
                <a:latin typeface="Times New Roman"/>
                <a:ea typeface="ＭＳ Ｐゴシック"/>
                <a:cs typeface="Times New Roman"/>
              </a:rPr>
              <a:t>-31</a:t>
            </a:r>
            <a:r>
              <a:rPr lang="en-US" sz="2600">
                <a:latin typeface="Times New Roman"/>
                <a:ea typeface="ＭＳ Ｐゴシック"/>
                <a:cs typeface="Times New Roman"/>
              </a:rPr>
              <a:t> kg, the experimental value for the charge of an electron is (-1.613 ± 0.414) × 10</a:t>
            </a:r>
            <a:r>
              <a:rPr lang="en-US" sz="2600" baseline="30000">
                <a:latin typeface="Times New Roman"/>
                <a:ea typeface="ＭＳ Ｐゴシック"/>
                <a:cs typeface="Times New Roman"/>
              </a:rPr>
              <a:t>-19</a:t>
            </a:r>
            <a:r>
              <a:rPr lang="en-US" sz="2600">
                <a:latin typeface="Times New Roman"/>
                <a:ea typeface="ＭＳ Ｐゴシック"/>
                <a:cs typeface="Times New Roman"/>
              </a:rPr>
              <a:t> C. The accepted value for the charge of an electron is -1.602 × 10</a:t>
            </a:r>
            <a:r>
              <a:rPr lang="en-US" sz="2600" baseline="30000">
                <a:latin typeface="Times New Roman"/>
                <a:ea typeface="ＭＳ Ｐゴシック"/>
                <a:cs typeface="Times New Roman"/>
              </a:rPr>
              <a:t>-19</a:t>
            </a:r>
            <a:r>
              <a:rPr lang="en-US" sz="2600">
                <a:latin typeface="Times New Roman"/>
                <a:ea typeface="ＭＳ Ｐゴシック"/>
                <a:cs typeface="Times New Roman"/>
              </a:rPr>
              <a:t> C, resulting in a 0.44% error. </a:t>
            </a:r>
            <a:endParaRPr lang="en-US" sz="2600">
              <a:latin typeface="Times New Roman"/>
              <a:cs typeface="Times New Roman"/>
            </a:endParaRPr>
          </a:p>
        </p:txBody>
      </p:sp>
      <p:sp>
        <p:nvSpPr>
          <p:cNvPr id="25" name="Text Box 165">
            <a:extLst>
              <a:ext uri="{FF2B5EF4-FFF2-40B4-BE49-F238E27FC236}">
                <a16:creationId xmlns:a16="http://schemas.microsoft.com/office/drawing/2014/main" id="{ED321C93-3FBA-BA9D-CB0E-A802637745F8}"/>
              </a:ext>
            </a:extLst>
          </p:cNvPr>
          <p:cNvSpPr txBox="1">
            <a:spLocks noChangeArrowheads="1"/>
          </p:cNvSpPr>
          <p:nvPr/>
        </p:nvSpPr>
        <p:spPr bwMode="auto">
          <a:xfrm>
            <a:off x="30026010" y="26596237"/>
            <a:ext cx="12800012" cy="3939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p>
            <a:r>
              <a:rPr lang="en-US" sz="2600" i="1">
                <a:latin typeface="Arial"/>
                <a:ea typeface="ＭＳ Ｐゴシック"/>
                <a:cs typeface="Arial"/>
              </a:rPr>
              <a:t>E/M apparatus • se-9629</a:t>
            </a:r>
            <a:r>
              <a:rPr lang="en-US" sz="2600">
                <a:latin typeface="Arial"/>
                <a:ea typeface="ＭＳ Ｐゴシック"/>
                <a:cs typeface="Arial"/>
              </a:rPr>
              <a:t>. PASCO scientific. (n.d.). Retrieved April 18, 2023, from </a:t>
            </a:r>
            <a:r>
              <a:rPr lang="en-US" sz="2600">
                <a:latin typeface="Arial"/>
                <a:ea typeface="ＭＳ Ｐゴシック"/>
                <a:cs typeface="Arial"/>
                <a:hlinkClick r:id="rId6"/>
              </a:rPr>
              <a:t>https://www.pasco.com/products/lab-apparatus/electricity-and-magnetism/magnetic-fields/se-9629</a:t>
            </a:r>
            <a:r>
              <a:rPr lang="en-US" sz="2600">
                <a:latin typeface="Arial"/>
                <a:ea typeface="ＭＳ Ｐゴシック"/>
                <a:cs typeface="Arial"/>
              </a:rPr>
              <a:t> </a:t>
            </a:r>
            <a:endParaRPr lang="en-US"/>
          </a:p>
          <a:p>
            <a:endParaRPr lang="en-US" sz="2600">
              <a:cs typeface="Arial"/>
            </a:endParaRPr>
          </a:p>
          <a:p>
            <a:r>
              <a:rPr lang="en-US" sz="2600" i="1">
                <a:latin typeface="Arial"/>
                <a:ea typeface="ＭＳ Ｐゴシック"/>
                <a:cs typeface="Arial"/>
              </a:rPr>
              <a:t>Millikan oil drop apparatus • AP-8210A</a:t>
            </a:r>
            <a:r>
              <a:rPr lang="en-US" sz="2600">
                <a:latin typeface="Arial"/>
                <a:ea typeface="ＭＳ Ｐゴシック"/>
                <a:cs typeface="Arial"/>
              </a:rPr>
              <a:t>. PASCO scientific. (n.d.). Retrieved April 18, 2023, from </a:t>
            </a:r>
            <a:r>
              <a:rPr lang="en-US" sz="2600">
                <a:latin typeface="Arial"/>
                <a:ea typeface="ＭＳ Ｐゴシック"/>
                <a:cs typeface="Arial"/>
                <a:hlinkClick r:id="rId7"/>
              </a:rPr>
              <a:t>https://www.pasco.com/products/lab-apparatus/fundamental-constants/ap-8210</a:t>
            </a:r>
            <a:r>
              <a:rPr lang="en-US" sz="2600">
                <a:latin typeface="Arial"/>
                <a:ea typeface="ＭＳ Ｐゴシック"/>
                <a:cs typeface="Arial"/>
              </a:rPr>
              <a:t> </a:t>
            </a:r>
            <a:endParaRPr lang="en-US"/>
          </a:p>
          <a:p>
            <a:endParaRPr lang="en-US" altLang="en-US" sz="2600">
              <a:cs typeface="Arial"/>
            </a:endParaRPr>
          </a:p>
          <a:p>
            <a:pPr>
              <a:spcBef>
                <a:spcPct val="50000"/>
              </a:spcBef>
            </a:pPr>
            <a:endParaRPr lang="en-US" altLang="en-US" sz="2800"/>
          </a:p>
        </p:txBody>
      </p:sp>
      <p:sp>
        <p:nvSpPr>
          <p:cNvPr id="26" name="Text Box 64">
            <a:extLst>
              <a:ext uri="{FF2B5EF4-FFF2-40B4-BE49-F238E27FC236}">
                <a16:creationId xmlns:a16="http://schemas.microsoft.com/office/drawing/2014/main" id="{4FB31BC3-0C88-7B4C-B43E-870D965999EC}"/>
              </a:ext>
            </a:extLst>
          </p:cNvPr>
          <p:cNvSpPr txBox="1">
            <a:spLocks noChangeArrowheads="1"/>
          </p:cNvSpPr>
          <p:nvPr/>
        </p:nvSpPr>
        <p:spPr bwMode="auto">
          <a:xfrm>
            <a:off x="29660378" y="13282311"/>
            <a:ext cx="12790638" cy="157273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287020" indent="0"/>
            <a:r>
              <a:rPr lang="en-US" sz="2600">
                <a:latin typeface="Times New Roman"/>
                <a:ea typeface="ＭＳ Ｐゴシック"/>
                <a:cs typeface="Arial"/>
              </a:rPr>
              <a:t>The experimentally determined values did support the accepted values and prove that the electron's mass is proportional to the electric charge. </a:t>
            </a:r>
          </a:p>
          <a:p>
            <a:pPr marL="287020" indent="0"/>
            <a:endParaRPr lang="en-US" sz="2600">
              <a:latin typeface="Times New Roman"/>
              <a:cs typeface="Arial"/>
            </a:endParaRPr>
          </a:p>
          <a:p>
            <a:pPr marL="287020" indent="0"/>
            <a:r>
              <a:rPr lang="en-US" sz="2600">
                <a:latin typeface="Times New Roman"/>
                <a:ea typeface="ＭＳ Ｐゴシック"/>
                <a:cs typeface="Arial"/>
              </a:rPr>
              <a:t>Possible sources of error are the measurement method. The ruler needed to be adjusted into the middle of the electron beam loop which took precision and accuracy. The radius of the loop appeared to change when head placement changed and a mono-focal versus a bi-focal perspective was utilized. These adjustments were subjective and could be possible sources of error within experimentation. </a:t>
            </a:r>
          </a:p>
          <a:p>
            <a:pPr marL="287020" indent="0"/>
            <a:endParaRPr lang="en-US" sz="2600">
              <a:latin typeface="Times New Roman"/>
              <a:cs typeface="Arial"/>
            </a:endParaRPr>
          </a:p>
          <a:p>
            <a:pPr marL="287020" indent="0"/>
            <a:r>
              <a:rPr lang="en-US" sz="2600">
                <a:latin typeface="Times New Roman"/>
                <a:ea typeface="ＭＳ Ｐゴシック"/>
                <a:cs typeface="Arial"/>
              </a:rPr>
              <a:t>The results of this experiment align with the previous Millikan oil drop experiment performed. Determining the charge of the electron is best done using the methods outlined in this report. Compared to the Millikan oil drop experiment, there are less possible sources for error, data collection is simpler, and the experiment is less time consuming, which allows for more data collection and better accuracy. The results from this experiment aligned with the accepted values for electron charge to mass ratio and electron charge more than the results from the Millikan oil drop experiment. The data collected from the non-ionized portion of the Millikan oil drop experiment was 73% error. </a:t>
            </a:r>
          </a:p>
          <a:p>
            <a:pPr marL="287020" indent="0"/>
            <a:endParaRPr lang="en-US" sz="2600">
              <a:latin typeface="Times New Roman"/>
              <a:cs typeface="Arial"/>
            </a:endParaRPr>
          </a:p>
          <a:p>
            <a:pPr marL="287020" indent="0"/>
            <a:endParaRPr lang="en-US" sz="2600">
              <a:latin typeface="Times New Roman"/>
              <a:cs typeface="Arial"/>
            </a:endParaRPr>
          </a:p>
          <a:p>
            <a:pPr marL="287020" indent="0"/>
            <a:endParaRPr lang="en-US" sz="2600">
              <a:latin typeface="Times New Roman"/>
              <a:cs typeface="Arial"/>
            </a:endParaRPr>
          </a:p>
          <a:p>
            <a:pPr marL="287020" indent="0"/>
            <a:endParaRPr lang="en-US" sz="2600">
              <a:latin typeface="Times New Roman"/>
              <a:cs typeface="Arial"/>
            </a:endParaRPr>
          </a:p>
          <a:p>
            <a:pPr marL="287020" indent="0"/>
            <a:endParaRPr lang="en-US" sz="2600">
              <a:latin typeface="Times New Roman"/>
              <a:cs typeface="Arial"/>
            </a:endParaRPr>
          </a:p>
          <a:p>
            <a:pPr marL="287020" indent="0"/>
            <a:endParaRPr lang="en-US" sz="2600">
              <a:latin typeface="Times New Roman"/>
              <a:cs typeface="Arial"/>
            </a:endParaRPr>
          </a:p>
          <a:p>
            <a:pPr marL="287020" indent="0"/>
            <a:endParaRPr lang="en-US" sz="2600">
              <a:latin typeface="Times New Roman"/>
              <a:cs typeface="Arial"/>
            </a:endParaRPr>
          </a:p>
          <a:p>
            <a:pPr marL="287020" indent="0"/>
            <a:endParaRPr lang="en-US" sz="2600">
              <a:latin typeface="Times New Roman"/>
              <a:cs typeface="Arial"/>
            </a:endParaRPr>
          </a:p>
          <a:p>
            <a:pPr marL="287020" indent="0"/>
            <a:endParaRPr lang="en-US" sz="2000">
              <a:solidFill>
                <a:schemeClr val="bg2">
                  <a:lumMod val="20000"/>
                  <a:lumOff val="80000"/>
                </a:schemeClr>
              </a:solidFill>
              <a:latin typeface="Times New Roman"/>
              <a:ea typeface="ＭＳ Ｐゴシック"/>
              <a:cs typeface="Arial"/>
            </a:endParaRPr>
          </a:p>
          <a:p>
            <a:pPr marL="287020" indent="0"/>
            <a:endParaRPr lang="en-US" sz="2000">
              <a:solidFill>
                <a:schemeClr val="bg2">
                  <a:lumMod val="20000"/>
                  <a:lumOff val="80000"/>
                </a:schemeClr>
              </a:solidFill>
              <a:latin typeface="Times New Roman"/>
              <a:ea typeface="ＭＳ Ｐゴシック"/>
              <a:cs typeface="Arial"/>
            </a:endParaRPr>
          </a:p>
          <a:p>
            <a:pPr marL="287020" indent="0"/>
            <a:endParaRPr lang="en-US" sz="2000">
              <a:solidFill>
                <a:schemeClr val="bg2">
                  <a:lumMod val="20000"/>
                  <a:lumOff val="80000"/>
                </a:schemeClr>
              </a:solidFill>
              <a:latin typeface="Times New Roman"/>
              <a:ea typeface="ＭＳ Ｐゴシック"/>
              <a:cs typeface="Arial"/>
            </a:endParaRPr>
          </a:p>
          <a:p>
            <a:pPr marL="287020" indent="0" algn="ctr"/>
            <a:r>
              <a:rPr lang="en-US" sz="2000">
                <a:solidFill>
                  <a:schemeClr val="tx1">
                    <a:lumMod val="75000"/>
                    <a:lumOff val="25000"/>
                  </a:schemeClr>
                </a:solidFill>
                <a:latin typeface="Times New Roman"/>
                <a:ea typeface="ＭＳ Ｐゴシック"/>
                <a:cs typeface="Arial"/>
              </a:rPr>
              <a:t>Figure 3: The Millikan Oil Drop Experimental Setup </a:t>
            </a:r>
            <a:endParaRPr lang="en-US" sz="2000">
              <a:solidFill>
                <a:schemeClr val="tx1">
                  <a:lumMod val="75000"/>
                  <a:lumOff val="25000"/>
                </a:schemeClr>
              </a:solidFill>
              <a:latin typeface="Times New Roman"/>
              <a:cs typeface="Arial"/>
            </a:endParaRPr>
          </a:p>
          <a:p>
            <a:pPr marL="287020" indent="0"/>
            <a:endParaRPr lang="en-US" sz="2600">
              <a:latin typeface="Times New Roman"/>
              <a:cs typeface="Arial"/>
            </a:endParaRPr>
          </a:p>
          <a:p>
            <a:pPr marL="287020" indent="0"/>
            <a:endParaRPr lang="en-US" sz="2600">
              <a:latin typeface="Times New Roman"/>
              <a:cs typeface="Arial"/>
            </a:endParaRPr>
          </a:p>
          <a:p>
            <a:pPr marL="287020" indent="0"/>
            <a:endParaRPr lang="en-US" sz="2600">
              <a:latin typeface="Times New Roman"/>
              <a:cs typeface="Arial"/>
            </a:endParaRPr>
          </a:p>
          <a:p>
            <a:pPr marL="287020" indent="0"/>
            <a:endParaRPr lang="en-US" sz="2600">
              <a:latin typeface="Times New Roman"/>
              <a:cs typeface="Arial"/>
            </a:endParaRPr>
          </a:p>
          <a:p>
            <a:pPr marL="287020" indent="0"/>
            <a:endParaRPr lang="en-US" sz="2600">
              <a:latin typeface="Times New Roman"/>
              <a:cs typeface="Arial"/>
            </a:endParaRPr>
          </a:p>
          <a:p>
            <a:pPr marL="287020" indent="0"/>
            <a:endParaRPr lang="en-US" sz="2600">
              <a:latin typeface="Times New Roman"/>
              <a:cs typeface="Arial"/>
            </a:endParaRPr>
          </a:p>
          <a:p>
            <a:pPr marL="287020" indent="0"/>
            <a:endParaRPr lang="en-US" sz="2600">
              <a:latin typeface="Times New Roman"/>
              <a:cs typeface="Arial"/>
            </a:endParaRPr>
          </a:p>
          <a:p>
            <a:pPr marL="287020" indent="0"/>
            <a:endParaRPr lang="en-US" sz="2600">
              <a:latin typeface="Times New Roman"/>
              <a:cs typeface="Arial"/>
            </a:endParaRPr>
          </a:p>
          <a:p>
            <a:pPr marL="287020" indent="0"/>
            <a:endParaRPr lang="en-US" sz="2600">
              <a:latin typeface="Times New Roman"/>
              <a:cs typeface="Arial"/>
            </a:endParaRPr>
          </a:p>
          <a:p>
            <a:pPr marL="287020" indent="0"/>
            <a:endParaRPr lang="en-US" sz="2600">
              <a:latin typeface="Times New Roman"/>
              <a:cs typeface="Arial"/>
            </a:endParaRPr>
          </a:p>
          <a:p>
            <a:pPr marL="287020" indent="0"/>
            <a:endParaRPr lang="en-US" sz="2600">
              <a:latin typeface="Times New Roman"/>
              <a:cs typeface="Arial"/>
            </a:endParaRPr>
          </a:p>
        </p:txBody>
      </p:sp>
      <p:sp>
        <p:nvSpPr>
          <p:cNvPr id="2" name="TextBox 1">
            <a:extLst>
              <a:ext uri="{FF2B5EF4-FFF2-40B4-BE49-F238E27FC236}">
                <a16:creationId xmlns:a16="http://schemas.microsoft.com/office/drawing/2014/main" id="{26434BF9-2E29-94B9-F783-5E1919A6508A}"/>
              </a:ext>
            </a:extLst>
          </p:cNvPr>
          <p:cNvSpPr txBox="1"/>
          <p:nvPr/>
        </p:nvSpPr>
        <p:spPr>
          <a:xfrm>
            <a:off x="822390" y="5959473"/>
            <a:ext cx="13933350" cy="36317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600">
                <a:latin typeface="Times New Roman"/>
                <a:ea typeface="ＭＳ Ｐゴシック"/>
                <a:cs typeface="Times New Roman"/>
              </a:rPr>
              <a:t>The purpose of this experiment is to confirm the e/m ratio and charge of an electron discovered initially by J.J. Thomson. We use an electron beam generated inside an e/m tube and Helmholtz coils that generate a magnetic field which deflects the path of the electrons. The radius of the path can be measured and from there the magnitude of the magnetic field and the charge-to-mass ratio can be found. This experiment was successful in confirming the results found by J.J. Thomson and his cathode ray experiments. The results of this experiment had a 0.5% error with the accepted e/m ratio value of 1.76 x 10</a:t>
            </a:r>
            <a:r>
              <a:rPr lang="en-US" sz="2600" baseline="30000">
                <a:latin typeface="Times New Roman"/>
                <a:ea typeface="ＭＳ Ｐゴシック"/>
                <a:cs typeface="Times New Roman"/>
              </a:rPr>
              <a:t>11</a:t>
            </a:r>
            <a:r>
              <a:rPr lang="en-US" sz="2600">
                <a:latin typeface="Times New Roman"/>
                <a:ea typeface="ＭＳ Ｐゴシック"/>
                <a:cs typeface="Times New Roman"/>
              </a:rPr>
              <a:t> C/kg.</a:t>
            </a:r>
            <a:endParaRPr lang="en-US" sz="2600">
              <a:ea typeface="ＭＳ Ｐゴシック"/>
              <a:cs typeface="Arial"/>
            </a:endParaRPr>
          </a:p>
          <a:p>
            <a:br>
              <a:rPr lang="en-US"/>
            </a:br>
            <a:endParaRPr lang="en-US"/>
          </a:p>
        </p:txBody>
      </p:sp>
      <p:pic>
        <p:nvPicPr>
          <p:cNvPr id="9" name="Picture 16" descr="A picture containing indoor, electronics&#10;&#10;Description automatically generated">
            <a:extLst>
              <a:ext uri="{FF2B5EF4-FFF2-40B4-BE49-F238E27FC236}">
                <a16:creationId xmlns:a16="http://schemas.microsoft.com/office/drawing/2014/main" id="{425E2796-4ACA-117B-2DE8-7F86D70EA9E3}"/>
              </a:ext>
            </a:extLst>
          </p:cNvPr>
          <p:cNvPicPr>
            <a:picLocks noChangeAspect="1"/>
          </p:cNvPicPr>
          <p:nvPr/>
        </p:nvPicPr>
        <p:blipFill>
          <a:blip r:embed="rId8"/>
          <a:stretch>
            <a:fillRect/>
          </a:stretch>
        </p:blipFill>
        <p:spPr>
          <a:xfrm>
            <a:off x="1248247" y="11818462"/>
            <a:ext cx="7917119" cy="452266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7" name="TextBox 16">
            <a:extLst>
              <a:ext uri="{FF2B5EF4-FFF2-40B4-BE49-F238E27FC236}">
                <a16:creationId xmlns:a16="http://schemas.microsoft.com/office/drawing/2014/main" id="{89577224-5EEC-A602-DD96-4830CE04FE02}"/>
              </a:ext>
            </a:extLst>
          </p:cNvPr>
          <p:cNvSpPr txBox="1"/>
          <p:nvPr/>
        </p:nvSpPr>
        <p:spPr>
          <a:xfrm>
            <a:off x="9621171" y="11278242"/>
            <a:ext cx="4139281" cy="609397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US" sz="2600">
                <a:latin typeface="Times New Roman"/>
                <a:ea typeface="ＭＳ Ｐゴシック"/>
                <a:cs typeface="Times New Roman"/>
              </a:rPr>
              <a:t>PASCO e/m tube </a:t>
            </a:r>
          </a:p>
          <a:p>
            <a:pPr marL="457200" indent="-457200">
              <a:buFont typeface="Arial"/>
              <a:buChar char="•"/>
            </a:pPr>
            <a:r>
              <a:rPr lang="en-US" sz="2600">
                <a:latin typeface="Times New Roman"/>
                <a:ea typeface="ＭＳ Ｐゴシック"/>
                <a:cs typeface="Times New Roman"/>
              </a:rPr>
              <a:t>PASCO Helmholtz Coils and Base</a:t>
            </a:r>
          </a:p>
          <a:p>
            <a:pPr marL="457200" indent="-457200">
              <a:buFont typeface="Arial"/>
              <a:buChar char="•"/>
            </a:pPr>
            <a:r>
              <a:rPr lang="en-US" sz="2600">
                <a:latin typeface="Times New Roman"/>
                <a:ea typeface="ＭＳ Ｐゴシック"/>
                <a:cs typeface="Times New Roman"/>
              </a:rPr>
              <a:t>PASCO Mirrored scale </a:t>
            </a:r>
          </a:p>
          <a:p>
            <a:pPr marL="457200" indent="-457200">
              <a:buFont typeface="Arial"/>
              <a:buChar char="•"/>
            </a:pPr>
            <a:r>
              <a:rPr lang="en-US" sz="2600">
                <a:latin typeface="Times New Roman"/>
                <a:ea typeface="ＭＳ Ｐゴシック"/>
                <a:cs typeface="Times New Roman"/>
              </a:rPr>
              <a:t>12V Tunable DC Voltage Power II</a:t>
            </a:r>
          </a:p>
          <a:p>
            <a:pPr marL="457200" indent="-457200">
              <a:buFont typeface="Arial"/>
              <a:buChar char="•"/>
            </a:pPr>
            <a:r>
              <a:rPr lang="en-US" sz="2600">
                <a:latin typeface="Times New Roman"/>
                <a:ea typeface="ＭＳ Ｐゴシック"/>
                <a:cs typeface="Times New Roman"/>
              </a:rPr>
              <a:t>3.5A/6.3V Tunable DC Current Supply </a:t>
            </a:r>
          </a:p>
          <a:p>
            <a:pPr marL="457200" indent="-457200">
              <a:buFont typeface="Arial"/>
              <a:buChar char="•"/>
            </a:pPr>
            <a:r>
              <a:rPr lang="en-US" sz="2600">
                <a:latin typeface="Times New Roman"/>
                <a:ea typeface="ＭＳ Ｐゴシック"/>
                <a:cs typeface="Times New Roman"/>
              </a:rPr>
              <a:t>850mm red and black connecting cables</a:t>
            </a:r>
          </a:p>
          <a:p>
            <a:pPr marL="457200" indent="-457200">
              <a:buFont typeface="Arial"/>
              <a:buChar char="•"/>
            </a:pPr>
            <a:r>
              <a:rPr lang="en-US" sz="2600">
                <a:latin typeface="Times New Roman"/>
                <a:ea typeface="ＭＳ Ｐゴシック"/>
                <a:cs typeface="Times New Roman"/>
              </a:rPr>
              <a:t>Connecting cable for PASCO 85 Universal Interface</a:t>
            </a:r>
            <a:endParaRPr lang="en-US" sz="2600">
              <a:latin typeface="Times New Roman"/>
              <a:cs typeface="Times New Roman"/>
            </a:endParaRPr>
          </a:p>
          <a:p>
            <a:pPr marL="457200" indent="-457200">
              <a:buFont typeface="Arial"/>
              <a:buChar char="•"/>
            </a:pPr>
            <a:r>
              <a:rPr lang="en-US" sz="2600">
                <a:latin typeface="Times New Roman"/>
                <a:ea typeface="ＭＳ Ｐゴシック"/>
                <a:cs typeface="Times New Roman"/>
              </a:rPr>
              <a:t>PASCO power cord</a:t>
            </a:r>
            <a:endParaRPr lang="en-US" sz="2600">
              <a:latin typeface="Times New Roman"/>
              <a:cs typeface="Times New Roman"/>
            </a:endParaRPr>
          </a:p>
          <a:p>
            <a:endParaRPr lang="en-US" sz="2600">
              <a:latin typeface="Times New Roman"/>
              <a:cs typeface="Times New Roman"/>
            </a:endParaRPr>
          </a:p>
        </p:txBody>
      </p:sp>
      <p:sp>
        <p:nvSpPr>
          <p:cNvPr id="23" name="TextBox 22">
            <a:extLst>
              <a:ext uri="{FF2B5EF4-FFF2-40B4-BE49-F238E27FC236}">
                <a16:creationId xmlns:a16="http://schemas.microsoft.com/office/drawing/2014/main" id="{A04AA407-A3D9-3DEF-8AD2-5EAB6AD0D43E}"/>
              </a:ext>
            </a:extLst>
          </p:cNvPr>
          <p:cNvSpPr txBox="1"/>
          <p:nvPr/>
        </p:nvSpPr>
        <p:spPr>
          <a:xfrm>
            <a:off x="15716906" y="6353112"/>
            <a:ext cx="12435840" cy="449353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600">
                <a:latin typeface="Times New Roman"/>
                <a:ea typeface="ＭＳ Ｐゴシック"/>
                <a:cs typeface="Arial"/>
              </a:rPr>
              <a:t>The setup was allowed to warm, and then tuned to an appropriate current that allowed for a uniform deflection of the electrons in a circular pattern until a complete circle was formed. To collect data within the experiment the 12V DC Voltage Power Supply was tuned in accordance with the 3.5A/6.3 DC Current Supply to create various electron beam circles. These various circles were measured, and the radius was recorded, to calculate the overall ratio of charge to mass for each electron beam </a:t>
            </a:r>
          </a:p>
          <a:p>
            <a:endParaRPr lang="en-US" sz="2600">
              <a:latin typeface="Times New Roman"/>
              <a:ea typeface="ＭＳ Ｐゴシック"/>
              <a:cs typeface="Arial"/>
            </a:endParaRPr>
          </a:p>
          <a:p>
            <a:endParaRPr lang="en-US" sz="2600">
              <a:latin typeface="Times New Roman"/>
              <a:cs typeface="Arial"/>
            </a:endParaRPr>
          </a:p>
          <a:p>
            <a:endParaRPr lang="en-US" sz="2600">
              <a:latin typeface="Times New Roman"/>
              <a:cs typeface="Arial"/>
            </a:endParaRPr>
          </a:p>
          <a:p>
            <a:endParaRPr lang="en-US" sz="2600">
              <a:latin typeface="Times New Roman"/>
              <a:cs typeface="Arial"/>
            </a:endParaRPr>
          </a:p>
          <a:p>
            <a:endParaRPr lang="en-US" sz="2600">
              <a:latin typeface="Times New Roman"/>
              <a:cs typeface="Arial"/>
            </a:endParaRPr>
          </a:p>
        </p:txBody>
      </p:sp>
      <p:graphicFrame>
        <p:nvGraphicFramePr>
          <p:cNvPr id="30" name="Table 29">
            <a:extLst>
              <a:ext uri="{FF2B5EF4-FFF2-40B4-BE49-F238E27FC236}">
                <a16:creationId xmlns:a16="http://schemas.microsoft.com/office/drawing/2014/main" id="{D8C95323-C65B-9623-9326-7A1F4B2070F3}"/>
              </a:ext>
            </a:extLst>
          </p:cNvPr>
          <p:cNvGraphicFramePr>
            <a:graphicFrameLocks noGrp="1"/>
          </p:cNvGraphicFramePr>
          <p:nvPr>
            <p:extLst>
              <p:ext uri="{D42A27DB-BD31-4B8C-83A1-F6EECF244321}">
                <p14:modId xmlns:p14="http://schemas.microsoft.com/office/powerpoint/2010/main" val="3054205931"/>
              </p:ext>
            </p:extLst>
          </p:nvPr>
        </p:nvGraphicFramePr>
        <p:xfrm>
          <a:off x="15938897" y="25517815"/>
          <a:ext cx="12647013" cy="3881406"/>
        </p:xfrm>
        <a:graphic>
          <a:graphicData uri="http://schemas.openxmlformats.org/drawingml/2006/table">
            <a:tbl>
              <a:tblPr firstRow="1" bandRow="1">
                <a:tableStyleId>{5C22544A-7EE6-4342-B048-85BDC9FD1C3A}</a:tableStyleId>
              </a:tblPr>
              <a:tblGrid>
                <a:gridCol w="3161754">
                  <a:extLst>
                    <a:ext uri="{9D8B030D-6E8A-4147-A177-3AD203B41FA5}">
                      <a16:colId xmlns:a16="http://schemas.microsoft.com/office/drawing/2014/main" val="4047860023"/>
                    </a:ext>
                  </a:extLst>
                </a:gridCol>
                <a:gridCol w="3161754">
                  <a:extLst>
                    <a:ext uri="{9D8B030D-6E8A-4147-A177-3AD203B41FA5}">
                      <a16:colId xmlns:a16="http://schemas.microsoft.com/office/drawing/2014/main" val="1093837214"/>
                    </a:ext>
                  </a:extLst>
                </a:gridCol>
                <a:gridCol w="3910158">
                  <a:extLst>
                    <a:ext uri="{9D8B030D-6E8A-4147-A177-3AD203B41FA5}">
                      <a16:colId xmlns:a16="http://schemas.microsoft.com/office/drawing/2014/main" val="500051066"/>
                    </a:ext>
                  </a:extLst>
                </a:gridCol>
                <a:gridCol w="2413347">
                  <a:extLst>
                    <a:ext uri="{9D8B030D-6E8A-4147-A177-3AD203B41FA5}">
                      <a16:colId xmlns:a16="http://schemas.microsoft.com/office/drawing/2014/main" val="1572940272"/>
                    </a:ext>
                  </a:extLst>
                </a:gridCol>
              </a:tblGrid>
              <a:tr h="1293802">
                <a:tc>
                  <a:txBody>
                    <a:bodyPr/>
                    <a:lstStyle/>
                    <a:p>
                      <a:pPr lvl="0" algn="ctr">
                        <a:buNone/>
                      </a:pPr>
                      <a:endParaRPr lang="en-US" sz="2600">
                        <a:effectLst/>
                        <a:latin typeface="Times New Roman"/>
                      </a:endParaRPr>
                    </a:p>
                  </a:txBody>
                  <a:tcPr anchor="ctr">
                    <a:solidFill>
                      <a:srgbClr val="B6CC9F"/>
                    </a:solidFill>
                  </a:tcPr>
                </a:tc>
                <a:tc>
                  <a:txBody>
                    <a:bodyPr/>
                    <a:lstStyle/>
                    <a:p>
                      <a:pPr lvl="0" algn="ctr">
                        <a:buNone/>
                      </a:pPr>
                      <a:r>
                        <a:rPr lang="en-US" sz="1800">
                          <a:solidFill>
                            <a:schemeClr val="tx1"/>
                          </a:solidFill>
                          <a:effectLst/>
                          <a:latin typeface="Times New Roman"/>
                        </a:rPr>
                        <a:t>​</a:t>
                      </a:r>
                      <a:r>
                        <a:rPr lang="en-US" sz="2600">
                          <a:solidFill>
                            <a:schemeClr val="tx1"/>
                          </a:solidFill>
                          <a:effectLst/>
                          <a:latin typeface="Times New Roman"/>
                        </a:rPr>
                        <a:t>Accepted Values</a:t>
                      </a:r>
                      <a:endParaRPr lang="en-US" sz="2600" b="1" i="0">
                        <a:solidFill>
                          <a:schemeClr val="tx1"/>
                        </a:solidFill>
                        <a:effectLst/>
                        <a:latin typeface="Times New Roman"/>
                      </a:endParaRPr>
                    </a:p>
                  </a:txBody>
                  <a:tcPr anchor="ctr">
                    <a:solidFill>
                      <a:srgbClr val="B6CC9F"/>
                    </a:solidFill>
                  </a:tcPr>
                </a:tc>
                <a:tc>
                  <a:txBody>
                    <a:bodyPr/>
                    <a:lstStyle/>
                    <a:p>
                      <a:pPr algn="ctr" fontAlgn="auto"/>
                      <a:r>
                        <a:rPr lang="en-US" sz="1800">
                          <a:solidFill>
                            <a:schemeClr val="tx1"/>
                          </a:solidFill>
                          <a:effectLst/>
                          <a:latin typeface="Times New Roman"/>
                        </a:rPr>
                        <a:t>​</a:t>
                      </a:r>
                      <a:r>
                        <a:rPr lang="en-US" sz="2600">
                          <a:solidFill>
                            <a:schemeClr val="tx1"/>
                          </a:solidFill>
                          <a:effectLst/>
                          <a:latin typeface="Times New Roman"/>
                        </a:rPr>
                        <a:t>Average</a:t>
                      </a:r>
                      <a:endParaRPr lang="en-US" sz="2600" b="1" i="0">
                        <a:solidFill>
                          <a:schemeClr val="tx1"/>
                        </a:solidFill>
                        <a:effectLst/>
                        <a:latin typeface="Times New Roman"/>
                      </a:endParaRPr>
                    </a:p>
                    <a:p>
                      <a:pPr lvl="0" algn="ctr">
                        <a:buNone/>
                      </a:pPr>
                      <a:r>
                        <a:rPr lang="en-US" sz="2600">
                          <a:solidFill>
                            <a:schemeClr val="tx1"/>
                          </a:solidFill>
                          <a:effectLst/>
                          <a:latin typeface="Times New Roman"/>
                        </a:rPr>
                        <a:t> Experimental Values</a:t>
                      </a:r>
                      <a:endParaRPr lang="en-US" sz="2600" b="1" i="0">
                        <a:solidFill>
                          <a:schemeClr val="tx1"/>
                        </a:solidFill>
                        <a:effectLst/>
                        <a:latin typeface="Times New Roman"/>
                      </a:endParaRPr>
                    </a:p>
                  </a:txBody>
                  <a:tcPr anchor="ctr">
                    <a:solidFill>
                      <a:srgbClr val="B6CC9F"/>
                    </a:solidFill>
                  </a:tcPr>
                </a:tc>
                <a:tc>
                  <a:txBody>
                    <a:bodyPr/>
                    <a:lstStyle/>
                    <a:p>
                      <a:pPr algn="ctr" fontAlgn="auto"/>
                      <a:r>
                        <a:rPr lang="en-US" sz="1800">
                          <a:solidFill>
                            <a:schemeClr val="tx1"/>
                          </a:solidFill>
                          <a:effectLst/>
                          <a:latin typeface="Times New Roman"/>
                        </a:rPr>
                        <a:t>​</a:t>
                      </a:r>
                      <a:r>
                        <a:rPr lang="en-US" sz="2600">
                          <a:solidFill>
                            <a:schemeClr val="tx1"/>
                          </a:solidFill>
                          <a:effectLst/>
                          <a:latin typeface="Times New Roman"/>
                        </a:rPr>
                        <a:t>Percent Error (%)</a:t>
                      </a:r>
                      <a:endParaRPr lang="en-US" sz="2600" b="1" i="0">
                        <a:solidFill>
                          <a:schemeClr val="tx1"/>
                        </a:solidFill>
                        <a:effectLst/>
                        <a:latin typeface="Times New Roman"/>
                      </a:endParaRPr>
                    </a:p>
                  </a:txBody>
                  <a:tcPr anchor="ctr">
                    <a:solidFill>
                      <a:srgbClr val="B6CC9F"/>
                    </a:solidFill>
                  </a:tcPr>
                </a:tc>
                <a:extLst>
                  <a:ext uri="{0D108BD9-81ED-4DB2-BD59-A6C34878D82A}">
                    <a16:rowId xmlns:a16="http://schemas.microsoft.com/office/drawing/2014/main" val="2015989210"/>
                  </a:ext>
                </a:extLst>
              </a:tr>
              <a:tr h="1293802">
                <a:tc>
                  <a:txBody>
                    <a:bodyPr/>
                    <a:lstStyle/>
                    <a:p>
                      <a:pPr lvl="0" algn="ctr">
                        <a:buNone/>
                      </a:pPr>
                      <a:r>
                        <a:rPr lang="en-US" sz="2600" b="1">
                          <a:effectLst/>
                          <a:latin typeface="Times New Roman"/>
                        </a:rPr>
                        <a:t>E/M ratio </a:t>
                      </a:r>
                      <a:endParaRPr lang="en-US">
                        <a:latin typeface="Times New Roman"/>
                      </a:endParaRPr>
                    </a:p>
                    <a:p>
                      <a:pPr lvl="0" algn="ctr">
                        <a:buNone/>
                      </a:pPr>
                      <a:r>
                        <a:rPr lang="en-US" sz="2600" b="0">
                          <a:effectLst/>
                          <a:latin typeface="Times New Roman"/>
                        </a:rPr>
                        <a:t>(10    C/kg)</a:t>
                      </a:r>
                      <a:endParaRPr lang="en-US">
                        <a:latin typeface="Times New Roman"/>
                      </a:endParaRPr>
                    </a:p>
                  </a:txBody>
                  <a:tcPr anchor="ctr">
                    <a:solidFill>
                      <a:srgbClr val="B6CC9F">
                        <a:alpha val="50000"/>
                      </a:srgbClr>
                    </a:solidFill>
                  </a:tcPr>
                </a:tc>
                <a:tc>
                  <a:txBody>
                    <a:bodyPr/>
                    <a:lstStyle/>
                    <a:p>
                      <a:pPr lvl="0" algn="ctr">
                        <a:buNone/>
                      </a:pPr>
                      <a:r>
                        <a:rPr lang="en-US" sz="2600">
                          <a:effectLst/>
                          <a:latin typeface="Times New Roman"/>
                        </a:rPr>
                        <a:t>​-1.759</a:t>
                      </a:r>
                      <a:endParaRPr lang="en-US" sz="2600" b="0" i="0">
                        <a:solidFill>
                          <a:srgbClr val="000000"/>
                        </a:solidFill>
                        <a:effectLst/>
                        <a:latin typeface="Times New Roman"/>
                      </a:endParaRPr>
                    </a:p>
                  </a:txBody>
                  <a:tcPr anchor="ctr">
                    <a:solidFill>
                      <a:srgbClr val="B6CC9F">
                        <a:alpha val="50000"/>
                      </a:srgbClr>
                    </a:solidFill>
                  </a:tcPr>
                </a:tc>
                <a:tc>
                  <a:txBody>
                    <a:bodyPr/>
                    <a:lstStyle/>
                    <a:p>
                      <a:pPr algn="ctr" fontAlgn="auto"/>
                      <a:r>
                        <a:rPr lang="en-US" sz="2600">
                          <a:effectLst/>
                          <a:latin typeface="Times New Roman"/>
                        </a:rPr>
                        <a:t>​-1.771 </a:t>
                      </a:r>
                      <a:r>
                        <a:rPr lang="en-US" sz="2600" b="0" i="0">
                          <a:solidFill>
                            <a:srgbClr val="000000"/>
                          </a:solidFill>
                          <a:effectLst/>
                          <a:latin typeface="Times New Roman"/>
                        </a:rPr>
                        <a:t>± 0.155</a:t>
                      </a:r>
                      <a:endParaRPr lang="en-US">
                        <a:latin typeface="Times New Roman"/>
                      </a:endParaRPr>
                    </a:p>
                  </a:txBody>
                  <a:tcPr anchor="ctr">
                    <a:solidFill>
                      <a:srgbClr val="B6CC9F">
                        <a:alpha val="50000"/>
                      </a:srgbClr>
                    </a:solidFill>
                  </a:tcPr>
                </a:tc>
                <a:tc>
                  <a:txBody>
                    <a:bodyPr/>
                    <a:lstStyle/>
                    <a:p>
                      <a:pPr algn="ctr" fontAlgn="auto"/>
                      <a:r>
                        <a:rPr lang="en-US" sz="2600">
                          <a:effectLst/>
                          <a:latin typeface="Times New Roman"/>
                        </a:rPr>
                        <a:t>0.68​</a:t>
                      </a:r>
                      <a:endParaRPr lang="en-US" sz="2600" b="0" i="0">
                        <a:solidFill>
                          <a:srgbClr val="000000"/>
                        </a:solidFill>
                        <a:effectLst/>
                        <a:latin typeface="Times New Roman"/>
                      </a:endParaRPr>
                    </a:p>
                  </a:txBody>
                  <a:tcPr anchor="ctr">
                    <a:solidFill>
                      <a:srgbClr val="B6CC9F">
                        <a:alpha val="50000"/>
                      </a:srgbClr>
                    </a:solidFill>
                  </a:tcPr>
                </a:tc>
                <a:extLst>
                  <a:ext uri="{0D108BD9-81ED-4DB2-BD59-A6C34878D82A}">
                    <a16:rowId xmlns:a16="http://schemas.microsoft.com/office/drawing/2014/main" val="3985288388"/>
                  </a:ext>
                </a:extLst>
              </a:tr>
              <a:tr h="1293802">
                <a:tc>
                  <a:txBody>
                    <a:bodyPr/>
                    <a:lstStyle/>
                    <a:p>
                      <a:pPr lvl="0" algn="ctr">
                        <a:buNone/>
                      </a:pPr>
                      <a:r>
                        <a:rPr lang="en-US" sz="2600" b="1">
                          <a:effectLst/>
                          <a:latin typeface="Times New Roman"/>
                        </a:rPr>
                        <a:t>Electron Charge </a:t>
                      </a:r>
                      <a:r>
                        <a:rPr lang="en-US" sz="2600" b="0">
                          <a:effectLst/>
                          <a:latin typeface="Times New Roman"/>
                        </a:rPr>
                        <a:t>(10      C)</a:t>
                      </a:r>
                      <a:endParaRPr lang="en-US">
                        <a:latin typeface="Times New Roman"/>
                      </a:endParaRPr>
                    </a:p>
                  </a:txBody>
                  <a:tcPr anchor="ctr">
                    <a:solidFill>
                      <a:srgbClr val="B6CC9F">
                        <a:alpha val="25000"/>
                      </a:srgbClr>
                    </a:solidFill>
                  </a:tcPr>
                </a:tc>
                <a:tc>
                  <a:txBody>
                    <a:bodyPr/>
                    <a:lstStyle/>
                    <a:p>
                      <a:pPr lvl="0" algn="ctr">
                        <a:buNone/>
                      </a:pPr>
                      <a:r>
                        <a:rPr lang="en-US" sz="2600">
                          <a:effectLst/>
                          <a:latin typeface="Times New Roman"/>
                        </a:rPr>
                        <a:t>-1.602</a:t>
                      </a:r>
                      <a:endParaRPr lang="en-US">
                        <a:latin typeface="Times New Roman"/>
                      </a:endParaRPr>
                    </a:p>
                  </a:txBody>
                  <a:tcPr anchor="ctr">
                    <a:solidFill>
                      <a:srgbClr val="B6CC9F">
                        <a:alpha val="25000"/>
                      </a:srgbClr>
                    </a:solidFill>
                  </a:tcPr>
                </a:tc>
                <a:tc>
                  <a:txBody>
                    <a:bodyPr/>
                    <a:lstStyle/>
                    <a:p>
                      <a:pPr lvl="0" algn="ctr">
                        <a:buNone/>
                      </a:pPr>
                      <a:r>
                        <a:rPr lang="en-US" sz="2600">
                          <a:effectLst/>
                          <a:latin typeface="Times New Roman"/>
                        </a:rPr>
                        <a:t>-1.613 ± 0.414</a:t>
                      </a:r>
                      <a:endParaRPr lang="en-US">
                        <a:latin typeface="Times New Roman"/>
                      </a:endParaRPr>
                    </a:p>
                  </a:txBody>
                  <a:tcPr anchor="ctr">
                    <a:solidFill>
                      <a:srgbClr val="B6CC9F">
                        <a:alpha val="25000"/>
                      </a:srgbClr>
                    </a:solidFill>
                  </a:tcPr>
                </a:tc>
                <a:tc>
                  <a:txBody>
                    <a:bodyPr/>
                    <a:lstStyle/>
                    <a:p>
                      <a:pPr lvl="0" algn="ctr">
                        <a:buNone/>
                      </a:pPr>
                      <a:r>
                        <a:rPr lang="en-US" sz="2600">
                          <a:effectLst/>
                          <a:latin typeface="Times New Roman"/>
                        </a:rPr>
                        <a:t>0.44</a:t>
                      </a:r>
                    </a:p>
                  </a:txBody>
                  <a:tcPr anchor="ctr">
                    <a:solidFill>
                      <a:srgbClr val="B6CC9F">
                        <a:alpha val="25000"/>
                      </a:srgbClr>
                    </a:solidFill>
                  </a:tcPr>
                </a:tc>
                <a:extLst>
                  <a:ext uri="{0D108BD9-81ED-4DB2-BD59-A6C34878D82A}">
                    <a16:rowId xmlns:a16="http://schemas.microsoft.com/office/drawing/2014/main" val="3253353017"/>
                  </a:ext>
                </a:extLst>
              </a:tr>
            </a:tbl>
          </a:graphicData>
        </a:graphic>
      </p:graphicFrame>
      <p:pic>
        <p:nvPicPr>
          <p:cNvPr id="29" name="Picture 31" descr="A picture containing text&#10;&#10;Description automatically generated">
            <a:extLst>
              <a:ext uri="{FF2B5EF4-FFF2-40B4-BE49-F238E27FC236}">
                <a16:creationId xmlns:a16="http://schemas.microsoft.com/office/drawing/2014/main" id="{437DD03B-8487-4AC8-51C3-19BCA03F08B5}"/>
              </a:ext>
            </a:extLst>
          </p:cNvPr>
          <p:cNvPicPr>
            <a:picLocks noChangeAspect="1"/>
          </p:cNvPicPr>
          <p:nvPr/>
        </p:nvPicPr>
        <p:blipFill>
          <a:blip r:embed="rId9"/>
          <a:stretch>
            <a:fillRect/>
          </a:stretch>
        </p:blipFill>
        <p:spPr>
          <a:xfrm>
            <a:off x="3832765" y="19019941"/>
            <a:ext cx="7475691" cy="1395912"/>
          </a:xfrm>
          <a:prstGeom prst="rect">
            <a:avLst/>
          </a:prstGeom>
        </p:spPr>
      </p:pic>
      <p:sp>
        <p:nvSpPr>
          <p:cNvPr id="27" name="TextBox 26">
            <a:extLst>
              <a:ext uri="{FF2B5EF4-FFF2-40B4-BE49-F238E27FC236}">
                <a16:creationId xmlns:a16="http://schemas.microsoft.com/office/drawing/2014/main" id="{A5C80C8D-008D-F4D5-4759-7D759EC5EC38}"/>
              </a:ext>
            </a:extLst>
          </p:cNvPr>
          <p:cNvSpPr txBox="1"/>
          <p:nvPr/>
        </p:nvSpPr>
        <p:spPr>
          <a:xfrm>
            <a:off x="17116530" y="27324101"/>
            <a:ext cx="843367"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000">
                <a:latin typeface="Times New Roman"/>
                <a:ea typeface="ＭＳ Ｐゴシック"/>
                <a:cs typeface="Arial"/>
              </a:rPr>
              <a:t>11</a:t>
            </a:r>
            <a:endParaRPr lang="en-US" sz="2000">
              <a:latin typeface="Times New Roman"/>
            </a:endParaRPr>
          </a:p>
        </p:txBody>
      </p:sp>
      <p:sp>
        <p:nvSpPr>
          <p:cNvPr id="28" name="TextBox 27">
            <a:extLst>
              <a:ext uri="{FF2B5EF4-FFF2-40B4-BE49-F238E27FC236}">
                <a16:creationId xmlns:a16="http://schemas.microsoft.com/office/drawing/2014/main" id="{94641F76-7D1E-0208-56E4-EF676B0CF073}"/>
              </a:ext>
            </a:extLst>
          </p:cNvPr>
          <p:cNvSpPr txBox="1"/>
          <p:nvPr/>
        </p:nvSpPr>
        <p:spPr>
          <a:xfrm>
            <a:off x="17173390" y="28569500"/>
            <a:ext cx="1341721"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000">
                <a:latin typeface="Times New Roman"/>
                <a:ea typeface="ＭＳ Ｐゴシック"/>
                <a:cs typeface="Arial"/>
              </a:rPr>
              <a:t>-19</a:t>
            </a:r>
            <a:endParaRPr lang="en-US" sz="2000">
              <a:latin typeface="Times New Roman"/>
            </a:endParaRPr>
          </a:p>
        </p:txBody>
      </p:sp>
      <p:pic>
        <p:nvPicPr>
          <p:cNvPr id="32" name="Picture 32">
            <a:extLst>
              <a:ext uri="{FF2B5EF4-FFF2-40B4-BE49-F238E27FC236}">
                <a16:creationId xmlns:a16="http://schemas.microsoft.com/office/drawing/2014/main" id="{D820F11D-0724-AAE1-56D6-37750E3A3E4E}"/>
              </a:ext>
            </a:extLst>
          </p:cNvPr>
          <p:cNvPicPr>
            <a:picLocks noChangeAspect="1"/>
          </p:cNvPicPr>
          <p:nvPr/>
        </p:nvPicPr>
        <p:blipFill>
          <a:blip r:embed="rId10"/>
          <a:stretch>
            <a:fillRect/>
          </a:stretch>
        </p:blipFill>
        <p:spPr>
          <a:xfrm>
            <a:off x="3831490" y="20848738"/>
            <a:ext cx="6404687" cy="1519676"/>
          </a:xfrm>
          <a:prstGeom prst="rect">
            <a:avLst/>
          </a:prstGeom>
        </p:spPr>
      </p:pic>
      <p:pic>
        <p:nvPicPr>
          <p:cNvPr id="33" name="Picture 33">
            <a:extLst>
              <a:ext uri="{FF2B5EF4-FFF2-40B4-BE49-F238E27FC236}">
                <a16:creationId xmlns:a16="http://schemas.microsoft.com/office/drawing/2014/main" id="{EB443281-0B8A-678D-89EE-CFE45B3647B1}"/>
              </a:ext>
            </a:extLst>
          </p:cNvPr>
          <p:cNvPicPr>
            <a:picLocks noChangeAspect="1"/>
          </p:cNvPicPr>
          <p:nvPr/>
        </p:nvPicPr>
        <p:blipFill>
          <a:blip r:embed="rId11"/>
          <a:stretch>
            <a:fillRect/>
          </a:stretch>
        </p:blipFill>
        <p:spPr>
          <a:xfrm>
            <a:off x="1731261" y="24206016"/>
            <a:ext cx="3146059" cy="774715"/>
          </a:xfrm>
          <a:prstGeom prst="rect">
            <a:avLst/>
          </a:prstGeom>
        </p:spPr>
      </p:pic>
      <p:pic>
        <p:nvPicPr>
          <p:cNvPr id="34" name="Picture 34">
            <a:extLst>
              <a:ext uri="{FF2B5EF4-FFF2-40B4-BE49-F238E27FC236}">
                <a16:creationId xmlns:a16="http://schemas.microsoft.com/office/drawing/2014/main" id="{BD0D9DBA-ADFE-C0AD-E77D-A08CEBA87A4F}"/>
              </a:ext>
            </a:extLst>
          </p:cNvPr>
          <p:cNvPicPr>
            <a:picLocks noChangeAspect="1"/>
          </p:cNvPicPr>
          <p:nvPr/>
        </p:nvPicPr>
        <p:blipFill>
          <a:blip r:embed="rId12"/>
          <a:stretch>
            <a:fillRect/>
          </a:stretch>
        </p:blipFill>
        <p:spPr>
          <a:xfrm>
            <a:off x="1735183" y="25715725"/>
            <a:ext cx="3636556" cy="869205"/>
          </a:xfrm>
          <a:prstGeom prst="rect">
            <a:avLst/>
          </a:prstGeom>
        </p:spPr>
      </p:pic>
      <p:pic>
        <p:nvPicPr>
          <p:cNvPr id="35" name="Picture 35">
            <a:extLst>
              <a:ext uri="{FF2B5EF4-FFF2-40B4-BE49-F238E27FC236}">
                <a16:creationId xmlns:a16="http://schemas.microsoft.com/office/drawing/2014/main" id="{D88997F3-4655-DB7A-AF6A-7D49B9FAC38C}"/>
              </a:ext>
            </a:extLst>
          </p:cNvPr>
          <p:cNvPicPr>
            <a:picLocks noChangeAspect="1"/>
          </p:cNvPicPr>
          <p:nvPr/>
        </p:nvPicPr>
        <p:blipFill>
          <a:blip r:embed="rId13"/>
          <a:stretch>
            <a:fillRect/>
          </a:stretch>
        </p:blipFill>
        <p:spPr>
          <a:xfrm>
            <a:off x="1668007" y="27819586"/>
            <a:ext cx="1953987" cy="1151661"/>
          </a:xfrm>
          <a:prstGeom prst="rect">
            <a:avLst/>
          </a:prstGeom>
        </p:spPr>
      </p:pic>
      <p:pic>
        <p:nvPicPr>
          <p:cNvPr id="36" name="Picture 36">
            <a:extLst>
              <a:ext uri="{FF2B5EF4-FFF2-40B4-BE49-F238E27FC236}">
                <a16:creationId xmlns:a16="http://schemas.microsoft.com/office/drawing/2014/main" id="{A060FC71-50CD-B821-61FB-EDDBC63760AB}"/>
              </a:ext>
            </a:extLst>
          </p:cNvPr>
          <p:cNvPicPr>
            <a:picLocks noChangeAspect="1"/>
          </p:cNvPicPr>
          <p:nvPr/>
        </p:nvPicPr>
        <p:blipFill>
          <a:blip r:embed="rId14"/>
          <a:stretch>
            <a:fillRect/>
          </a:stretch>
        </p:blipFill>
        <p:spPr>
          <a:xfrm>
            <a:off x="1734173" y="26943578"/>
            <a:ext cx="2144492" cy="859933"/>
          </a:xfrm>
          <a:prstGeom prst="rect">
            <a:avLst/>
          </a:prstGeom>
        </p:spPr>
      </p:pic>
      <p:sp>
        <p:nvSpPr>
          <p:cNvPr id="31" name="TextBox 30">
            <a:extLst>
              <a:ext uri="{FF2B5EF4-FFF2-40B4-BE49-F238E27FC236}">
                <a16:creationId xmlns:a16="http://schemas.microsoft.com/office/drawing/2014/main" id="{01273F65-C15F-5F46-D69F-B942844C9FA8}"/>
              </a:ext>
            </a:extLst>
          </p:cNvPr>
          <p:cNvSpPr txBox="1"/>
          <p:nvPr/>
        </p:nvSpPr>
        <p:spPr>
          <a:xfrm>
            <a:off x="15929472" y="22827164"/>
            <a:ext cx="12171329"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Times New Roman"/>
                <a:ea typeface="ＭＳ Ｐゴシック"/>
                <a:cs typeface="Arial"/>
              </a:rPr>
              <a:t>Data obtained from the experiment was analyzed using standard deviation to determine the discrepancies in results between each trial and percent error to determine the difference between the experimentally determined values of the E/M ratio and electron charge to the respective accepted values. </a:t>
            </a:r>
            <a:endParaRPr lang="en-US">
              <a:latin typeface="Times New Roman"/>
              <a:cs typeface="Times New Roman"/>
            </a:endParaRPr>
          </a:p>
        </p:txBody>
      </p:sp>
      <p:sp>
        <p:nvSpPr>
          <p:cNvPr id="15" name="TextBox 14">
            <a:extLst>
              <a:ext uri="{FF2B5EF4-FFF2-40B4-BE49-F238E27FC236}">
                <a16:creationId xmlns:a16="http://schemas.microsoft.com/office/drawing/2014/main" id="{5575F44A-5A76-7468-1E80-24CD1E9099F2}"/>
              </a:ext>
            </a:extLst>
          </p:cNvPr>
          <p:cNvSpPr txBox="1"/>
          <p:nvPr/>
        </p:nvSpPr>
        <p:spPr>
          <a:xfrm>
            <a:off x="15932943" y="25003721"/>
            <a:ext cx="9727479"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Times New Roman"/>
                <a:ea typeface="ＭＳ Ｐゴシック"/>
                <a:cs typeface="Arial"/>
              </a:rPr>
              <a:t>Table 2: Analysis and comparison of experimental results</a:t>
            </a:r>
            <a:endParaRPr lang="en-US" sz="2000" i="1">
              <a:latin typeface="Times New Roman"/>
              <a:cs typeface="Arial"/>
            </a:endParaRPr>
          </a:p>
        </p:txBody>
      </p:sp>
      <p:graphicFrame>
        <p:nvGraphicFramePr>
          <p:cNvPr id="37" name="Table 37">
            <a:extLst>
              <a:ext uri="{FF2B5EF4-FFF2-40B4-BE49-F238E27FC236}">
                <a16:creationId xmlns:a16="http://schemas.microsoft.com/office/drawing/2014/main" id="{86313151-9F2A-74B1-1B50-C37C9FCB9D39}"/>
              </a:ext>
            </a:extLst>
          </p:cNvPr>
          <p:cNvGraphicFramePr>
            <a:graphicFrameLocks noGrp="1"/>
          </p:cNvGraphicFramePr>
          <p:nvPr>
            <p:extLst>
              <p:ext uri="{D42A27DB-BD31-4B8C-83A1-F6EECF244321}">
                <p14:modId xmlns:p14="http://schemas.microsoft.com/office/powerpoint/2010/main" val="489438764"/>
              </p:ext>
            </p:extLst>
          </p:nvPr>
        </p:nvGraphicFramePr>
        <p:xfrm>
          <a:off x="15933776" y="18103011"/>
          <a:ext cx="12447534" cy="4097040"/>
        </p:xfrm>
        <a:graphic>
          <a:graphicData uri="http://schemas.openxmlformats.org/drawingml/2006/table">
            <a:tbl>
              <a:tblPr firstRow="1" bandRow="1">
                <a:tableStyleId>{5C22544A-7EE6-4342-B048-85BDC9FD1C3A}</a:tableStyleId>
              </a:tblPr>
              <a:tblGrid>
                <a:gridCol w="2094728">
                  <a:extLst>
                    <a:ext uri="{9D8B030D-6E8A-4147-A177-3AD203B41FA5}">
                      <a16:colId xmlns:a16="http://schemas.microsoft.com/office/drawing/2014/main" val="3228887955"/>
                    </a:ext>
                  </a:extLst>
                </a:gridCol>
                <a:gridCol w="1451248">
                  <a:extLst>
                    <a:ext uri="{9D8B030D-6E8A-4147-A177-3AD203B41FA5}">
                      <a16:colId xmlns:a16="http://schemas.microsoft.com/office/drawing/2014/main" val="1556871045"/>
                    </a:ext>
                  </a:extLst>
                </a:gridCol>
                <a:gridCol w="1834596">
                  <a:extLst>
                    <a:ext uri="{9D8B030D-6E8A-4147-A177-3AD203B41FA5}">
                      <a16:colId xmlns:a16="http://schemas.microsoft.com/office/drawing/2014/main" val="177337089"/>
                    </a:ext>
                  </a:extLst>
                </a:gridCol>
                <a:gridCol w="2546531">
                  <a:extLst>
                    <a:ext uri="{9D8B030D-6E8A-4147-A177-3AD203B41FA5}">
                      <a16:colId xmlns:a16="http://schemas.microsoft.com/office/drawing/2014/main" val="3075968480"/>
                    </a:ext>
                  </a:extLst>
                </a:gridCol>
                <a:gridCol w="2449868">
                  <a:extLst>
                    <a:ext uri="{9D8B030D-6E8A-4147-A177-3AD203B41FA5}">
                      <a16:colId xmlns:a16="http://schemas.microsoft.com/office/drawing/2014/main" val="895981712"/>
                    </a:ext>
                  </a:extLst>
                </a:gridCol>
                <a:gridCol w="2070563">
                  <a:extLst>
                    <a:ext uri="{9D8B030D-6E8A-4147-A177-3AD203B41FA5}">
                      <a16:colId xmlns:a16="http://schemas.microsoft.com/office/drawing/2014/main" val="3095411188"/>
                    </a:ext>
                  </a:extLst>
                </a:gridCol>
              </a:tblGrid>
              <a:tr h="682840">
                <a:tc>
                  <a:txBody>
                    <a:bodyPr/>
                    <a:lstStyle/>
                    <a:p>
                      <a:pPr algn="ctr"/>
                      <a:r>
                        <a:rPr lang="en-US">
                          <a:solidFill>
                            <a:schemeClr val="tx1"/>
                          </a:solidFill>
                          <a:latin typeface="Times New Roman"/>
                        </a:rPr>
                        <a:t>Trial</a:t>
                      </a:r>
                    </a:p>
                  </a:txBody>
                  <a:tcPr anchor="ctr">
                    <a:solidFill>
                      <a:srgbClr val="B6CC9F"/>
                    </a:solidFill>
                  </a:tcPr>
                </a:tc>
                <a:tc>
                  <a:txBody>
                    <a:bodyPr/>
                    <a:lstStyle/>
                    <a:p>
                      <a:pPr algn="ctr"/>
                      <a:r>
                        <a:rPr lang="en-US">
                          <a:solidFill>
                            <a:schemeClr val="tx1"/>
                          </a:solidFill>
                          <a:latin typeface="Times New Roman"/>
                        </a:rPr>
                        <a:t>U (V)</a:t>
                      </a:r>
                    </a:p>
                  </a:txBody>
                  <a:tcPr anchor="ctr">
                    <a:solidFill>
                      <a:srgbClr val="B6CC9F"/>
                    </a:solidFill>
                  </a:tcPr>
                </a:tc>
                <a:tc>
                  <a:txBody>
                    <a:bodyPr/>
                    <a:lstStyle/>
                    <a:p>
                      <a:pPr algn="ctr"/>
                      <a:r>
                        <a:rPr lang="en-US">
                          <a:solidFill>
                            <a:schemeClr val="tx1"/>
                          </a:solidFill>
                          <a:latin typeface="Times New Roman"/>
                        </a:rPr>
                        <a:t>I (A)</a:t>
                      </a:r>
                    </a:p>
                  </a:txBody>
                  <a:tcPr anchor="ctr">
                    <a:solidFill>
                      <a:srgbClr val="B6CC9F"/>
                    </a:solidFill>
                  </a:tcPr>
                </a:tc>
                <a:tc>
                  <a:txBody>
                    <a:bodyPr/>
                    <a:lstStyle/>
                    <a:p>
                      <a:pPr algn="ctr"/>
                      <a:r>
                        <a:rPr lang="en-US">
                          <a:solidFill>
                            <a:schemeClr val="tx1"/>
                          </a:solidFill>
                          <a:latin typeface="Times New Roman"/>
                        </a:rPr>
                        <a:t>r (cm)</a:t>
                      </a:r>
                    </a:p>
                  </a:txBody>
                  <a:tcPr anchor="ctr">
                    <a:solidFill>
                      <a:srgbClr val="B6CC9F"/>
                    </a:solidFill>
                  </a:tcPr>
                </a:tc>
                <a:tc>
                  <a:txBody>
                    <a:bodyPr/>
                    <a:lstStyle/>
                    <a:p>
                      <a:pPr algn="ctr"/>
                      <a:r>
                        <a:rPr lang="en-US">
                          <a:solidFill>
                            <a:schemeClr val="tx1"/>
                          </a:solidFill>
                          <a:latin typeface="Times New Roman"/>
                        </a:rPr>
                        <a:t>E/M ratio (10    C/kg)</a:t>
                      </a:r>
                    </a:p>
                  </a:txBody>
                  <a:tcPr anchor="ctr">
                    <a:solidFill>
                      <a:srgbClr val="B6CC9F"/>
                    </a:solidFill>
                  </a:tcPr>
                </a:tc>
                <a:tc>
                  <a:txBody>
                    <a:bodyPr/>
                    <a:lstStyle/>
                    <a:p>
                      <a:pPr algn="ctr"/>
                      <a:r>
                        <a:rPr lang="en-US">
                          <a:solidFill>
                            <a:schemeClr val="tx1"/>
                          </a:solidFill>
                          <a:latin typeface="Times New Roman"/>
                        </a:rPr>
                        <a:t>Electron Charge (10      C)</a:t>
                      </a:r>
                    </a:p>
                  </a:txBody>
                  <a:tcPr anchor="ctr">
                    <a:solidFill>
                      <a:srgbClr val="B6CC9F"/>
                    </a:solidFill>
                  </a:tcPr>
                </a:tc>
                <a:extLst>
                  <a:ext uri="{0D108BD9-81ED-4DB2-BD59-A6C34878D82A}">
                    <a16:rowId xmlns:a16="http://schemas.microsoft.com/office/drawing/2014/main" val="4170597878"/>
                  </a:ext>
                </a:extLst>
              </a:tr>
              <a:tr h="682840">
                <a:tc>
                  <a:txBody>
                    <a:bodyPr/>
                    <a:lstStyle/>
                    <a:p>
                      <a:pPr algn="ctr"/>
                      <a:r>
                        <a:rPr lang="en-US">
                          <a:latin typeface="Times New Roman"/>
                        </a:rPr>
                        <a:t>1</a:t>
                      </a:r>
                    </a:p>
                  </a:txBody>
                  <a:tcPr anchor="ctr">
                    <a:solidFill>
                      <a:srgbClr val="B6CC9F">
                        <a:alpha val="50000"/>
                      </a:srgbClr>
                    </a:solidFill>
                  </a:tcPr>
                </a:tc>
                <a:tc>
                  <a:txBody>
                    <a:bodyPr/>
                    <a:lstStyle/>
                    <a:p>
                      <a:pPr algn="ctr"/>
                      <a:r>
                        <a:rPr lang="en-US">
                          <a:latin typeface="Times New Roman"/>
                        </a:rPr>
                        <a:t>120</a:t>
                      </a:r>
                    </a:p>
                  </a:txBody>
                  <a:tcPr anchor="ctr">
                    <a:solidFill>
                      <a:srgbClr val="B6CC9F">
                        <a:alpha val="50000"/>
                      </a:srgbClr>
                    </a:solidFill>
                  </a:tcPr>
                </a:tc>
                <a:tc>
                  <a:txBody>
                    <a:bodyPr/>
                    <a:lstStyle/>
                    <a:p>
                      <a:pPr algn="ctr"/>
                      <a:r>
                        <a:rPr lang="en-US">
                          <a:latin typeface="Times New Roman"/>
                        </a:rPr>
                        <a:t>1.20</a:t>
                      </a:r>
                    </a:p>
                  </a:txBody>
                  <a:tcPr anchor="ctr">
                    <a:solidFill>
                      <a:srgbClr val="B6CC9F">
                        <a:alpha val="50000"/>
                      </a:srgbClr>
                    </a:solidFill>
                  </a:tcPr>
                </a:tc>
                <a:tc>
                  <a:txBody>
                    <a:bodyPr/>
                    <a:lstStyle/>
                    <a:p>
                      <a:pPr algn="ctr"/>
                      <a:r>
                        <a:rPr lang="en-US">
                          <a:latin typeface="Times New Roman"/>
                        </a:rPr>
                        <a:t>4.25</a:t>
                      </a:r>
                    </a:p>
                  </a:txBody>
                  <a:tcPr anchor="ctr">
                    <a:solidFill>
                      <a:srgbClr val="B6CC9F">
                        <a:alpha val="50000"/>
                      </a:srgbClr>
                    </a:solidFill>
                  </a:tcPr>
                </a:tc>
                <a:tc>
                  <a:txBody>
                    <a:bodyPr/>
                    <a:lstStyle/>
                    <a:p>
                      <a:pPr algn="ctr"/>
                      <a:r>
                        <a:rPr lang="en-US">
                          <a:latin typeface="Times New Roman"/>
                        </a:rPr>
                        <a:t>1.686</a:t>
                      </a:r>
                    </a:p>
                  </a:txBody>
                  <a:tcPr anchor="ctr">
                    <a:solidFill>
                      <a:srgbClr val="B6CC9F">
                        <a:alpha val="50000"/>
                      </a:srgbClr>
                    </a:solidFill>
                  </a:tcPr>
                </a:tc>
                <a:tc>
                  <a:txBody>
                    <a:bodyPr/>
                    <a:lstStyle/>
                    <a:p>
                      <a:pPr algn="ctr"/>
                      <a:r>
                        <a:rPr lang="en-US">
                          <a:latin typeface="Times New Roman"/>
                        </a:rPr>
                        <a:t>1.535</a:t>
                      </a:r>
                    </a:p>
                  </a:txBody>
                  <a:tcPr anchor="ctr">
                    <a:solidFill>
                      <a:srgbClr val="B6CC9F">
                        <a:alpha val="50000"/>
                      </a:srgbClr>
                    </a:solidFill>
                  </a:tcPr>
                </a:tc>
                <a:extLst>
                  <a:ext uri="{0D108BD9-81ED-4DB2-BD59-A6C34878D82A}">
                    <a16:rowId xmlns:a16="http://schemas.microsoft.com/office/drawing/2014/main" val="2633454513"/>
                  </a:ext>
                </a:extLst>
              </a:tr>
              <a:tr h="682840">
                <a:tc>
                  <a:txBody>
                    <a:bodyPr/>
                    <a:lstStyle/>
                    <a:p>
                      <a:pPr algn="ctr"/>
                      <a:r>
                        <a:rPr lang="en-US">
                          <a:latin typeface="Times New Roman"/>
                        </a:rPr>
                        <a:t>2</a:t>
                      </a:r>
                    </a:p>
                  </a:txBody>
                  <a:tcPr anchor="ctr">
                    <a:solidFill>
                      <a:srgbClr val="B6CC9F">
                        <a:alpha val="25000"/>
                      </a:srgbClr>
                    </a:solidFill>
                  </a:tcPr>
                </a:tc>
                <a:tc>
                  <a:txBody>
                    <a:bodyPr/>
                    <a:lstStyle/>
                    <a:p>
                      <a:pPr algn="ctr"/>
                      <a:r>
                        <a:rPr lang="en-US">
                          <a:latin typeface="Times New Roman"/>
                        </a:rPr>
                        <a:t>140</a:t>
                      </a:r>
                    </a:p>
                  </a:txBody>
                  <a:tcPr anchor="ctr">
                    <a:solidFill>
                      <a:srgbClr val="B6CC9F">
                        <a:alpha val="25000"/>
                      </a:srgbClr>
                    </a:solidFill>
                  </a:tcPr>
                </a:tc>
                <a:tc>
                  <a:txBody>
                    <a:bodyPr/>
                    <a:lstStyle/>
                    <a:p>
                      <a:pPr algn="ctr"/>
                      <a:r>
                        <a:rPr lang="en-US">
                          <a:latin typeface="Times New Roman"/>
                        </a:rPr>
                        <a:t>1.80</a:t>
                      </a:r>
                    </a:p>
                  </a:txBody>
                  <a:tcPr anchor="ctr">
                    <a:solidFill>
                      <a:srgbClr val="B6CC9F">
                        <a:alpha val="25000"/>
                      </a:srgbClr>
                    </a:solidFill>
                  </a:tcPr>
                </a:tc>
                <a:tc>
                  <a:txBody>
                    <a:bodyPr/>
                    <a:lstStyle/>
                    <a:p>
                      <a:pPr algn="ctr"/>
                      <a:r>
                        <a:rPr lang="en-US">
                          <a:latin typeface="Times New Roman"/>
                        </a:rPr>
                        <a:t>3.15</a:t>
                      </a:r>
                    </a:p>
                  </a:txBody>
                  <a:tcPr anchor="ctr">
                    <a:solidFill>
                      <a:srgbClr val="B6CC9F">
                        <a:alpha val="25000"/>
                      </a:srgbClr>
                    </a:solidFill>
                  </a:tcPr>
                </a:tc>
                <a:tc>
                  <a:txBody>
                    <a:bodyPr/>
                    <a:lstStyle/>
                    <a:p>
                      <a:pPr algn="ctr"/>
                      <a:r>
                        <a:rPr lang="en-US">
                          <a:latin typeface="Times New Roman"/>
                        </a:rPr>
                        <a:t>1.591</a:t>
                      </a:r>
                    </a:p>
                  </a:txBody>
                  <a:tcPr anchor="ctr">
                    <a:solidFill>
                      <a:srgbClr val="B6CC9F">
                        <a:alpha val="25000"/>
                      </a:srgbClr>
                    </a:solidFill>
                  </a:tcPr>
                </a:tc>
                <a:tc>
                  <a:txBody>
                    <a:bodyPr/>
                    <a:lstStyle/>
                    <a:p>
                      <a:pPr algn="ctr"/>
                      <a:r>
                        <a:rPr lang="en-US">
                          <a:latin typeface="Times New Roman"/>
                        </a:rPr>
                        <a:t>1.453</a:t>
                      </a:r>
                    </a:p>
                  </a:txBody>
                  <a:tcPr anchor="ctr">
                    <a:solidFill>
                      <a:srgbClr val="B6CC9F">
                        <a:alpha val="25000"/>
                      </a:srgbClr>
                    </a:solidFill>
                  </a:tcPr>
                </a:tc>
                <a:extLst>
                  <a:ext uri="{0D108BD9-81ED-4DB2-BD59-A6C34878D82A}">
                    <a16:rowId xmlns:a16="http://schemas.microsoft.com/office/drawing/2014/main" val="849958511"/>
                  </a:ext>
                </a:extLst>
              </a:tr>
              <a:tr h="682840">
                <a:tc>
                  <a:txBody>
                    <a:bodyPr/>
                    <a:lstStyle/>
                    <a:p>
                      <a:pPr algn="ctr"/>
                      <a:r>
                        <a:rPr lang="en-US">
                          <a:latin typeface="Times New Roman"/>
                        </a:rPr>
                        <a:t>3</a:t>
                      </a:r>
                    </a:p>
                  </a:txBody>
                  <a:tcPr anchor="ctr">
                    <a:solidFill>
                      <a:srgbClr val="B6CC9F">
                        <a:alpha val="50000"/>
                      </a:srgbClr>
                    </a:solidFill>
                  </a:tcPr>
                </a:tc>
                <a:tc>
                  <a:txBody>
                    <a:bodyPr/>
                    <a:lstStyle/>
                    <a:p>
                      <a:pPr algn="ctr"/>
                      <a:r>
                        <a:rPr lang="en-US">
                          <a:latin typeface="Times New Roman"/>
                        </a:rPr>
                        <a:t>150</a:t>
                      </a:r>
                    </a:p>
                  </a:txBody>
                  <a:tcPr anchor="ctr">
                    <a:solidFill>
                      <a:srgbClr val="B6CC9F">
                        <a:alpha val="50000"/>
                      </a:srgbClr>
                    </a:solidFill>
                  </a:tcPr>
                </a:tc>
                <a:tc>
                  <a:txBody>
                    <a:bodyPr/>
                    <a:lstStyle/>
                    <a:p>
                      <a:pPr algn="ctr"/>
                      <a:r>
                        <a:rPr lang="en-US">
                          <a:latin typeface="Times New Roman"/>
                        </a:rPr>
                        <a:t>2.40</a:t>
                      </a:r>
                    </a:p>
                  </a:txBody>
                  <a:tcPr anchor="ctr">
                    <a:solidFill>
                      <a:srgbClr val="B6CC9F">
                        <a:alpha val="50000"/>
                      </a:srgbClr>
                    </a:solidFill>
                  </a:tcPr>
                </a:tc>
                <a:tc>
                  <a:txBody>
                    <a:bodyPr/>
                    <a:lstStyle/>
                    <a:p>
                      <a:pPr algn="ctr"/>
                      <a:r>
                        <a:rPr lang="en-US">
                          <a:latin typeface="Times New Roman"/>
                        </a:rPr>
                        <a:t>2.25</a:t>
                      </a:r>
                    </a:p>
                  </a:txBody>
                  <a:tcPr anchor="ctr">
                    <a:solidFill>
                      <a:srgbClr val="B6CC9F">
                        <a:alpha val="50000"/>
                      </a:srgbClr>
                    </a:solidFill>
                  </a:tcPr>
                </a:tc>
                <a:tc>
                  <a:txBody>
                    <a:bodyPr/>
                    <a:lstStyle/>
                    <a:p>
                      <a:pPr algn="ctr"/>
                      <a:r>
                        <a:rPr lang="en-US">
                          <a:latin typeface="Times New Roman"/>
                        </a:rPr>
                        <a:t>1.880</a:t>
                      </a:r>
                    </a:p>
                  </a:txBody>
                  <a:tcPr anchor="ctr">
                    <a:solidFill>
                      <a:srgbClr val="B6CC9F">
                        <a:alpha val="50000"/>
                      </a:srgbClr>
                    </a:solidFill>
                  </a:tcPr>
                </a:tc>
                <a:tc>
                  <a:txBody>
                    <a:bodyPr/>
                    <a:lstStyle/>
                    <a:p>
                      <a:pPr algn="ctr"/>
                      <a:r>
                        <a:rPr lang="en-US">
                          <a:latin typeface="Times New Roman"/>
                        </a:rPr>
                        <a:t>1.714</a:t>
                      </a:r>
                    </a:p>
                  </a:txBody>
                  <a:tcPr anchor="ctr">
                    <a:solidFill>
                      <a:srgbClr val="B6CC9F">
                        <a:alpha val="50000"/>
                      </a:srgbClr>
                    </a:solidFill>
                  </a:tcPr>
                </a:tc>
                <a:extLst>
                  <a:ext uri="{0D108BD9-81ED-4DB2-BD59-A6C34878D82A}">
                    <a16:rowId xmlns:a16="http://schemas.microsoft.com/office/drawing/2014/main" val="3639856742"/>
                  </a:ext>
                </a:extLst>
              </a:tr>
              <a:tr h="682840">
                <a:tc>
                  <a:txBody>
                    <a:bodyPr/>
                    <a:lstStyle/>
                    <a:p>
                      <a:pPr algn="ctr"/>
                      <a:r>
                        <a:rPr lang="en-US">
                          <a:latin typeface="Times New Roman"/>
                        </a:rPr>
                        <a:t>4</a:t>
                      </a:r>
                    </a:p>
                  </a:txBody>
                  <a:tcPr anchor="ctr">
                    <a:solidFill>
                      <a:srgbClr val="B6CC9F">
                        <a:alpha val="25000"/>
                      </a:srgbClr>
                    </a:solidFill>
                  </a:tcPr>
                </a:tc>
                <a:tc>
                  <a:txBody>
                    <a:bodyPr/>
                    <a:lstStyle/>
                    <a:p>
                      <a:pPr algn="ctr"/>
                      <a:r>
                        <a:rPr lang="en-US">
                          <a:latin typeface="Times New Roman"/>
                        </a:rPr>
                        <a:t>165</a:t>
                      </a:r>
                    </a:p>
                  </a:txBody>
                  <a:tcPr anchor="ctr">
                    <a:solidFill>
                      <a:srgbClr val="B6CC9F">
                        <a:alpha val="25000"/>
                      </a:srgbClr>
                    </a:solidFill>
                  </a:tcPr>
                </a:tc>
                <a:tc>
                  <a:txBody>
                    <a:bodyPr/>
                    <a:lstStyle/>
                    <a:p>
                      <a:pPr algn="ctr"/>
                      <a:r>
                        <a:rPr lang="en-US">
                          <a:latin typeface="Times New Roman"/>
                        </a:rPr>
                        <a:t>3.00</a:t>
                      </a:r>
                    </a:p>
                  </a:txBody>
                  <a:tcPr anchor="ctr">
                    <a:solidFill>
                      <a:srgbClr val="B6CC9F">
                        <a:alpha val="25000"/>
                      </a:srgbClr>
                    </a:solidFill>
                  </a:tcPr>
                </a:tc>
                <a:tc>
                  <a:txBody>
                    <a:bodyPr/>
                    <a:lstStyle/>
                    <a:p>
                      <a:pPr algn="ctr"/>
                      <a:r>
                        <a:rPr lang="en-US">
                          <a:latin typeface="Times New Roman"/>
                        </a:rPr>
                        <a:t>2.00</a:t>
                      </a:r>
                    </a:p>
                  </a:txBody>
                  <a:tcPr anchor="ctr">
                    <a:solidFill>
                      <a:srgbClr val="B6CC9F">
                        <a:alpha val="25000"/>
                      </a:srgbClr>
                    </a:solidFill>
                  </a:tcPr>
                </a:tc>
                <a:tc>
                  <a:txBody>
                    <a:bodyPr/>
                    <a:lstStyle/>
                    <a:p>
                      <a:pPr algn="ctr"/>
                      <a:r>
                        <a:rPr lang="en-US">
                          <a:latin typeface="Times New Roman"/>
                        </a:rPr>
                        <a:t>1.675</a:t>
                      </a:r>
                    </a:p>
                  </a:txBody>
                  <a:tcPr anchor="ctr">
                    <a:solidFill>
                      <a:srgbClr val="B6CC9F">
                        <a:alpha val="25000"/>
                      </a:srgbClr>
                    </a:solidFill>
                  </a:tcPr>
                </a:tc>
                <a:tc>
                  <a:txBody>
                    <a:bodyPr/>
                    <a:lstStyle/>
                    <a:p>
                      <a:pPr algn="ctr"/>
                      <a:r>
                        <a:rPr lang="en-US">
                          <a:latin typeface="Times New Roman"/>
                        </a:rPr>
                        <a:t>1.526</a:t>
                      </a:r>
                    </a:p>
                  </a:txBody>
                  <a:tcPr anchor="ctr">
                    <a:solidFill>
                      <a:srgbClr val="B6CC9F">
                        <a:alpha val="25000"/>
                      </a:srgbClr>
                    </a:solidFill>
                  </a:tcPr>
                </a:tc>
                <a:extLst>
                  <a:ext uri="{0D108BD9-81ED-4DB2-BD59-A6C34878D82A}">
                    <a16:rowId xmlns:a16="http://schemas.microsoft.com/office/drawing/2014/main" val="2130302715"/>
                  </a:ext>
                </a:extLst>
              </a:tr>
              <a:tr h="682840">
                <a:tc>
                  <a:txBody>
                    <a:bodyPr/>
                    <a:lstStyle/>
                    <a:p>
                      <a:pPr algn="ctr"/>
                      <a:r>
                        <a:rPr lang="en-US">
                          <a:latin typeface="Times New Roman"/>
                        </a:rPr>
                        <a:t>5</a:t>
                      </a:r>
                    </a:p>
                  </a:txBody>
                  <a:tcPr anchor="ctr">
                    <a:solidFill>
                      <a:srgbClr val="B6CC9F">
                        <a:alpha val="50000"/>
                      </a:srgbClr>
                    </a:solidFill>
                  </a:tcPr>
                </a:tc>
                <a:tc>
                  <a:txBody>
                    <a:bodyPr/>
                    <a:lstStyle/>
                    <a:p>
                      <a:pPr algn="ctr"/>
                      <a:r>
                        <a:rPr lang="en-US">
                          <a:latin typeface="Times New Roman"/>
                        </a:rPr>
                        <a:t>180</a:t>
                      </a:r>
                    </a:p>
                  </a:txBody>
                  <a:tcPr anchor="ctr">
                    <a:solidFill>
                      <a:srgbClr val="B6CC9F">
                        <a:alpha val="50000"/>
                      </a:srgbClr>
                    </a:solidFill>
                  </a:tcPr>
                </a:tc>
                <a:tc>
                  <a:txBody>
                    <a:bodyPr/>
                    <a:lstStyle/>
                    <a:p>
                      <a:pPr algn="ctr"/>
                      <a:r>
                        <a:rPr lang="en-US">
                          <a:latin typeface="Times New Roman"/>
                        </a:rPr>
                        <a:t>3.57</a:t>
                      </a:r>
                    </a:p>
                  </a:txBody>
                  <a:tcPr anchor="ctr">
                    <a:solidFill>
                      <a:srgbClr val="B6CC9F">
                        <a:alpha val="50000"/>
                      </a:srgbClr>
                    </a:solidFill>
                  </a:tcPr>
                </a:tc>
                <a:tc>
                  <a:txBody>
                    <a:bodyPr/>
                    <a:lstStyle/>
                    <a:p>
                      <a:pPr algn="ctr"/>
                      <a:r>
                        <a:rPr lang="en-US">
                          <a:latin typeface="Times New Roman"/>
                        </a:rPr>
                        <a:t>1.60</a:t>
                      </a:r>
                    </a:p>
                  </a:txBody>
                  <a:tcPr anchor="ctr">
                    <a:solidFill>
                      <a:srgbClr val="B6CC9F">
                        <a:alpha val="50000"/>
                      </a:srgbClr>
                    </a:solidFill>
                  </a:tcPr>
                </a:tc>
                <a:tc>
                  <a:txBody>
                    <a:bodyPr/>
                    <a:lstStyle/>
                    <a:p>
                      <a:pPr algn="ctr"/>
                      <a:r>
                        <a:rPr lang="en-US">
                          <a:latin typeface="Times New Roman"/>
                        </a:rPr>
                        <a:t>2.016</a:t>
                      </a:r>
                    </a:p>
                  </a:txBody>
                  <a:tcPr anchor="ctr">
                    <a:solidFill>
                      <a:srgbClr val="B6CC9F">
                        <a:alpha val="50000"/>
                      </a:srgbClr>
                    </a:solidFill>
                  </a:tcPr>
                </a:tc>
                <a:tc>
                  <a:txBody>
                    <a:bodyPr/>
                    <a:lstStyle/>
                    <a:p>
                      <a:pPr algn="ctr"/>
                      <a:r>
                        <a:rPr lang="en-US">
                          <a:latin typeface="Times New Roman"/>
                        </a:rPr>
                        <a:t>1.838</a:t>
                      </a:r>
                    </a:p>
                  </a:txBody>
                  <a:tcPr anchor="ctr">
                    <a:solidFill>
                      <a:srgbClr val="B6CC9F">
                        <a:alpha val="50000"/>
                      </a:srgbClr>
                    </a:solidFill>
                  </a:tcPr>
                </a:tc>
                <a:extLst>
                  <a:ext uri="{0D108BD9-81ED-4DB2-BD59-A6C34878D82A}">
                    <a16:rowId xmlns:a16="http://schemas.microsoft.com/office/drawing/2014/main" val="1224706924"/>
                  </a:ext>
                </a:extLst>
              </a:tr>
            </a:tbl>
          </a:graphicData>
        </a:graphic>
      </p:graphicFrame>
      <p:pic>
        <p:nvPicPr>
          <p:cNvPr id="38" name="Picture 38" descr="A picture containing wall, indoor&#10;&#10;Description automatically generated">
            <a:extLst>
              <a:ext uri="{FF2B5EF4-FFF2-40B4-BE49-F238E27FC236}">
                <a16:creationId xmlns:a16="http://schemas.microsoft.com/office/drawing/2014/main" id="{031D05B4-851A-3FF5-DB61-708EB22F16AC}"/>
              </a:ext>
            </a:extLst>
          </p:cNvPr>
          <p:cNvPicPr>
            <a:picLocks noChangeAspect="1"/>
          </p:cNvPicPr>
          <p:nvPr/>
        </p:nvPicPr>
        <p:blipFill>
          <a:blip r:embed="rId15"/>
          <a:stretch>
            <a:fillRect/>
          </a:stretch>
        </p:blipFill>
        <p:spPr>
          <a:xfrm>
            <a:off x="19551381" y="9122307"/>
            <a:ext cx="4553381" cy="396224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9" name="TextBox 38">
            <a:extLst>
              <a:ext uri="{FF2B5EF4-FFF2-40B4-BE49-F238E27FC236}">
                <a16:creationId xmlns:a16="http://schemas.microsoft.com/office/drawing/2014/main" id="{D648EDC1-9B9A-4B70-27BB-96F1408692AD}"/>
              </a:ext>
            </a:extLst>
          </p:cNvPr>
          <p:cNvSpPr txBox="1"/>
          <p:nvPr/>
        </p:nvSpPr>
        <p:spPr>
          <a:xfrm>
            <a:off x="25249401" y="18177468"/>
            <a:ext cx="1013136"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b="1">
                <a:latin typeface="Times New Roman"/>
                <a:ea typeface="ＭＳ Ｐゴシック"/>
                <a:cs typeface="Arial"/>
              </a:rPr>
              <a:t>11</a:t>
            </a:r>
            <a:endParaRPr lang="en-US" sz="1400" b="1">
              <a:latin typeface="Times New Roman"/>
            </a:endParaRPr>
          </a:p>
        </p:txBody>
      </p:sp>
      <p:sp>
        <p:nvSpPr>
          <p:cNvPr id="40" name="TextBox 39">
            <a:extLst>
              <a:ext uri="{FF2B5EF4-FFF2-40B4-BE49-F238E27FC236}">
                <a16:creationId xmlns:a16="http://schemas.microsoft.com/office/drawing/2014/main" id="{3B4A73AC-C9CE-5363-9E01-2018918A5879}"/>
              </a:ext>
            </a:extLst>
          </p:cNvPr>
          <p:cNvSpPr txBox="1"/>
          <p:nvPr/>
        </p:nvSpPr>
        <p:spPr>
          <a:xfrm>
            <a:off x="27090953" y="18329323"/>
            <a:ext cx="156077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b="1">
                <a:latin typeface="Times New Roman"/>
                <a:ea typeface="ＭＳ Ｐゴシック"/>
                <a:cs typeface="Arial"/>
              </a:rPr>
              <a:t>-19</a:t>
            </a:r>
            <a:endParaRPr lang="en-US" sz="1400" b="1">
              <a:latin typeface="Times New Roman"/>
            </a:endParaRPr>
          </a:p>
        </p:txBody>
      </p:sp>
      <p:sp>
        <p:nvSpPr>
          <p:cNvPr id="41" name="TextBox 40">
            <a:extLst>
              <a:ext uri="{FF2B5EF4-FFF2-40B4-BE49-F238E27FC236}">
                <a16:creationId xmlns:a16="http://schemas.microsoft.com/office/drawing/2014/main" id="{B35B4414-B981-0EFF-A59D-8F15292EB75B}"/>
              </a:ext>
            </a:extLst>
          </p:cNvPr>
          <p:cNvSpPr txBox="1"/>
          <p:nvPr/>
        </p:nvSpPr>
        <p:spPr>
          <a:xfrm>
            <a:off x="15856241" y="16266719"/>
            <a:ext cx="12363003"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Times New Roman"/>
                <a:ea typeface="ＭＳ Ｐゴシック"/>
                <a:cs typeface="Arial"/>
              </a:rPr>
              <a:t>For each trial, the voltage (U) and current (V) were varied resulting in electron beams with different radii (r). The results of each experimental trial as well as the calculated E/M ratio and electron charge are recorded in Table 1. </a:t>
            </a:r>
            <a:endParaRPr lang="en-US">
              <a:latin typeface="Times New Roman"/>
              <a:cs typeface="Times New Roman"/>
            </a:endParaRPr>
          </a:p>
        </p:txBody>
      </p:sp>
      <p:sp>
        <p:nvSpPr>
          <p:cNvPr id="42" name="TextBox 41">
            <a:extLst>
              <a:ext uri="{FF2B5EF4-FFF2-40B4-BE49-F238E27FC236}">
                <a16:creationId xmlns:a16="http://schemas.microsoft.com/office/drawing/2014/main" id="{DB6D9549-0C1F-67E7-8BA8-D5B7B6FC2B6A}"/>
              </a:ext>
            </a:extLst>
          </p:cNvPr>
          <p:cNvSpPr txBox="1"/>
          <p:nvPr/>
        </p:nvSpPr>
        <p:spPr>
          <a:xfrm>
            <a:off x="1171144" y="16461960"/>
            <a:ext cx="815479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Times New Roman"/>
                <a:ea typeface="ＭＳ Ｐゴシック"/>
                <a:cs typeface="Arial"/>
              </a:rPr>
              <a:t>Figure 1: lab set-up for PASCO E/M tube, Helmholtz coils, power supply, and current supply</a:t>
            </a:r>
            <a:endParaRPr lang="en-US" sz="2000" i="1">
              <a:latin typeface="Times New Roman"/>
              <a:cs typeface="Arial"/>
            </a:endParaRPr>
          </a:p>
        </p:txBody>
      </p:sp>
      <p:sp>
        <p:nvSpPr>
          <p:cNvPr id="43" name="TextBox 42">
            <a:extLst>
              <a:ext uri="{FF2B5EF4-FFF2-40B4-BE49-F238E27FC236}">
                <a16:creationId xmlns:a16="http://schemas.microsoft.com/office/drawing/2014/main" id="{A4861FD2-2088-F35C-ECED-A7304E9AC064}"/>
              </a:ext>
            </a:extLst>
          </p:cNvPr>
          <p:cNvSpPr txBox="1"/>
          <p:nvPr/>
        </p:nvSpPr>
        <p:spPr>
          <a:xfrm>
            <a:off x="15851435" y="17614896"/>
            <a:ext cx="12267166"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Times New Roman"/>
                <a:ea typeface="ＭＳ Ｐゴシック"/>
                <a:cs typeface="Arial"/>
              </a:rPr>
              <a:t>Table 1: Experimental values and obtained results for trials 1-5</a:t>
            </a:r>
            <a:endParaRPr lang="en-US" sz="2000" i="1">
              <a:latin typeface="Times New Roman"/>
              <a:cs typeface="Arial"/>
            </a:endParaRPr>
          </a:p>
        </p:txBody>
      </p:sp>
      <p:sp>
        <p:nvSpPr>
          <p:cNvPr id="44" name="TextBox 43">
            <a:extLst>
              <a:ext uri="{FF2B5EF4-FFF2-40B4-BE49-F238E27FC236}">
                <a16:creationId xmlns:a16="http://schemas.microsoft.com/office/drawing/2014/main" id="{9C56F2CC-5437-A1A0-EADB-D9272138A4CF}"/>
              </a:ext>
            </a:extLst>
          </p:cNvPr>
          <p:cNvSpPr txBox="1"/>
          <p:nvPr/>
        </p:nvSpPr>
        <p:spPr>
          <a:xfrm>
            <a:off x="18611459" y="13378878"/>
            <a:ext cx="7169097"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Times New Roman"/>
                <a:ea typeface="ＭＳ Ｐゴシック"/>
                <a:cs typeface="Arial"/>
              </a:rPr>
              <a:t>Figure 2: Circular electron beam within helium-filled glass bulb</a:t>
            </a:r>
            <a:endParaRPr lang="en-US" sz="2000" i="1">
              <a:latin typeface="Times New Roman"/>
              <a:cs typeface="Arial"/>
            </a:endParaRPr>
          </a:p>
        </p:txBody>
      </p:sp>
      <p:pic>
        <p:nvPicPr>
          <p:cNvPr id="45" name="Picture 45">
            <a:extLst>
              <a:ext uri="{FF2B5EF4-FFF2-40B4-BE49-F238E27FC236}">
                <a16:creationId xmlns:a16="http://schemas.microsoft.com/office/drawing/2014/main" id="{B7CD7993-DFF7-DCBE-6FE6-03A5777A49E5}"/>
              </a:ext>
            </a:extLst>
          </p:cNvPr>
          <p:cNvPicPr>
            <a:picLocks noChangeAspect="1"/>
          </p:cNvPicPr>
          <p:nvPr/>
        </p:nvPicPr>
        <p:blipFill>
          <a:blip r:embed="rId16"/>
          <a:stretch>
            <a:fillRect/>
          </a:stretch>
        </p:blipFill>
        <p:spPr>
          <a:xfrm>
            <a:off x="33386655" y="20366049"/>
            <a:ext cx="6101067" cy="371378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6" name="TextBox 45">
            <a:extLst>
              <a:ext uri="{FF2B5EF4-FFF2-40B4-BE49-F238E27FC236}">
                <a16:creationId xmlns:a16="http://schemas.microsoft.com/office/drawing/2014/main" id="{B83315A5-7BC2-0BAB-7D3E-6B1A80887F35}"/>
              </a:ext>
            </a:extLst>
          </p:cNvPr>
          <p:cNvSpPr txBox="1"/>
          <p:nvPr/>
        </p:nvSpPr>
        <p:spPr>
          <a:xfrm>
            <a:off x="9159412" y="24714618"/>
            <a:ext cx="5993652"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u="sng" dirty="0">
                <a:latin typeface="Times New Roman"/>
                <a:ea typeface="ＭＳ Ｐゴシック"/>
                <a:cs typeface="Arial"/>
              </a:rPr>
              <a:t>Variables</a:t>
            </a:r>
            <a:endParaRPr lang="en-US" b="1" u="sng" dirty="0">
              <a:latin typeface="Times New Roman"/>
              <a:cs typeface="Arial" panose="020B0604020202020204" pitchFamily="34" charset="0"/>
            </a:endParaRPr>
          </a:p>
          <a:p>
            <a:pPr algn="l"/>
            <a:endParaRPr lang="en-US" dirty="0">
              <a:latin typeface="Times New Roman"/>
              <a:cs typeface="Arial"/>
            </a:endParaRPr>
          </a:p>
          <a:p>
            <a:r>
              <a:rPr lang="en-US" dirty="0">
                <a:latin typeface="Times New Roman"/>
                <a:ea typeface="ＭＳ Ｐゴシック"/>
                <a:cs typeface="Arial"/>
              </a:rPr>
              <a:t>B = Magnetic field (T)</a:t>
            </a:r>
          </a:p>
          <a:p>
            <a:r>
              <a:rPr lang="en-US" dirty="0">
                <a:latin typeface="Times New Roman"/>
                <a:ea typeface="ＭＳ Ｐゴシック"/>
                <a:cs typeface="Arial"/>
              </a:rPr>
              <a:t>R = r = Radius of electron loop (m)</a:t>
            </a:r>
          </a:p>
          <a:p>
            <a:r>
              <a:rPr lang="en-US" dirty="0">
                <a:latin typeface="Times New Roman"/>
                <a:ea typeface="ＭＳ Ｐゴシック"/>
                <a:cs typeface="Arial"/>
              </a:rPr>
              <a:t>F =  Lorentz force (T)</a:t>
            </a:r>
            <a:endParaRPr lang="en-US" dirty="0">
              <a:latin typeface="Times New Roman"/>
              <a:cs typeface="Arial"/>
            </a:endParaRPr>
          </a:p>
          <a:p>
            <a:r>
              <a:rPr lang="en-US" dirty="0">
                <a:latin typeface="Times New Roman"/>
                <a:ea typeface="ＭＳ Ｐゴシック"/>
                <a:cs typeface="Arial"/>
              </a:rPr>
              <a:t>M = Mass (kg)</a:t>
            </a:r>
            <a:endParaRPr lang="en-US">
              <a:latin typeface="Times New Roman"/>
              <a:cs typeface="Arial"/>
            </a:endParaRPr>
          </a:p>
          <a:p>
            <a:r>
              <a:rPr lang="en-US" dirty="0">
                <a:latin typeface="Times New Roman"/>
                <a:ea typeface="ＭＳ Ｐゴシック"/>
                <a:cs typeface="Arial"/>
              </a:rPr>
              <a:t>V =  Velocity (m)</a:t>
            </a:r>
          </a:p>
          <a:p>
            <a:r>
              <a:rPr lang="en-US" dirty="0">
                <a:latin typeface="Times New Roman"/>
                <a:ea typeface="ＭＳ Ｐゴシック"/>
                <a:cs typeface="Arial"/>
              </a:rPr>
              <a:t>U =  Accelerating voltage (V)</a:t>
            </a:r>
            <a:endParaRPr lang="en-US" dirty="0">
              <a:latin typeface="Times New Roman"/>
              <a:cs typeface="Arial"/>
            </a:endParaRPr>
          </a:p>
          <a:p>
            <a:r>
              <a:rPr lang="en-US" dirty="0">
                <a:latin typeface="Times New Roman"/>
                <a:ea typeface="ＭＳ Ｐゴシック"/>
                <a:cs typeface="Arial"/>
              </a:rPr>
              <a:t>E =  Electron charge (C)</a:t>
            </a:r>
            <a:endParaRPr lang="en-US">
              <a:latin typeface="Times New Roman"/>
              <a:cs typeface="Arial"/>
            </a:endParaRPr>
          </a:p>
          <a:p>
            <a:r>
              <a:rPr lang="en-US" dirty="0">
                <a:latin typeface="Times New Roman"/>
                <a:ea typeface="ＭＳ Ｐゴシック"/>
                <a:cs typeface="Arial"/>
              </a:rPr>
              <a:t>H =  Number of current carrying loops</a:t>
            </a:r>
            <a:endParaRPr lang="en-US">
              <a:latin typeface="Times New Roman"/>
              <a:cs typeface="Arial"/>
            </a:endParaRPr>
          </a:p>
          <a:p>
            <a:r>
              <a:rPr lang="en-US" dirty="0">
                <a:latin typeface="Times New Roman"/>
                <a:ea typeface="ＭＳ Ｐゴシック"/>
                <a:cs typeface="Arial"/>
              </a:rPr>
              <a:t>µ =   4π × </a:t>
            </a:r>
            <a:r>
              <a:rPr lang="en-US" dirty="0">
                <a:latin typeface="Times New Roman"/>
                <a:ea typeface="ＭＳ Ｐゴシック"/>
                <a:cs typeface="Times New Roman"/>
              </a:rPr>
              <a:t>10</a:t>
            </a:r>
            <a:r>
              <a:rPr lang="en-US" baseline="30000" dirty="0">
                <a:latin typeface="Times New Roman"/>
                <a:ea typeface="ＭＳ Ｐゴシック"/>
                <a:cs typeface="Times New Roman"/>
              </a:rPr>
              <a:t>-7</a:t>
            </a:r>
            <a:r>
              <a:rPr lang="en-US" dirty="0">
                <a:latin typeface="Times New Roman"/>
                <a:ea typeface="ＭＳ Ｐゴシック"/>
                <a:cs typeface="Arial"/>
              </a:rPr>
              <a:t> N/</a:t>
            </a:r>
            <a:r>
              <a:rPr lang="en-US" dirty="0">
                <a:latin typeface="Times New Roman"/>
                <a:ea typeface="ＭＳ Ｐゴシック"/>
                <a:cs typeface="Times New Roman"/>
              </a:rPr>
              <a:t>A</a:t>
            </a:r>
            <a:r>
              <a:rPr lang="en-US" baseline="30000" dirty="0">
                <a:latin typeface="Times New Roman"/>
                <a:ea typeface="ＭＳ Ｐゴシック"/>
                <a:cs typeface="Times New Roman"/>
              </a:rPr>
              <a:t>2</a:t>
            </a:r>
            <a:endParaRPr lang="en-US" dirty="0">
              <a:latin typeface="Times New Roman"/>
              <a:cs typeface="Arial"/>
            </a:endParaRPr>
          </a:p>
          <a:p>
            <a:r>
              <a:rPr lang="en-US" dirty="0">
                <a:latin typeface="Times New Roman"/>
                <a:ea typeface="ＭＳ Ｐゴシック"/>
                <a:cs typeface="Arial"/>
              </a:rPr>
              <a:t>I  =  Current (A)</a:t>
            </a:r>
            <a:endParaRPr lang="en-US" dirty="0">
              <a:latin typeface="Times New Roman"/>
              <a:cs typeface="Arial"/>
            </a:endParaRPr>
          </a:p>
          <a:p>
            <a:r>
              <a:rPr lang="en-US" dirty="0">
                <a:latin typeface="Times New Roman"/>
                <a:ea typeface="ＭＳ Ｐゴシック"/>
                <a:cs typeface="Arial"/>
              </a:rPr>
              <a:t>Z = Distance from current loop (m)</a:t>
            </a:r>
            <a:endParaRPr lang="en-US" dirty="0">
              <a:latin typeface="Times New Roman"/>
              <a:cs typeface="Arial"/>
            </a:endParaRPr>
          </a:p>
          <a:p>
            <a:endParaRPr lang="en-US" dirty="0">
              <a:latin typeface="Times New Roman"/>
              <a:cs typeface="Arial"/>
            </a:endParaRPr>
          </a:p>
          <a:p>
            <a:endParaRPr lang="en-US" dirty="0">
              <a:latin typeface="Times New Roman"/>
              <a:cs typeface="Arial"/>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PowerPoint Presentation</vt:lpstr>
    </vt:vector>
  </TitlesOfParts>
  <Manager/>
  <Company>Arkansas Tech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Sarah Gordon</dc:creator>
  <cp:keywords/>
  <dc:description/>
  <cp:revision>104</cp:revision>
  <cp:lastPrinted>2023-01-18T16:05:18Z</cp:lastPrinted>
  <dcterms:created xsi:type="dcterms:W3CDTF">2005-02-24T03:11:54Z</dcterms:created>
  <dcterms:modified xsi:type="dcterms:W3CDTF">2023-04-24T21:43:38Z</dcterms:modified>
  <cp:category/>
</cp:coreProperties>
</file>