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Average"/>
      <p:regular r:id="rId29"/>
    </p:embeddedFont>
    <p:embeddedFont>
      <p:font typeface="Oswald"/>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56FE454-7C0F-415E-8190-D9399196057B}">
  <a:tblStyle styleId="{756FE454-7C0F-415E-8190-D9399196057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Average-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swald-bold.fntdata"/><Relationship Id="rId30" Type="http://schemas.openxmlformats.org/officeDocument/2006/relationships/font" Target="fonts/Oswald-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cdc.gov/motorvehiclesafety/distracted_driving/"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29bc03fe9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29bc03fe9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sz="1200"/>
              <a:t>Moving onto microcontroller requirements, it was necessary the controller be capable of supporting deep learning, since this is a computation-heavy task that not all boards may be able to handle. Along with this, wireless capability was also made a requirement, as communication between the microcontroller and mobile device would be made with or without internet. </a:t>
            </a: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9856d36096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9856d36096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Clr>
                <a:schemeClr val="dk1"/>
              </a:buClr>
              <a:buSzPts val="1100"/>
              <a:buFont typeface="Arial"/>
              <a:buNone/>
            </a:pPr>
            <a:r>
              <a:rPr lang="en" sz="1200">
                <a:solidFill>
                  <a:schemeClr val="dk1"/>
                </a:solidFill>
              </a:rPr>
              <a:t>The constraints in regards to the microcontroller include both its price and the previously listed capabilities. Whereas machine learning focused microcontrollers can cost over $400, we are shooting for a more affordable “machine learning capable” microcontroller to stay within bounds of our project budget. The Raspberry Pi 4B was chosen due its affordable price and extensive community support.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9856d36096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9856d36096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Clr>
                <a:schemeClr val="dk1"/>
              </a:buClr>
              <a:buSzPts val="1100"/>
              <a:buFont typeface="Arial"/>
              <a:buNone/>
            </a:pPr>
            <a:r>
              <a:rPr lang="en" sz="1200">
                <a:solidFill>
                  <a:schemeClr val="dk1"/>
                </a:solidFill>
              </a:rPr>
              <a:t>Another small but important requirement was camera pixelation. In order to match the resolution of both the training data and testing data, a camera with a resolution greater than 256 pixels is necessary.</a:t>
            </a:r>
            <a:endParaRPr sz="1200">
              <a:solidFill>
                <a:schemeClr val="dk1"/>
              </a:solidFill>
            </a:endParaRPr>
          </a:p>
          <a:p>
            <a:pPr indent="457200" lvl="0" marL="0" rtl="0" algn="l">
              <a:spcBef>
                <a:spcPts val="0"/>
              </a:spcBef>
              <a:spcAft>
                <a:spcPts val="0"/>
              </a:spcAft>
              <a:buClr>
                <a:schemeClr val="dk1"/>
              </a:buClr>
              <a:buSzPts val="1100"/>
              <a:buFont typeface="Arial"/>
              <a:buNone/>
            </a:pPr>
            <a:r>
              <a:rPr lang="en" sz="1200">
                <a:solidFill>
                  <a:schemeClr val="dk1"/>
                </a:solidFill>
              </a:rPr>
              <a:t>The Raspberry Pi V2 Camera Module was chosen as it is an official Raspberry Pi product that is affordable with high quality imaging. All of the camera options shown here support the necessary resolution, however the size of the V2 module and its ease of setup made it the best choice for our project.</a:t>
            </a:r>
            <a:endParaRPr sz="12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9856d36096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9856d36096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Clr>
                <a:schemeClr val="dk1"/>
              </a:buClr>
              <a:buSzPts val="1100"/>
              <a:buFont typeface="Arial"/>
              <a:buNone/>
            </a:pPr>
            <a:r>
              <a:rPr lang="en" sz="1200">
                <a:solidFill>
                  <a:schemeClr val="dk1"/>
                </a:solidFill>
              </a:rPr>
              <a:t>It has also been considered that certain aspects of this device could be distracting to the driver. Therefore, wiring should not be extensively done throughout the vehicle, and the size of the device itself should not hazardously impair the view of the driver. To evade these issues of size and wiring, a battery supply pack, the PiSugar2 Plus, was chosen to power the device due primarily to its convenient size and significant battery life. </a:t>
            </a:r>
            <a:endParaRPr sz="12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29bc03fe97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29bc03fe9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29bc03fe97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229bc03fe97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9f75e458f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9f75e458f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lnSpc>
                <a:spcPct val="115000"/>
              </a:lnSpc>
              <a:spcBef>
                <a:spcPts val="0"/>
              </a:spcBef>
              <a:spcAft>
                <a:spcPts val="0"/>
              </a:spcAft>
              <a:buClr>
                <a:schemeClr val="dk1"/>
              </a:buClr>
              <a:buSzPts val="1100"/>
              <a:buFont typeface="Arial"/>
              <a:buNone/>
            </a:pPr>
            <a:r>
              <a:rPr lang="en" sz="1200">
                <a:solidFill>
                  <a:schemeClr val="dk1"/>
                </a:solidFill>
              </a:rPr>
              <a:t>For our mobile application, we will be developing for Android devices using the Kivy framework. We took this approach due to us having Android devices readily available to us and due to Kivy allowing us to solely use Python.</a:t>
            </a:r>
            <a:endParaRPr sz="1200">
              <a:solidFill>
                <a:schemeClr val="dk1"/>
              </a:solidFill>
            </a:endParaRPr>
          </a:p>
          <a:p>
            <a:pPr indent="457200" lvl="0" marL="0" rtl="0" algn="l">
              <a:lnSpc>
                <a:spcPct val="115000"/>
              </a:lnSpc>
              <a:spcBef>
                <a:spcPts val="0"/>
              </a:spcBef>
              <a:spcAft>
                <a:spcPts val="0"/>
              </a:spcAft>
              <a:buClr>
                <a:schemeClr val="dk1"/>
              </a:buClr>
              <a:buSzPts val="1100"/>
              <a:buFont typeface="Arial"/>
              <a:buNone/>
            </a:pPr>
            <a:r>
              <a:rPr lang="en" sz="1200">
                <a:solidFill>
                  <a:schemeClr val="dk1"/>
                </a:solidFill>
              </a:rPr>
              <a:t>Interaction between the Raspberry Pi and our mobile application will be done wirelessly over a wifi connection using the “socket” and “socketserver” libraries. “Socketserver” will act as the actual server, while socket </a:t>
            </a:r>
            <a:r>
              <a:rPr lang="en" sz="1200">
                <a:solidFill>
                  <a:schemeClr val="dk1"/>
                </a:solidFill>
              </a:rPr>
              <a:t>takes care of the rest. Doing this will allow us to easily control the Raspberry Pi’s resources wirelessly and to handle any incoming and outgoing data.</a:t>
            </a:r>
            <a:endParaRPr sz="120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99456c7a1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99456c7a1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lnSpc>
                <a:spcPct val="115000"/>
              </a:lnSpc>
              <a:spcBef>
                <a:spcPts val="0"/>
              </a:spcBef>
              <a:spcAft>
                <a:spcPts val="0"/>
              </a:spcAft>
              <a:buClr>
                <a:schemeClr val="dk1"/>
              </a:buClr>
              <a:buSzPts val="1100"/>
              <a:buFont typeface="Arial"/>
              <a:buNone/>
            </a:pPr>
            <a:r>
              <a:rPr lang="en" sz="1200">
                <a:solidFill>
                  <a:schemeClr val="dk1"/>
                </a:solidFill>
              </a:rPr>
              <a:t>After training, we will need to convert our deep learning model to a Tensorflow Lite Model. This is to take advantage of Tensorflow Lite’s optimizations towards mobile and edge devices. The OpenCV framework will also be used, but solely to grab images from the Pi’s camera. Any issues regarding the installation of these frameworks can be easily troubleshooted from the Raspberry Pi’s command line feedback.</a:t>
            </a:r>
            <a:endParaRPr sz="12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3904c232f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3904c232f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99456c7a1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99456c7a1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Clr>
                <a:schemeClr val="dk1"/>
              </a:buClr>
              <a:buSzPts val="1100"/>
              <a:buFont typeface="Arial"/>
              <a:buNone/>
            </a:pPr>
            <a:r>
              <a:rPr lang="en" sz="1200">
                <a:solidFill>
                  <a:schemeClr val="dk1"/>
                </a:solidFill>
              </a:rPr>
              <a:t>Thanks to the open source software used and affordable computing, the cost of the project is currently estimated to be $304.. The essential components and their price are shown here.</a:t>
            </a:r>
            <a:endParaRP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94482c63f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94482c63f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marR="0" rtl="0" algn="l">
              <a:spcBef>
                <a:spcPts val="0"/>
              </a:spcBef>
              <a:spcAft>
                <a:spcPts val="0"/>
              </a:spcAft>
              <a:buClr>
                <a:schemeClr val="dk1"/>
              </a:buClr>
              <a:buSzPts val="1100"/>
              <a:buFont typeface="Arial"/>
              <a:buNone/>
            </a:pPr>
            <a:r>
              <a:rPr lang="en">
                <a:solidFill>
                  <a:schemeClr val="dk1"/>
                </a:solidFill>
              </a:rPr>
              <a:t>According to the CDC </a:t>
            </a:r>
            <a:r>
              <a:rPr lang="en">
                <a:solidFill>
                  <a:schemeClr val="dk1"/>
                </a:solidFill>
              </a:rPr>
              <a:t>vehicle </a:t>
            </a:r>
            <a:r>
              <a:rPr lang="en">
                <a:solidFill>
                  <a:schemeClr val="dk1"/>
                </a:solidFill>
              </a:rPr>
              <a:t>safety division,</a:t>
            </a:r>
            <a:r>
              <a:rPr lang="en">
                <a:solidFill>
                  <a:schemeClr val="dk1"/>
                </a:solidFill>
                <a:uFill>
                  <a:noFill/>
                </a:uFill>
                <a:hlinkClick r:id="rId2">
                  <a:extLst>
                    <a:ext uri="{A12FA001-AC4F-418D-AE19-62706E023703}">
                      <ahyp:hlinkClr val="tx"/>
                    </a:ext>
                  </a:extLst>
                </a:hlinkClick>
              </a:rPr>
              <a:t> </a:t>
            </a:r>
            <a:r>
              <a:rPr lang="en">
                <a:solidFill>
                  <a:schemeClr val="dk1"/>
                </a:solidFill>
              </a:rPr>
              <a:t>one in five car accidents is caused by a distracted driver</a:t>
            </a:r>
            <a:r>
              <a:rPr lang="en" sz="1000">
                <a:solidFill>
                  <a:schemeClr val="dk1"/>
                </a:solidFill>
              </a:rPr>
              <a:t>. </a:t>
            </a:r>
            <a:r>
              <a:rPr lang="en">
                <a:solidFill>
                  <a:schemeClr val="dk1"/>
                </a:solidFill>
              </a:rPr>
              <a:t>The goal of our project is to create an incentive for drivers to practice safe driving more thoroughly. </a:t>
            </a:r>
            <a:endParaRPr>
              <a:solidFill>
                <a:schemeClr val="dk1"/>
              </a:solidFill>
            </a:endParaRPr>
          </a:p>
          <a:p>
            <a:pPr indent="457200" lvl="0" marL="0" marR="0" rtl="0" algn="l">
              <a:spcBef>
                <a:spcPts val="0"/>
              </a:spcBef>
              <a:spcAft>
                <a:spcPts val="0"/>
              </a:spcAft>
              <a:buClr>
                <a:schemeClr val="dk1"/>
              </a:buClr>
              <a:buSzPts val="1100"/>
              <a:buFont typeface="Arial"/>
              <a:buNone/>
            </a:pPr>
            <a:r>
              <a:rPr lang="en">
                <a:solidFill>
                  <a:schemeClr val="dk1"/>
                </a:solidFill>
              </a:rPr>
              <a:t>Working with insurance agencies, our idea is to use machine learning to analyze a driver's performance and use that metric to hopefully improve their insurance rate.</a:t>
            </a:r>
            <a:endParaRPr sz="1200">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99456c7a18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99456c7a1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Clr>
                <a:schemeClr val="dk1"/>
              </a:buClr>
              <a:buSzPts val="1100"/>
              <a:buFont typeface="Arial"/>
              <a:buNone/>
            </a:pPr>
            <a:r>
              <a:rPr lang="en" sz="1200">
                <a:solidFill>
                  <a:schemeClr val="dk1"/>
                </a:solidFill>
              </a:rPr>
              <a:t>Standards for our project did not entail any automotive or human sensory topics but solely mobile and machine-learning product requirements. </a:t>
            </a:r>
            <a:r>
              <a:rPr lang="en" sz="1200">
                <a:solidFill>
                  <a:schemeClr val="dk1"/>
                </a:solidFill>
              </a:rPr>
              <a:t>The IEEE Standards Association stays relatively updated with the rapid growth behind these new technologies used, and is an excellent source for developmental standards.</a:t>
            </a:r>
            <a:endParaRPr>
              <a:solidFill>
                <a:schemeClr val="dk1"/>
              </a:solidFill>
            </a:endParaRPr>
          </a:p>
          <a:p>
            <a:pPr indent="457200" lvl="0" marL="0" rtl="0" algn="l">
              <a:spcBef>
                <a:spcPts val="0"/>
              </a:spcBef>
              <a:spcAft>
                <a:spcPts val="0"/>
              </a:spcAft>
              <a:buClr>
                <a:schemeClr val="dk1"/>
              </a:buClr>
              <a:buSzPts val="1100"/>
              <a:buFont typeface="Arial"/>
              <a:buNone/>
            </a:pPr>
            <a:r>
              <a:rPr lang="en" sz="1200">
                <a:solidFill>
                  <a:schemeClr val="dk1"/>
                </a:solidFill>
              </a:rPr>
              <a:t>Ethics were taken into consideration as well ensuring that no software is unfairly written to disrupt a good driving score.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99456c7a1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99456c7a1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a:t>Here we have our Gantt Chart displaying how work on this project will be allocated amongst members. Phases one and two include goal setting and software development while phases two and three include our setup and deployment. A final phase is used for testing and improvement.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99456c7a1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99456c7a1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200">
                <a:solidFill>
                  <a:schemeClr val="dk1"/>
                </a:solidFill>
              </a:rPr>
              <a:t>We would like to thank Dr. Zeng for advising this project design. Data used for testing was provided courtesy of Dr. Eraqi at the American University at Cairo, Egypt.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94482c63f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94482c63f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marR="0" rtl="0" algn="l">
              <a:spcBef>
                <a:spcPts val="0"/>
              </a:spcBef>
              <a:spcAft>
                <a:spcPts val="0"/>
              </a:spcAft>
              <a:buClr>
                <a:schemeClr val="dk1"/>
              </a:buClr>
              <a:buSzPts val="1100"/>
              <a:buFont typeface="Arial"/>
              <a:buNone/>
            </a:pPr>
            <a:r>
              <a:rPr lang="en">
                <a:solidFill>
                  <a:schemeClr val="dk1"/>
                </a:solidFill>
              </a:rPr>
              <a:t>Taking this further, our model will be able to distinguish what kind of distracted behavior was present while driving. </a:t>
            </a:r>
            <a:endParaRPr>
              <a:solidFill>
                <a:schemeClr val="dk1"/>
              </a:solidFill>
            </a:endParaRPr>
          </a:p>
          <a:p>
            <a:pPr indent="0" lvl="0" marL="0" marR="0" rtl="0" algn="l">
              <a:spcBef>
                <a:spcPts val="0"/>
              </a:spcBef>
              <a:spcAft>
                <a:spcPts val="0"/>
              </a:spcAft>
              <a:buClr>
                <a:schemeClr val="dk1"/>
              </a:buClr>
              <a:buSzPts val="1100"/>
              <a:buFont typeface="Arial"/>
              <a:buNone/>
            </a:pPr>
            <a:r>
              <a:rPr lang="en">
                <a:solidFill>
                  <a:schemeClr val="dk1"/>
                </a:solidFill>
              </a:rPr>
              <a:t>Here we can see the 10 classes that will be used in this project. Note that only one of these classes falls under safe driving.</a:t>
            </a:r>
            <a:endParaRPr sz="12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9856d36096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9856d36096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Clr>
                <a:schemeClr val="dk1"/>
              </a:buClr>
              <a:buSzPts val="1100"/>
              <a:buFont typeface="Arial"/>
              <a:buNone/>
            </a:pPr>
            <a:r>
              <a:rPr lang="en" sz="1200">
                <a:solidFill>
                  <a:schemeClr val="dk1"/>
                </a:solidFill>
              </a:rPr>
              <a:t>At the core of this project is a deep learning algorithm that is deployed onto a microcontroller, which will be mounted within the vehicle with a connected camera and power supply.</a:t>
            </a:r>
            <a:endParaRPr sz="1200">
              <a:solidFill>
                <a:schemeClr val="dk1"/>
              </a:solidFill>
            </a:endParaRPr>
          </a:p>
          <a:p>
            <a:pPr indent="45720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	In short, the system will classify periodically taken images of the driver and then determine a performance metric by taking a moving average of safe driving classifications. This metric is then sent to the insurance company through a mobile application. From there, the insurance company will adjust the user’s insurance rate based on their safe driving performance. Thus, an incentive for drivers is made to adopt the product and practice safe driving more thoroughly.</a:t>
            </a:r>
            <a:endParaRPr sz="12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37846937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378469378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sz="1200"/>
              <a:t>The general requirements listed here revolve around 4 primary components: the microcontroller, the power supply, the camera, and our software. </a:t>
            </a:r>
            <a:r>
              <a:rPr lang="en" sz="1200">
                <a:solidFill>
                  <a:schemeClr val="dk1"/>
                </a:solidFill>
              </a:rPr>
              <a:t>Note that this design includes aspects of microcontroller programming, communications, and electrical calculations such as battery sizing, as this product will be powered remotely with the ability to work within any vehicle.</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9856d36096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9856d36096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Upon comparing machine learning models for this task, neural networks were found to be the most promising option in spite of their high computational cost. </a:t>
            </a:r>
            <a:endParaRPr>
              <a:solidFill>
                <a:schemeClr val="dk1"/>
              </a:solidFill>
            </a:endParaRPr>
          </a:p>
          <a:p>
            <a:pPr indent="457200" lvl="0" marL="0" rtl="0" algn="l">
              <a:spcBef>
                <a:spcPts val="0"/>
              </a:spcBef>
              <a:spcAft>
                <a:spcPts val="0"/>
              </a:spcAft>
              <a:buClr>
                <a:schemeClr val="dk1"/>
              </a:buClr>
              <a:buSzPts val="1100"/>
              <a:buFont typeface="Arial"/>
              <a:buNone/>
            </a:pPr>
            <a:r>
              <a:rPr lang="en">
                <a:solidFill>
                  <a:schemeClr val="dk1"/>
                </a:solidFill>
              </a:rPr>
              <a:t>Convolution neural networks in particular can reduce the dimensionality of images without losing information, which makes them especially useful in image processing and classification.</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27c74c154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27c74c15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Clr>
                <a:schemeClr val="dk1"/>
              </a:buClr>
              <a:buSzPts val="1100"/>
              <a:buFont typeface="Arial"/>
              <a:buNone/>
            </a:pPr>
            <a:r>
              <a:rPr lang="en">
                <a:solidFill>
                  <a:schemeClr val="dk1"/>
                </a:solidFill>
              </a:rPr>
              <a:t>Even so, the dataset we started with only contained around 22,000 images. Though this sounds like a lot, it’s not a tremendous amount of data to train a reliable network with. </a:t>
            </a:r>
            <a:endParaRPr>
              <a:solidFill>
                <a:schemeClr val="dk1"/>
              </a:solidFill>
            </a:endParaRPr>
          </a:p>
          <a:p>
            <a:pPr indent="457200" lvl="0" marL="0" rtl="0" algn="l">
              <a:spcBef>
                <a:spcPts val="0"/>
              </a:spcBef>
              <a:spcAft>
                <a:spcPts val="0"/>
              </a:spcAft>
              <a:buClr>
                <a:schemeClr val="dk1"/>
              </a:buClr>
              <a:buSzPts val="1100"/>
              <a:buFont typeface="Arial"/>
              <a:buNone/>
            </a:pPr>
            <a:r>
              <a:rPr lang="en">
                <a:solidFill>
                  <a:schemeClr val="dk1"/>
                </a:solidFill>
              </a:rPr>
              <a:t>To tackle this problem, we adopted transfer learning techniques, that is, taking an available pretrained network that serves a similar purpose and adding new layers on top of the network, training them to obtain the desired outputs.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27c74c154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27c74c154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Clr>
                <a:schemeClr val="dk1"/>
              </a:buClr>
              <a:buSzPts val="1100"/>
              <a:buFont typeface="Arial"/>
              <a:buNone/>
            </a:pPr>
            <a:r>
              <a:rPr lang="en">
                <a:solidFill>
                  <a:schemeClr val="dk1"/>
                </a:solidFill>
              </a:rPr>
              <a:t>In our transfer learning experiments with three different models, we found that Google’s MobileNet yielded the highest accuracy given our image data. This is compared to using the Xception and ResNet pretrained models, which gave high accuracies as well.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27c74c154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27c74c154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Desktop software demonstration **</a:t>
            </a:r>
            <a:endParaRPr/>
          </a:p>
          <a:p>
            <a:pPr indent="0" lvl="0" marL="0" rtl="0" algn="l">
              <a:spcBef>
                <a:spcPts val="0"/>
              </a:spcBef>
              <a:spcAft>
                <a:spcPts val="0"/>
              </a:spcAft>
              <a:buNone/>
            </a:pPr>
            <a:r>
              <a:rPr lang="en"/>
              <a:t>We would now like to demonstrate our model within our desktop application.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2.jp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drive.google.com/file/d/1_i-XN6qzRKi3WiNGxFmGOqJ6iRs6g4O0/view" TargetMode="Externa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5.png"/><Relationship Id="rId4" Type="http://schemas.openxmlformats.org/officeDocument/2006/relationships/hyperlink" Target="https://standards.ieee.org/ieee/2671/7176/" TargetMode="External"/><Relationship Id="rId5" Type="http://schemas.openxmlformats.org/officeDocument/2006/relationships/hyperlink" Target="https://standards.ieee.org/ieee/2841/7674/" TargetMode="External"/><Relationship Id="rId6" Type="http://schemas.openxmlformats.org/officeDocument/2006/relationships/hyperlink" Target="https://standards.ieee.org/ieee/3110/10687/"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drive.google.com/file/d/1XDaRuzr5JDo_jNUR8pl1d4EH968C1bIk/view"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Distracted Driving </a:t>
            </a:r>
            <a:r>
              <a:rPr lang="en"/>
              <a:t>Detection</a:t>
            </a:r>
            <a:r>
              <a:rPr lang="en"/>
              <a:t> System</a:t>
            </a:r>
            <a:endParaRPr/>
          </a:p>
        </p:txBody>
      </p:sp>
      <p:sp>
        <p:nvSpPr>
          <p:cNvPr id="60" name="Google Shape;60;p13"/>
          <p:cNvSpPr txBox="1"/>
          <p:nvPr>
            <p:ph idx="1" type="subTitle"/>
          </p:nvPr>
        </p:nvSpPr>
        <p:spPr>
          <a:xfrm>
            <a:off x="592925" y="3174875"/>
            <a:ext cx="7801500" cy="19089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a:t>Tristan Caja</a:t>
            </a:r>
            <a:endParaRPr/>
          </a:p>
          <a:p>
            <a:pPr indent="0" lvl="0" marL="0" rtl="0" algn="ctr">
              <a:spcBef>
                <a:spcPts val="0"/>
              </a:spcBef>
              <a:spcAft>
                <a:spcPts val="0"/>
              </a:spcAft>
              <a:buNone/>
            </a:pPr>
            <a:r>
              <a:rPr lang="en"/>
              <a:t>Chance Gregurek</a:t>
            </a:r>
            <a:endParaRPr/>
          </a:p>
          <a:p>
            <a:pPr indent="0" lvl="0" marL="0" rtl="0" algn="ctr">
              <a:spcBef>
                <a:spcPts val="0"/>
              </a:spcBef>
              <a:spcAft>
                <a:spcPts val="0"/>
              </a:spcAft>
              <a:buNone/>
            </a:pPr>
            <a:r>
              <a:rPr lang="en"/>
              <a:t>Elizabeth Riney</a:t>
            </a:r>
            <a:endParaRPr/>
          </a:p>
          <a:p>
            <a:pPr indent="0" lvl="0" marL="0" rtl="0" algn="ctr">
              <a:spcBef>
                <a:spcPts val="0"/>
              </a:spcBef>
              <a:spcAft>
                <a:spcPts val="0"/>
              </a:spcAft>
              <a:buNone/>
            </a:pPr>
            <a:r>
              <a:rPr lang="en"/>
              <a:t>Wesley Heikes</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ARKANSAS TECH UNIVERSITY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22"/>
          <p:cNvPicPr preferRelativeResize="0"/>
          <p:nvPr/>
        </p:nvPicPr>
        <p:blipFill>
          <a:blip r:embed="rId3">
            <a:alphaModFix amt="20000"/>
          </a:blip>
          <a:stretch>
            <a:fillRect/>
          </a:stretch>
        </p:blipFill>
        <p:spPr>
          <a:xfrm>
            <a:off x="2406800" y="0"/>
            <a:ext cx="4810749" cy="5090675"/>
          </a:xfrm>
          <a:prstGeom prst="rect">
            <a:avLst/>
          </a:prstGeom>
          <a:noFill/>
          <a:ln>
            <a:noFill/>
          </a:ln>
        </p:spPr>
      </p:pic>
      <p:sp>
        <p:nvSpPr>
          <p:cNvPr id="119" name="Google Shape;119;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Requirements</a:t>
            </a:r>
            <a:endParaRPr/>
          </a:p>
        </p:txBody>
      </p:sp>
      <p:sp>
        <p:nvSpPr>
          <p:cNvPr id="120" name="Google Shape;120;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914400" marR="0" rtl="0" algn="l">
              <a:lnSpc>
                <a:spcPct val="150000"/>
              </a:lnSpc>
              <a:spcBef>
                <a:spcPts val="0"/>
              </a:spcBef>
              <a:spcAft>
                <a:spcPts val="0"/>
              </a:spcAft>
              <a:buClr>
                <a:schemeClr val="dk1"/>
              </a:buClr>
              <a:buSzPts val="2000"/>
              <a:buFont typeface="Arial"/>
              <a:buChar char="●"/>
            </a:pPr>
            <a:r>
              <a:rPr lang="en" sz="2000">
                <a:solidFill>
                  <a:schemeClr val="dk1"/>
                </a:solidFill>
                <a:latin typeface="Arial"/>
                <a:ea typeface="Arial"/>
                <a:cs typeface="Arial"/>
                <a:sym typeface="Arial"/>
              </a:rPr>
              <a:t>Microcontroller:</a:t>
            </a:r>
            <a:endParaRPr sz="2000">
              <a:solidFill>
                <a:schemeClr val="dk1"/>
              </a:solidFill>
              <a:latin typeface="Arial"/>
              <a:ea typeface="Arial"/>
              <a:cs typeface="Arial"/>
              <a:sym typeface="Arial"/>
            </a:endParaRPr>
          </a:p>
          <a:p>
            <a:pPr indent="-355600" lvl="1" marL="1371600" marR="0" rtl="0" algn="l">
              <a:lnSpc>
                <a:spcPct val="150000"/>
              </a:lnSpc>
              <a:spcBef>
                <a:spcPts val="0"/>
              </a:spcBef>
              <a:spcAft>
                <a:spcPts val="0"/>
              </a:spcAft>
              <a:buClr>
                <a:schemeClr val="dk1"/>
              </a:buClr>
              <a:buSzPts val="2000"/>
              <a:buFont typeface="Arial"/>
              <a:buChar char="○"/>
            </a:pPr>
            <a:r>
              <a:rPr lang="en" sz="2000">
                <a:solidFill>
                  <a:schemeClr val="dk1"/>
                </a:solidFill>
                <a:latin typeface="Arial"/>
                <a:ea typeface="Arial"/>
                <a:cs typeface="Arial"/>
                <a:sym typeface="Arial"/>
              </a:rPr>
              <a:t>Must be capable of deep learning</a:t>
            </a:r>
            <a:endParaRPr sz="2000">
              <a:solidFill>
                <a:schemeClr val="dk1"/>
              </a:solidFill>
              <a:latin typeface="Arial"/>
              <a:ea typeface="Arial"/>
              <a:cs typeface="Arial"/>
              <a:sym typeface="Arial"/>
            </a:endParaRPr>
          </a:p>
          <a:p>
            <a:pPr indent="-355600" lvl="1" marL="1371600" rtl="0" algn="l">
              <a:lnSpc>
                <a:spcPct val="150000"/>
              </a:lnSpc>
              <a:spcBef>
                <a:spcPts val="0"/>
              </a:spcBef>
              <a:spcAft>
                <a:spcPts val="0"/>
              </a:spcAft>
              <a:buClr>
                <a:schemeClr val="dk1"/>
              </a:buClr>
              <a:buSzPts val="2000"/>
              <a:buFont typeface="Arial"/>
              <a:buChar char="○"/>
            </a:pPr>
            <a:r>
              <a:rPr lang="en" sz="2000">
                <a:solidFill>
                  <a:schemeClr val="dk1"/>
                </a:solidFill>
                <a:latin typeface="Arial"/>
                <a:ea typeface="Arial"/>
                <a:cs typeface="Arial"/>
                <a:sym typeface="Arial"/>
              </a:rPr>
              <a:t>Must be able to have wireless connectivity</a:t>
            </a:r>
            <a:endParaRPr sz="2000">
              <a:solidFill>
                <a:schemeClr val="dk1"/>
              </a:solidFill>
              <a:latin typeface="Arial"/>
              <a:ea typeface="Arial"/>
              <a:cs typeface="Arial"/>
              <a:sym typeface="Arial"/>
            </a:endParaRPr>
          </a:p>
          <a:p>
            <a:pPr indent="0" lvl="0" marL="0" rtl="0" algn="l">
              <a:lnSpc>
                <a:spcPct val="150000"/>
              </a:lnSpc>
              <a:spcBef>
                <a:spcPts val="0"/>
              </a:spcBef>
              <a:spcAft>
                <a:spcPts val="0"/>
              </a:spcAft>
              <a:buNone/>
            </a:pPr>
            <a:r>
              <a:t/>
            </a:r>
            <a:endParaRPr sz="1200">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311700" y="445025"/>
            <a:ext cx="3546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Microcontroller</a:t>
            </a:r>
            <a:endParaRPr/>
          </a:p>
        </p:txBody>
      </p:sp>
      <p:sp>
        <p:nvSpPr>
          <p:cNvPr id="126" name="Google Shape;126;p23"/>
          <p:cNvSpPr txBox="1"/>
          <p:nvPr>
            <p:ph idx="1" type="body"/>
          </p:nvPr>
        </p:nvSpPr>
        <p:spPr>
          <a:xfrm>
            <a:off x="311700" y="1124125"/>
            <a:ext cx="3362100" cy="3416400"/>
          </a:xfrm>
          <a:prstGeom prst="rect">
            <a:avLst/>
          </a:prstGeom>
        </p:spPr>
        <p:txBody>
          <a:bodyPr anchorCtr="0" anchor="t" bIns="91425" lIns="91425" spcFirstLastPara="1" rIns="91425" wrap="square" tIns="91425">
            <a:normAutofit fontScale="47500" lnSpcReduction="10000"/>
          </a:bodyPr>
          <a:lstStyle/>
          <a:p>
            <a:pPr indent="-336276" lvl="0" marL="457200" rtl="0" algn="l">
              <a:lnSpc>
                <a:spcPct val="150000"/>
              </a:lnSpc>
              <a:spcBef>
                <a:spcPts val="0"/>
              </a:spcBef>
              <a:spcAft>
                <a:spcPts val="0"/>
              </a:spcAft>
              <a:buClr>
                <a:schemeClr val="dk1"/>
              </a:buClr>
              <a:buSzPct val="100000"/>
              <a:buFont typeface="Arial"/>
              <a:buChar char="●"/>
            </a:pPr>
            <a:r>
              <a:rPr lang="en" sz="3569">
                <a:solidFill>
                  <a:schemeClr val="dk1"/>
                </a:solidFill>
                <a:latin typeface="Arial"/>
                <a:ea typeface="Arial"/>
                <a:cs typeface="Arial"/>
                <a:sym typeface="Arial"/>
              </a:rPr>
              <a:t>Requirements</a:t>
            </a:r>
            <a:endParaRPr sz="3569">
              <a:solidFill>
                <a:schemeClr val="dk1"/>
              </a:solidFill>
              <a:latin typeface="Arial"/>
              <a:ea typeface="Arial"/>
              <a:cs typeface="Arial"/>
              <a:sym typeface="Arial"/>
            </a:endParaRPr>
          </a:p>
          <a:p>
            <a:pPr indent="0" lvl="0" marL="457200" rtl="0" algn="l">
              <a:lnSpc>
                <a:spcPct val="150000"/>
              </a:lnSpc>
              <a:spcBef>
                <a:spcPts val="0"/>
              </a:spcBef>
              <a:spcAft>
                <a:spcPts val="0"/>
              </a:spcAft>
              <a:buNone/>
            </a:pPr>
            <a:r>
              <a:t/>
            </a:r>
            <a:endParaRPr sz="3148">
              <a:solidFill>
                <a:schemeClr val="dk1"/>
              </a:solidFill>
              <a:latin typeface="Arial"/>
              <a:ea typeface="Arial"/>
              <a:cs typeface="Arial"/>
              <a:sym typeface="Arial"/>
            </a:endParaRPr>
          </a:p>
          <a:p>
            <a:pPr indent="-323576" lvl="1" marL="914400" rtl="0" algn="l">
              <a:lnSpc>
                <a:spcPct val="150000"/>
              </a:lnSpc>
              <a:spcBef>
                <a:spcPts val="0"/>
              </a:spcBef>
              <a:spcAft>
                <a:spcPts val="0"/>
              </a:spcAft>
              <a:buClr>
                <a:schemeClr val="dk1"/>
              </a:buClr>
              <a:buSzPct val="100000"/>
              <a:buFont typeface="Arial"/>
              <a:buChar char="○"/>
            </a:pPr>
            <a:r>
              <a:rPr lang="en" sz="3148">
                <a:solidFill>
                  <a:schemeClr val="dk1"/>
                </a:solidFill>
                <a:latin typeface="Arial"/>
                <a:ea typeface="Arial"/>
                <a:cs typeface="Arial"/>
                <a:sym typeface="Arial"/>
              </a:rPr>
              <a:t>Tensorflow</a:t>
            </a:r>
            <a:r>
              <a:rPr lang="en" sz="3148">
                <a:solidFill>
                  <a:schemeClr val="dk1"/>
                </a:solidFill>
                <a:latin typeface="Arial"/>
                <a:ea typeface="Arial"/>
                <a:cs typeface="Arial"/>
                <a:sym typeface="Arial"/>
              </a:rPr>
              <a:t> Lite C</a:t>
            </a:r>
            <a:r>
              <a:rPr lang="en" sz="3148">
                <a:solidFill>
                  <a:schemeClr val="dk1"/>
                </a:solidFill>
                <a:latin typeface="Arial"/>
                <a:ea typeface="Arial"/>
                <a:cs typeface="Arial"/>
                <a:sym typeface="Arial"/>
              </a:rPr>
              <a:t>ompatibility</a:t>
            </a:r>
            <a:endParaRPr sz="3148">
              <a:solidFill>
                <a:schemeClr val="dk1"/>
              </a:solidFill>
              <a:latin typeface="Arial"/>
              <a:ea typeface="Arial"/>
              <a:cs typeface="Arial"/>
              <a:sym typeface="Arial"/>
            </a:endParaRPr>
          </a:p>
          <a:p>
            <a:pPr indent="0" lvl="0" marL="914400" rtl="0" algn="l">
              <a:lnSpc>
                <a:spcPct val="150000"/>
              </a:lnSpc>
              <a:spcBef>
                <a:spcPts val="0"/>
              </a:spcBef>
              <a:spcAft>
                <a:spcPts val="0"/>
              </a:spcAft>
              <a:buNone/>
            </a:pPr>
            <a:r>
              <a:t/>
            </a:r>
            <a:endParaRPr sz="3148">
              <a:solidFill>
                <a:schemeClr val="dk1"/>
              </a:solidFill>
              <a:latin typeface="Arial"/>
              <a:ea typeface="Arial"/>
              <a:cs typeface="Arial"/>
              <a:sym typeface="Arial"/>
            </a:endParaRPr>
          </a:p>
          <a:p>
            <a:pPr indent="-323576" lvl="1" marL="914400" rtl="0" algn="l">
              <a:lnSpc>
                <a:spcPct val="150000"/>
              </a:lnSpc>
              <a:spcBef>
                <a:spcPts val="0"/>
              </a:spcBef>
              <a:spcAft>
                <a:spcPts val="0"/>
              </a:spcAft>
              <a:buClr>
                <a:schemeClr val="dk1"/>
              </a:buClr>
              <a:buSzPct val="100000"/>
              <a:buFont typeface="Arial"/>
              <a:buChar char="○"/>
            </a:pPr>
            <a:r>
              <a:rPr lang="en" sz="3148">
                <a:solidFill>
                  <a:schemeClr val="dk1"/>
                </a:solidFill>
                <a:latin typeface="Arial"/>
                <a:ea typeface="Arial"/>
                <a:cs typeface="Arial"/>
                <a:sym typeface="Arial"/>
              </a:rPr>
              <a:t>Wireless Communication</a:t>
            </a:r>
            <a:endParaRPr sz="3148">
              <a:solidFill>
                <a:schemeClr val="dk1"/>
              </a:solidFill>
              <a:latin typeface="Arial"/>
              <a:ea typeface="Arial"/>
              <a:cs typeface="Arial"/>
              <a:sym typeface="Arial"/>
            </a:endParaRPr>
          </a:p>
          <a:p>
            <a:pPr indent="0" lvl="0" marL="914400" rtl="0" algn="l">
              <a:lnSpc>
                <a:spcPct val="150000"/>
              </a:lnSpc>
              <a:spcBef>
                <a:spcPts val="0"/>
              </a:spcBef>
              <a:spcAft>
                <a:spcPts val="0"/>
              </a:spcAft>
              <a:buNone/>
            </a:pPr>
            <a:r>
              <a:t/>
            </a:r>
            <a:endParaRPr sz="3148">
              <a:solidFill>
                <a:schemeClr val="dk1"/>
              </a:solidFill>
              <a:latin typeface="Arial"/>
              <a:ea typeface="Arial"/>
              <a:cs typeface="Arial"/>
              <a:sym typeface="Arial"/>
            </a:endParaRPr>
          </a:p>
          <a:p>
            <a:pPr indent="-323576" lvl="1" marL="914400" rtl="0" algn="l">
              <a:lnSpc>
                <a:spcPct val="150000"/>
              </a:lnSpc>
              <a:spcBef>
                <a:spcPts val="0"/>
              </a:spcBef>
              <a:spcAft>
                <a:spcPts val="0"/>
              </a:spcAft>
              <a:buClr>
                <a:schemeClr val="dk1"/>
              </a:buClr>
              <a:buSzPct val="100000"/>
              <a:buFont typeface="Arial"/>
              <a:buChar char="○"/>
            </a:pPr>
            <a:r>
              <a:rPr lang="en" sz="3148">
                <a:solidFill>
                  <a:schemeClr val="dk1"/>
                </a:solidFill>
                <a:latin typeface="Arial"/>
                <a:ea typeface="Arial"/>
                <a:cs typeface="Arial"/>
                <a:sym typeface="Arial"/>
              </a:rPr>
              <a:t>Affordable</a:t>
            </a:r>
            <a:endParaRPr sz="3148">
              <a:solidFill>
                <a:schemeClr val="dk1"/>
              </a:solidFill>
              <a:latin typeface="Arial"/>
              <a:ea typeface="Arial"/>
              <a:cs typeface="Arial"/>
              <a:sym typeface="Arial"/>
            </a:endParaRPr>
          </a:p>
          <a:p>
            <a:pPr indent="0" lvl="0" marL="0" rtl="0" algn="l">
              <a:lnSpc>
                <a:spcPct val="150000"/>
              </a:lnSpc>
              <a:spcBef>
                <a:spcPts val="0"/>
              </a:spcBef>
              <a:spcAft>
                <a:spcPts val="0"/>
              </a:spcAft>
              <a:buNone/>
            </a:pPr>
            <a:r>
              <a:t/>
            </a:r>
            <a:endParaRPr sz="2574">
              <a:solidFill>
                <a:schemeClr val="dk1"/>
              </a:solidFill>
              <a:latin typeface="Arial"/>
              <a:ea typeface="Arial"/>
              <a:cs typeface="Arial"/>
              <a:sym typeface="Arial"/>
            </a:endParaRPr>
          </a:p>
          <a:p>
            <a:pPr indent="0" lvl="0" marL="914400" rtl="0" algn="l">
              <a:lnSpc>
                <a:spcPct val="150000"/>
              </a:lnSpc>
              <a:spcBef>
                <a:spcPts val="0"/>
              </a:spcBef>
              <a:spcAft>
                <a:spcPts val="0"/>
              </a:spcAft>
              <a:buNone/>
            </a:pPr>
            <a:r>
              <a:t/>
            </a:r>
            <a:endParaRPr sz="1200">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pic>
        <p:nvPicPr>
          <p:cNvPr id="127" name="Google Shape;127;p23"/>
          <p:cNvPicPr preferRelativeResize="0"/>
          <p:nvPr/>
        </p:nvPicPr>
        <p:blipFill>
          <a:blip r:embed="rId3">
            <a:alphaModFix/>
          </a:blip>
          <a:stretch>
            <a:fillRect/>
          </a:stretch>
        </p:blipFill>
        <p:spPr>
          <a:xfrm>
            <a:off x="3673800" y="218313"/>
            <a:ext cx="5158500" cy="4706880"/>
          </a:xfrm>
          <a:prstGeom prst="rect">
            <a:avLst/>
          </a:prstGeom>
          <a:noFill/>
          <a:ln>
            <a:noFill/>
          </a:ln>
          <a:effectLst>
            <a:reflection blurRad="0" dir="5400000" dist="38100" endA="0" endPos="30000" fadeDir="5400012" kx="0" rotWithShape="0" algn="bl" stA="12000" stPos="0" sy="-100000" ky="0"/>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Camera</a:t>
            </a:r>
            <a:endParaRPr/>
          </a:p>
        </p:txBody>
      </p:sp>
      <p:sp>
        <p:nvSpPr>
          <p:cNvPr id="133" name="Google Shape;133;p24"/>
          <p:cNvSpPr txBox="1"/>
          <p:nvPr>
            <p:ph idx="1" type="body"/>
          </p:nvPr>
        </p:nvSpPr>
        <p:spPr>
          <a:xfrm>
            <a:off x="311700" y="1152475"/>
            <a:ext cx="3604500" cy="3416400"/>
          </a:xfrm>
          <a:prstGeom prst="rect">
            <a:avLst/>
          </a:prstGeom>
        </p:spPr>
        <p:txBody>
          <a:bodyPr anchorCtr="0" anchor="t" bIns="91425" lIns="91425" spcFirstLastPara="1" rIns="91425" wrap="square" tIns="91425">
            <a:normAutofit/>
          </a:bodyPr>
          <a:lstStyle/>
          <a:p>
            <a:pPr indent="-381000" lvl="0" marL="457200" rtl="0" algn="l">
              <a:lnSpc>
                <a:spcPct val="115000"/>
              </a:lnSpc>
              <a:spcBef>
                <a:spcPts val="0"/>
              </a:spcBef>
              <a:spcAft>
                <a:spcPts val="0"/>
              </a:spcAft>
              <a:buClr>
                <a:schemeClr val="dk1"/>
              </a:buClr>
              <a:buSzPts val="2400"/>
              <a:buChar char="●"/>
            </a:pPr>
            <a:r>
              <a:rPr lang="en">
                <a:solidFill>
                  <a:schemeClr val="dk1"/>
                </a:solidFill>
                <a:latin typeface="Arial"/>
                <a:ea typeface="Arial"/>
                <a:cs typeface="Arial"/>
                <a:sym typeface="Arial"/>
              </a:rPr>
              <a:t>The camera used must produce images of a quality comparable to the training data for proper classification (an easy 256 x 256 pixels).</a:t>
            </a:r>
            <a:endParaRPr>
              <a:solidFill>
                <a:schemeClr val="dk1"/>
              </a:solidFill>
              <a:latin typeface="Arial"/>
              <a:ea typeface="Arial"/>
              <a:cs typeface="Arial"/>
              <a:sym typeface="Arial"/>
            </a:endParaRPr>
          </a:p>
          <a:p>
            <a:pPr indent="0" lvl="0" marL="457200" rtl="0" algn="l">
              <a:lnSpc>
                <a:spcPct val="115000"/>
              </a:lnSpc>
              <a:spcBef>
                <a:spcPts val="0"/>
              </a:spcBef>
              <a:spcAft>
                <a:spcPts val="0"/>
              </a:spcAft>
              <a:buNone/>
            </a:pPr>
            <a:r>
              <a:t/>
            </a:r>
            <a:endParaRPr>
              <a:solidFill>
                <a:schemeClr val="dk1"/>
              </a:solidFill>
              <a:latin typeface="Arial"/>
              <a:ea typeface="Arial"/>
              <a:cs typeface="Arial"/>
              <a:sym typeface="Arial"/>
            </a:endParaRPr>
          </a:p>
          <a:p>
            <a:pPr indent="-342900" lvl="0" marL="457200" rtl="0" algn="l">
              <a:lnSpc>
                <a:spcPct val="115000"/>
              </a:lnSpc>
              <a:spcBef>
                <a:spcPts val="0"/>
              </a:spcBef>
              <a:spcAft>
                <a:spcPts val="0"/>
              </a:spcAft>
              <a:buClr>
                <a:schemeClr val="dk1"/>
              </a:buClr>
              <a:buSzPts val="1800"/>
              <a:buFont typeface="Arial"/>
              <a:buChar char="●"/>
            </a:pPr>
            <a:r>
              <a:rPr lang="en">
                <a:solidFill>
                  <a:schemeClr val="dk1"/>
                </a:solidFill>
                <a:latin typeface="Arial"/>
                <a:ea typeface="Arial"/>
                <a:cs typeface="Arial"/>
                <a:sym typeface="Arial"/>
              </a:rPr>
              <a:t>Size and microcontroller </a:t>
            </a:r>
            <a:r>
              <a:rPr lang="en">
                <a:solidFill>
                  <a:schemeClr val="dk1"/>
                </a:solidFill>
                <a:latin typeface="Arial"/>
                <a:ea typeface="Arial"/>
                <a:cs typeface="Arial"/>
                <a:sym typeface="Arial"/>
              </a:rPr>
              <a:t>compatibility</a:t>
            </a:r>
            <a:r>
              <a:rPr lang="en">
                <a:solidFill>
                  <a:schemeClr val="dk1"/>
                </a:solidFill>
                <a:latin typeface="Arial"/>
                <a:ea typeface="Arial"/>
                <a:cs typeface="Arial"/>
                <a:sym typeface="Arial"/>
              </a:rPr>
              <a:t> are also weighted here for our selection.</a:t>
            </a:r>
            <a:endParaRPr>
              <a:solidFill>
                <a:schemeClr val="dk1"/>
              </a:solidFill>
              <a:latin typeface="Arial"/>
              <a:ea typeface="Arial"/>
              <a:cs typeface="Arial"/>
              <a:sym typeface="Arial"/>
            </a:endParaRPr>
          </a:p>
        </p:txBody>
      </p:sp>
      <p:pic>
        <p:nvPicPr>
          <p:cNvPr id="134" name="Google Shape;134;p24"/>
          <p:cNvPicPr preferRelativeResize="0"/>
          <p:nvPr/>
        </p:nvPicPr>
        <p:blipFill>
          <a:blip r:embed="rId3">
            <a:alphaModFix/>
          </a:blip>
          <a:stretch>
            <a:fillRect/>
          </a:stretch>
        </p:blipFill>
        <p:spPr>
          <a:xfrm>
            <a:off x="3771375" y="280200"/>
            <a:ext cx="5326600" cy="4435300"/>
          </a:xfrm>
          <a:prstGeom prst="rect">
            <a:avLst/>
          </a:prstGeom>
          <a:noFill/>
          <a:ln>
            <a:noFill/>
          </a:ln>
          <a:effectLst>
            <a:reflection blurRad="0" dir="5400000" dist="38100" endA="0" endPos="30000" fadeDir="5400012" kx="0" rotWithShape="0" algn="bl" stA="10000" stPos="0" sy="-100000" ky="0"/>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921600" y="140800"/>
            <a:ext cx="2284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Power Supply	</a:t>
            </a:r>
            <a:endParaRPr/>
          </a:p>
        </p:txBody>
      </p:sp>
      <p:sp>
        <p:nvSpPr>
          <p:cNvPr id="140" name="Google Shape;140;p25"/>
          <p:cNvSpPr txBox="1"/>
          <p:nvPr>
            <p:ph idx="1" type="body"/>
          </p:nvPr>
        </p:nvSpPr>
        <p:spPr>
          <a:xfrm>
            <a:off x="311700" y="713500"/>
            <a:ext cx="3504600" cy="4104600"/>
          </a:xfrm>
          <a:prstGeom prst="rect">
            <a:avLst/>
          </a:prstGeom>
        </p:spPr>
        <p:txBody>
          <a:bodyPr anchorCtr="0" anchor="t" bIns="91425" lIns="91425" spcFirstLastPara="1" rIns="91425" wrap="square" tIns="91425">
            <a:normAutofit lnSpcReduction="10000"/>
          </a:bodyPr>
          <a:lstStyle/>
          <a:p>
            <a:pPr indent="-342900" lvl="0" marL="457200" rtl="0" algn="l">
              <a:lnSpc>
                <a:spcPct val="115000"/>
              </a:lnSpc>
              <a:spcBef>
                <a:spcPts val="0"/>
              </a:spcBef>
              <a:spcAft>
                <a:spcPts val="0"/>
              </a:spcAft>
              <a:buClr>
                <a:schemeClr val="dk1"/>
              </a:buClr>
              <a:buSzPts val="1800"/>
              <a:buFont typeface="Arial"/>
              <a:buChar char="●"/>
            </a:pPr>
            <a:r>
              <a:rPr lang="en">
                <a:solidFill>
                  <a:schemeClr val="dk1"/>
                </a:solidFill>
                <a:latin typeface="Arial"/>
                <a:ea typeface="Arial"/>
                <a:cs typeface="Arial"/>
                <a:sym typeface="Arial"/>
              </a:rPr>
              <a:t>Using battery supply pack allows: </a:t>
            </a:r>
            <a:endParaRPr>
              <a:solidFill>
                <a:schemeClr val="dk1"/>
              </a:solidFill>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Device can be powered within any vehicle.</a:t>
            </a:r>
            <a:endParaRPr>
              <a:solidFill>
                <a:schemeClr val="dk1"/>
              </a:solidFill>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Absence</a:t>
            </a:r>
            <a:r>
              <a:rPr lang="en">
                <a:solidFill>
                  <a:schemeClr val="dk1"/>
                </a:solidFill>
                <a:latin typeface="Arial"/>
                <a:ea typeface="Arial"/>
                <a:cs typeface="Arial"/>
                <a:sym typeface="Arial"/>
              </a:rPr>
              <a:t> of wires is less distracting for driver.</a:t>
            </a:r>
            <a:endParaRPr>
              <a:solidFill>
                <a:schemeClr val="dk1"/>
              </a:solidFill>
              <a:latin typeface="Arial"/>
              <a:ea typeface="Arial"/>
              <a:cs typeface="Arial"/>
              <a:sym typeface="Arial"/>
            </a:endParaRPr>
          </a:p>
          <a:p>
            <a:pPr indent="0" lvl="0" marL="0" rtl="0" algn="l">
              <a:lnSpc>
                <a:spcPct val="115000"/>
              </a:lnSpc>
              <a:spcBef>
                <a:spcPts val="1200"/>
              </a:spcBef>
              <a:spcAft>
                <a:spcPts val="0"/>
              </a:spcAft>
              <a:buNone/>
            </a:pPr>
            <a:r>
              <a:t/>
            </a:r>
            <a:endParaRPr>
              <a:solidFill>
                <a:schemeClr val="dk1"/>
              </a:solidFill>
              <a:latin typeface="Arial"/>
              <a:ea typeface="Arial"/>
              <a:cs typeface="Arial"/>
              <a:sym typeface="Arial"/>
            </a:endParaRPr>
          </a:p>
          <a:p>
            <a:pPr indent="-342900" lvl="0" marL="457200" rtl="0" algn="l">
              <a:lnSpc>
                <a:spcPct val="115000"/>
              </a:lnSpc>
              <a:spcBef>
                <a:spcPts val="1200"/>
              </a:spcBef>
              <a:spcAft>
                <a:spcPts val="0"/>
              </a:spcAft>
              <a:buClr>
                <a:schemeClr val="dk1"/>
              </a:buClr>
              <a:buSzPts val="1800"/>
              <a:buFont typeface="Arial"/>
              <a:buChar char="●"/>
            </a:pPr>
            <a:r>
              <a:rPr lang="en">
                <a:solidFill>
                  <a:schemeClr val="dk1"/>
                </a:solidFill>
                <a:latin typeface="Arial"/>
                <a:ea typeface="Arial"/>
                <a:cs typeface="Arial"/>
                <a:sym typeface="Arial"/>
              </a:rPr>
              <a:t>Why PiSugar2 Plus?</a:t>
            </a:r>
            <a:endParaRPr>
              <a:solidFill>
                <a:schemeClr val="dk1"/>
              </a:solidFill>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Can </a:t>
            </a:r>
            <a:r>
              <a:rPr lang="en">
                <a:solidFill>
                  <a:schemeClr val="dk1"/>
                </a:solidFill>
                <a:latin typeface="Arial"/>
                <a:ea typeface="Arial"/>
                <a:cs typeface="Arial"/>
                <a:sym typeface="Arial"/>
              </a:rPr>
              <a:t>conveniently</a:t>
            </a:r>
            <a:r>
              <a:rPr lang="en">
                <a:solidFill>
                  <a:schemeClr val="dk1"/>
                </a:solidFill>
                <a:latin typeface="Arial"/>
                <a:ea typeface="Arial"/>
                <a:cs typeface="Arial"/>
                <a:sym typeface="Arial"/>
              </a:rPr>
              <a:t> fit directly on the back of the Raspberry Pi.</a:t>
            </a:r>
            <a:endParaRPr>
              <a:solidFill>
                <a:schemeClr val="dk1"/>
              </a:solidFill>
              <a:latin typeface="Arial"/>
              <a:ea typeface="Arial"/>
              <a:cs typeface="Arial"/>
              <a:sym typeface="Arial"/>
            </a:endParaRPr>
          </a:p>
          <a:p>
            <a:pPr indent="-317500" lvl="1" marL="914400" rtl="0" algn="l">
              <a:lnSpc>
                <a:spcPct val="115000"/>
              </a:lnSpc>
              <a:spcBef>
                <a:spcPts val="0"/>
              </a:spcBef>
              <a:spcAft>
                <a:spcPts val="0"/>
              </a:spcAft>
              <a:buClr>
                <a:schemeClr val="dk1"/>
              </a:buClr>
              <a:buSzPts val="1400"/>
              <a:buFont typeface="Arial"/>
              <a:buChar char="○"/>
            </a:pPr>
            <a:r>
              <a:rPr lang="en">
                <a:solidFill>
                  <a:schemeClr val="dk1"/>
                </a:solidFill>
                <a:latin typeface="Arial"/>
                <a:ea typeface="Arial"/>
                <a:cs typeface="Arial"/>
                <a:sym typeface="Arial"/>
              </a:rPr>
              <a:t>PiSugar2 Plus has a minimum operational time of 1.6 hours (max load)</a:t>
            </a:r>
            <a:br>
              <a:rPr lang="en">
                <a:solidFill>
                  <a:schemeClr val="dk1"/>
                </a:solidFill>
                <a:latin typeface="Arial"/>
                <a:ea typeface="Arial"/>
                <a:cs typeface="Arial"/>
                <a:sym typeface="Arial"/>
              </a:rPr>
            </a:br>
            <a:r>
              <a:rPr lang="en">
                <a:solidFill>
                  <a:schemeClr val="dk1"/>
                </a:solidFill>
                <a:latin typeface="Arial"/>
                <a:ea typeface="Arial"/>
                <a:cs typeface="Arial"/>
                <a:sym typeface="Arial"/>
              </a:rPr>
              <a:t>(5000mAh / 3000mA)</a:t>
            </a:r>
            <a:endParaRPr>
              <a:solidFill>
                <a:schemeClr val="dk1"/>
              </a:solidFill>
              <a:latin typeface="Arial"/>
              <a:ea typeface="Arial"/>
              <a:cs typeface="Arial"/>
              <a:sym typeface="Arial"/>
            </a:endParaRPr>
          </a:p>
        </p:txBody>
      </p:sp>
      <p:pic>
        <p:nvPicPr>
          <p:cNvPr id="141" name="Google Shape;141;p25"/>
          <p:cNvPicPr preferRelativeResize="0"/>
          <p:nvPr/>
        </p:nvPicPr>
        <p:blipFill>
          <a:blip r:embed="rId3">
            <a:alphaModFix/>
          </a:blip>
          <a:stretch>
            <a:fillRect/>
          </a:stretch>
        </p:blipFill>
        <p:spPr>
          <a:xfrm>
            <a:off x="3907988" y="238625"/>
            <a:ext cx="5096187" cy="4579475"/>
          </a:xfrm>
          <a:prstGeom prst="rect">
            <a:avLst/>
          </a:prstGeom>
          <a:noFill/>
          <a:ln>
            <a:noFill/>
          </a:ln>
          <a:effectLst>
            <a:reflection blurRad="0" dir="5400000" dist="38100" endA="0" endPos="30000" fadeDir="5400012" kx="0" rotWithShape="0" algn="bl" stA="20000" stPos="0" sy="-100000" ky="0"/>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6"/>
          <p:cNvSpPr txBox="1"/>
          <p:nvPr>
            <p:ph type="title"/>
          </p:nvPr>
        </p:nvSpPr>
        <p:spPr>
          <a:xfrm>
            <a:off x="856575" y="275925"/>
            <a:ext cx="3060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Battery Calculations</a:t>
            </a:r>
            <a:endParaRPr/>
          </a:p>
        </p:txBody>
      </p:sp>
      <p:sp>
        <p:nvSpPr>
          <p:cNvPr id="147" name="Google Shape;147;p26"/>
          <p:cNvSpPr txBox="1"/>
          <p:nvPr>
            <p:ph idx="1" type="body"/>
          </p:nvPr>
        </p:nvSpPr>
        <p:spPr>
          <a:xfrm>
            <a:off x="5769050" y="1102275"/>
            <a:ext cx="2902800" cy="1102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74"/>
              <a:t>Battery Life: </a:t>
            </a:r>
            <a:endParaRPr sz="1774"/>
          </a:p>
          <a:p>
            <a:pPr indent="-341296" lvl="0" marL="457200" rtl="0" algn="l">
              <a:spcBef>
                <a:spcPts val="1200"/>
              </a:spcBef>
              <a:spcAft>
                <a:spcPts val="0"/>
              </a:spcAft>
              <a:buSzPts val="1775"/>
              <a:buChar char="●"/>
            </a:pPr>
            <a:r>
              <a:rPr lang="en" sz="1774"/>
              <a:t>4 hours 35 minutes</a:t>
            </a:r>
            <a:endParaRPr sz="1600"/>
          </a:p>
        </p:txBody>
      </p:sp>
      <p:pic>
        <p:nvPicPr>
          <p:cNvPr id="148" name="Google Shape;148;p26"/>
          <p:cNvPicPr preferRelativeResize="0"/>
          <p:nvPr/>
        </p:nvPicPr>
        <p:blipFill>
          <a:blip r:embed="rId3">
            <a:alphaModFix/>
          </a:blip>
          <a:stretch>
            <a:fillRect/>
          </a:stretch>
        </p:blipFill>
        <p:spPr>
          <a:xfrm>
            <a:off x="229197" y="1102263"/>
            <a:ext cx="4838900" cy="1878900"/>
          </a:xfrm>
          <a:prstGeom prst="rect">
            <a:avLst/>
          </a:prstGeom>
          <a:noFill/>
          <a:ln>
            <a:noFill/>
          </a:ln>
        </p:spPr>
      </p:pic>
      <p:pic>
        <p:nvPicPr>
          <p:cNvPr id="149" name="Google Shape;149;p26"/>
          <p:cNvPicPr preferRelativeResize="0"/>
          <p:nvPr/>
        </p:nvPicPr>
        <p:blipFill>
          <a:blip r:embed="rId4">
            <a:alphaModFix/>
          </a:blip>
          <a:stretch>
            <a:fillRect/>
          </a:stretch>
        </p:blipFill>
        <p:spPr>
          <a:xfrm>
            <a:off x="1221550" y="3103750"/>
            <a:ext cx="6535777" cy="1878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Case Design</a:t>
            </a:r>
            <a:endParaRPr/>
          </a:p>
        </p:txBody>
      </p:sp>
      <p:sp>
        <p:nvSpPr>
          <p:cNvPr id="155" name="Google Shape;155;p27"/>
          <p:cNvSpPr txBox="1"/>
          <p:nvPr>
            <p:ph idx="1" type="body"/>
          </p:nvPr>
        </p:nvSpPr>
        <p:spPr>
          <a:xfrm>
            <a:off x="311700" y="1152475"/>
            <a:ext cx="3009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Case:</a:t>
            </a:r>
            <a:endParaRPr/>
          </a:p>
          <a:p>
            <a:pPr indent="-342900" lvl="0" marL="457200" rtl="0" algn="l">
              <a:spcBef>
                <a:spcPts val="1200"/>
              </a:spcBef>
              <a:spcAft>
                <a:spcPts val="0"/>
              </a:spcAft>
              <a:buSzPts val="1800"/>
              <a:buChar char="●"/>
            </a:pPr>
            <a:r>
              <a:rPr lang="en"/>
              <a:t>Laser cut Masonite using Lightburn and Boxes.py software </a:t>
            </a:r>
            <a:endParaRPr/>
          </a:p>
          <a:p>
            <a:pPr indent="-342900" lvl="0" marL="457200" rtl="0" algn="l">
              <a:spcBef>
                <a:spcPts val="0"/>
              </a:spcBef>
              <a:spcAft>
                <a:spcPts val="0"/>
              </a:spcAft>
              <a:buSzPts val="1800"/>
              <a:buChar char="●"/>
            </a:pPr>
            <a:r>
              <a:rPr lang="en"/>
              <a:t>Acrylic</a:t>
            </a:r>
            <a:r>
              <a:rPr lang="en"/>
              <a:t> Camera Mount (purchased)</a:t>
            </a:r>
            <a:endParaRPr/>
          </a:p>
          <a:p>
            <a:pPr indent="-342900" lvl="0" marL="457200" rtl="0" algn="l">
              <a:spcBef>
                <a:spcPts val="0"/>
              </a:spcBef>
              <a:spcAft>
                <a:spcPts val="0"/>
              </a:spcAft>
              <a:buSzPts val="1800"/>
              <a:buChar char="●"/>
            </a:pPr>
            <a:r>
              <a:rPr lang="en"/>
              <a:t>Fastened to sunvisor with </a:t>
            </a:r>
            <a:r>
              <a:rPr lang="en"/>
              <a:t>large binder clip</a:t>
            </a:r>
            <a:endParaRPr/>
          </a:p>
        </p:txBody>
      </p:sp>
      <p:pic>
        <p:nvPicPr>
          <p:cNvPr id="156" name="Google Shape;156;p27"/>
          <p:cNvPicPr preferRelativeResize="0"/>
          <p:nvPr/>
        </p:nvPicPr>
        <p:blipFill rotWithShape="1">
          <a:blip r:embed="rId3">
            <a:alphaModFix/>
          </a:blip>
          <a:srcRect b="21084" l="27442" r="29838" t="31427"/>
          <a:stretch/>
        </p:blipFill>
        <p:spPr>
          <a:xfrm>
            <a:off x="3566100" y="445025"/>
            <a:ext cx="2127548" cy="3141125"/>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A="30000" stPos="0" sy="-100000" ky="0"/>
          </a:effectLst>
        </p:spPr>
      </p:pic>
      <p:pic>
        <p:nvPicPr>
          <p:cNvPr id="157" name="Google Shape;157;p27"/>
          <p:cNvPicPr preferRelativeResize="0"/>
          <p:nvPr/>
        </p:nvPicPr>
        <p:blipFill rotWithShape="1">
          <a:blip r:embed="rId4">
            <a:alphaModFix/>
          </a:blip>
          <a:srcRect b="0" l="0" r="0" t="17790"/>
          <a:stretch/>
        </p:blipFill>
        <p:spPr>
          <a:xfrm>
            <a:off x="5842625" y="445025"/>
            <a:ext cx="2876925" cy="3141125"/>
          </a:xfrm>
          <a:prstGeom prst="rect">
            <a:avLst/>
          </a:prstGeom>
          <a:noFill/>
          <a:ln>
            <a:noFill/>
          </a:ln>
          <a:effectLst>
            <a:reflection blurRad="0" dir="5400000" dist="38100" endA="0" endPos="30000" fadeDir="5400012" kx="0" rotWithShape="0" algn="bl" stA="30000" stPos="0" sy="-100000" ky="0"/>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28"/>
          <p:cNvPicPr preferRelativeResize="0"/>
          <p:nvPr/>
        </p:nvPicPr>
        <p:blipFill>
          <a:blip r:embed="rId3">
            <a:alphaModFix amt="25000"/>
          </a:blip>
          <a:stretch>
            <a:fillRect/>
          </a:stretch>
        </p:blipFill>
        <p:spPr>
          <a:xfrm>
            <a:off x="2152650" y="0"/>
            <a:ext cx="5143500" cy="5143500"/>
          </a:xfrm>
          <a:prstGeom prst="rect">
            <a:avLst/>
          </a:prstGeom>
          <a:noFill/>
          <a:ln>
            <a:noFill/>
          </a:ln>
        </p:spPr>
      </p:pic>
      <p:sp>
        <p:nvSpPr>
          <p:cNvPr id="163" name="Google Shape;163;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Specifications – Communications and App Development</a:t>
            </a:r>
            <a:endParaRPr/>
          </a:p>
        </p:txBody>
      </p:sp>
      <p:sp>
        <p:nvSpPr>
          <p:cNvPr id="164" name="Google Shape;164;p28"/>
          <p:cNvSpPr txBox="1"/>
          <p:nvPr>
            <p:ph idx="1" type="body"/>
          </p:nvPr>
        </p:nvSpPr>
        <p:spPr>
          <a:xfrm>
            <a:off x="311700" y="3139575"/>
            <a:ext cx="8520600" cy="877200"/>
          </a:xfrm>
          <a:prstGeom prst="rect">
            <a:avLst/>
          </a:prstGeom>
        </p:spPr>
        <p:txBody>
          <a:bodyPr anchorCtr="0" anchor="t" bIns="91425" lIns="91425" spcFirstLastPara="1" rIns="91425" wrap="square" tIns="91425">
            <a:spAutoFit/>
          </a:bodyPr>
          <a:lstStyle/>
          <a:p>
            <a:pPr indent="-342900" lvl="0" marL="457200" rtl="0" algn="l">
              <a:lnSpc>
                <a:spcPct val="150000"/>
              </a:lnSpc>
              <a:spcBef>
                <a:spcPts val="0"/>
              </a:spcBef>
              <a:spcAft>
                <a:spcPts val="0"/>
              </a:spcAft>
              <a:buClr>
                <a:schemeClr val="dk1"/>
              </a:buClr>
              <a:buSzPts val="1800"/>
              <a:buFont typeface="Arial"/>
              <a:buChar char="●"/>
            </a:pPr>
            <a:r>
              <a:rPr lang="en">
                <a:solidFill>
                  <a:schemeClr val="dk1"/>
                </a:solidFill>
                <a:latin typeface="Arial"/>
                <a:ea typeface="Arial"/>
                <a:cs typeface="Arial"/>
                <a:sym typeface="Arial"/>
              </a:rPr>
              <a:t>The application’s user interface will display the most recently taken image, its classification, and a quantitative measurement of safe driving.</a:t>
            </a:r>
            <a:endParaRPr>
              <a:solidFill>
                <a:schemeClr val="dk1"/>
              </a:solidFill>
              <a:latin typeface="Arial"/>
              <a:ea typeface="Arial"/>
              <a:cs typeface="Arial"/>
              <a:sym typeface="Arial"/>
            </a:endParaRPr>
          </a:p>
        </p:txBody>
      </p:sp>
      <p:graphicFrame>
        <p:nvGraphicFramePr>
          <p:cNvPr id="165" name="Google Shape;165;p28"/>
          <p:cNvGraphicFramePr/>
          <p:nvPr/>
        </p:nvGraphicFramePr>
        <p:xfrm>
          <a:off x="952500" y="1392900"/>
          <a:ext cx="3000000" cy="3000000"/>
        </p:xfrm>
        <a:graphic>
          <a:graphicData uri="http://schemas.openxmlformats.org/drawingml/2006/table">
            <a:tbl>
              <a:tblPr>
                <a:noFill/>
                <a:tableStyleId>{756FE454-7C0F-415E-8190-D9399196057B}</a:tableStyleId>
              </a:tblPr>
              <a:tblGrid>
                <a:gridCol w="1595150"/>
                <a:gridCol w="5643850"/>
              </a:tblGrid>
              <a:tr h="381000">
                <a:tc>
                  <a:txBody>
                    <a:bodyPr/>
                    <a:lstStyle/>
                    <a:p>
                      <a:pPr indent="0" lvl="0" marL="0" rtl="0" algn="l">
                        <a:lnSpc>
                          <a:spcPct val="150000"/>
                        </a:lnSpc>
                        <a:spcBef>
                          <a:spcPts val="0"/>
                        </a:spcBef>
                        <a:spcAft>
                          <a:spcPts val="0"/>
                        </a:spcAft>
                        <a:buNone/>
                      </a:pPr>
                      <a:r>
                        <a:rPr lang="en" sz="1800">
                          <a:solidFill>
                            <a:schemeClr val="dk1"/>
                          </a:solidFill>
                        </a:rPr>
                        <a:t>Android</a:t>
                      </a:r>
                      <a:endParaRPr/>
                    </a:p>
                  </a:txBody>
                  <a:tcPr marT="91425" marB="91425" marR="91425" marL="91425"/>
                </a:tc>
                <a:tc>
                  <a:txBody>
                    <a:bodyPr/>
                    <a:lstStyle/>
                    <a:p>
                      <a:pPr indent="0" lvl="0" marL="0" rtl="0" algn="l">
                        <a:lnSpc>
                          <a:spcPct val="150000"/>
                        </a:lnSpc>
                        <a:spcBef>
                          <a:spcPts val="0"/>
                        </a:spcBef>
                        <a:spcAft>
                          <a:spcPts val="0"/>
                        </a:spcAft>
                        <a:buNone/>
                      </a:pPr>
                      <a:r>
                        <a:rPr lang="en" sz="1800">
                          <a:solidFill>
                            <a:schemeClr val="dk1"/>
                          </a:solidFill>
                        </a:rPr>
                        <a:t>Target Application Framework</a:t>
                      </a:r>
                      <a:endParaRPr/>
                    </a:p>
                  </a:txBody>
                  <a:tcPr marT="91425" marB="91425" marR="91425" marL="91425"/>
                </a:tc>
              </a:tr>
              <a:tr h="381000">
                <a:tc>
                  <a:txBody>
                    <a:bodyPr/>
                    <a:lstStyle/>
                    <a:p>
                      <a:pPr indent="0" lvl="0" marL="0" rtl="0" algn="l">
                        <a:lnSpc>
                          <a:spcPct val="150000"/>
                        </a:lnSpc>
                        <a:spcBef>
                          <a:spcPts val="0"/>
                        </a:spcBef>
                        <a:spcAft>
                          <a:spcPts val="0"/>
                        </a:spcAft>
                        <a:buNone/>
                      </a:pPr>
                      <a:r>
                        <a:rPr lang="en" sz="1800">
                          <a:solidFill>
                            <a:schemeClr val="dk1"/>
                          </a:solidFill>
                        </a:rPr>
                        <a:t>Kivy</a:t>
                      </a:r>
                      <a:endParaRPr/>
                    </a:p>
                  </a:txBody>
                  <a:tcPr marT="91425" marB="91425" marR="91425" marL="91425"/>
                </a:tc>
                <a:tc>
                  <a:txBody>
                    <a:bodyPr/>
                    <a:lstStyle/>
                    <a:p>
                      <a:pPr indent="0" lvl="0" marL="0" rtl="0" algn="l">
                        <a:lnSpc>
                          <a:spcPct val="150000"/>
                        </a:lnSpc>
                        <a:spcBef>
                          <a:spcPts val="0"/>
                        </a:spcBef>
                        <a:spcAft>
                          <a:spcPts val="0"/>
                        </a:spcAft>
                        <a:buNone/>
                      </a:pPr>
                      <a:r>
                        <a:rPr lang="en" sz="1800">
                          <a:solidFill>
                            <a:schemeClr val="dk1"/>
                          </a:solidFill>
                        </a:rPr>
                        <a:t>GUI and Interface + Python Utilization</a:t>
                      </a:r>
                      <a:endParaRPr/>
                    </a:p>
                  </a:txBody>
                  <a:tcPr marT="91425" marB="91425" marR="91425" marL="91425"/>
                </a:tc>
              </a:tr>
              <a:tr h="381000">
                <a:tc>
                  <a:txBody>
                    <a:bodyPr/>
                    <a:lstStyle/>
                    <a:p>
                      <a:pPr indent="0" lvl="0" marL="0" rtl="0" algn="l">
                        <a:lnSpc>
                          <a:spcPct val="150000"/>
                        </a:lnSpc>
                        <a:spcBef>
                          <a:spcPts val="0"/>
                        </a:spcBef>
                        <a:spcAft>
                          <a:spcPts val="0"/>
                        </a:spcAft>
                        <a:buNone/>
                      </a:pPr>
                      <a:r>
                        <a:rPr lang="en" sz="1800">
                          <a:solidFill>
                            <a:schemeClr val="dk1"/>
                          </a:solidFill>
                        </a:rPr>
                        <a:t>SocketServer</a:t>
                      </a:r>
                      <a:endParaRPr sz="1800">
                        <a:solidFill>
                          <a:schemeClr val="dk1"/>
                        </a:solidFill>
                      </a:endParaRPr>
                    </a:p>
                  </a:txBody>
                  <a:tcPr marT="91425" marB="91425" marR="91425" marL="91425"/>
                </a:tc>
                <a:tc>
                  <a:txBody>
                    <a:bodyPr/>
                    <a:lstStyle/>
                    <a:p>
                      <a:pPr indent="0" lvl="0" marL="0" rtl="0" algn="l">
                        <a:lnSpc>
                          <a:spcPct val="150000"/>
                        </a:lnSpc>
                        <a:spcBef>
                          <a:spcPts val="0"/>
                        </a:spcBef>
                        <a:spcAft>
                          <a:spcPts val="0"/>
                        </a:spcAft>
                        <a:buNone/>
                      </a:pPr>
                      <a:r>
                        <a:rPr lang="en" sz="1800">
                          <a:solidFill>
                            <a:schemeClr val="dk1"/>
                          </a:solidFill>
                        </a:rPr>
                        <a:t>Wifi Connectivity</a:t>
                      </a:r>
                      <a:endParaRPr sz="1800">
                        <a:solidFill>
                          <a:schemeClr val="dk1"/>
                        </a:solidFill>
                      </a:endParaRPr>
                    </a:p>
                  </a:txBody>
                  <a:tcPr marT="91425" marB="91425" marR="91425" marL="9142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29"/>
          <p:cNvPicPr preferRelativeResize="0"/>
          <p:nvPr/>
        </p:nvPicPr>
        <p:blipFill>
          <a:blip r:embed="rId3">
            <a:alphaModFix amt="40000"/>
          </a:blip>
          <a:stretch>
            <a:fillRect/>
          </a:stretch>
        </p:blipFill>
        <p:spPr>
          <a:xfrm>
            <a:off x="0" y="0"/>
            <a:ext cx="9144000" cy="5143500"/>
          </a:xfrm>
          <a:prstGeom prst="rect">
            <a:avLst/>
          </a:prstGeom>
          <a:noFill/>
          <a:ln>
            <a:noFill/>
          </a:ln>
        </p:spPr>
      </p:pic>
      <p:sp>
        <p:nvSpPr>
          <p:cNvPr id="171" name="Google Shape;171;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Basic Communications</a:t>
            </a:r>
            <a:endParaRPr/>
          </a:p>
        </p:txBody>
      </p:sp>
      <p:sp>
        <p:nvSpPr>
          <p:cNvPr id="172" name="Google Shape;172;p29"/>
          <p:cNvSpPr txBox="1"/>
          <p:nvPr/>
        </p:nvSpPr>
        <p:spPr>
          <a:xfrm>
            <a:off x="311700" y="1017725"/>
            <a:ext cx="6398700" cy="1693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Char char="●"/>
            </a:pPr>
            <a:r>
              <a:rPr lang="en">
                <a:solidFill>
                  <a:schemeClr val="dk1"/>
                </a:solidFill>
              </a:rPr>
              <a:t>Raspberry Pi acts as Wifi Hotspot</a:t>
            </a:r>
            <a:endParaRPr>
              <a:solidFill>
                <a:schemeClr val="dk1"/>
              </a:solidFill>
            </a:endParaRPr>
          </a:p>
          <a:p>
            <a:pPr indent="0" lvl="0" marL="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Raspberry Pi listens for client connection</a:t>
            </a:r>
            <a:endParaRPr>
              <a:solidFill>
                <a:schemeClr val="dk1"/>
              </a:solidFill>
            </a:endParaRPr>
          </a:p>
          <a:p>
            <a:pPr indent="0" lvl="0" marL="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Raspberry Pi captures, classifies, and transfers data to the client</a:t>
            </a:r>
            <a:endParaRPr>
              <a:solidFill>
                <a:schemeClr val="dk1"/>
              </a:solidFill>
            </a:endParaRPr>
          </a:p>
          <a:p>
            <a:pPr indent="0" lvl="0" marL="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Process continues</a:t>
            </a:r>
            <a:endParaRPr>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30" title="20230424_001003.mp4">
            <a:hlinkClick r:id="rId3"/>
          </p:cNvPr>
          <p:cNvPicPr preferRelativeResize="0"/>
          <p:nvPr/>
        </p:nvPicPr>
        <p:blipFill>
          <a:blip r:embed="rId4">
            <a:alphaModFix/>
          </a:blip>
          <a:stretch>
            <a:fillRect/>
          </a:stretch>
        </p:blipFill>
        <p:spPr>
          <a:xfrm>
            <a:off x="1143028" y="0"/>
            <a:ext cx="6857945"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31"/>
          <p:cNvPicPr preferRelativeResize="0"/>
          <p:nvPr/>
        </p:nvPicPr>
        <p:blipFill>
          <a:blip r:embed="rId3">
            <a:alphaModFix amt="40000"/>
          </a:blip>
          <a:stretch>
            <a:fillRect/>
          </a:stretch>
        </p:blipFill>
        <p:spPr>
          <a:xfrm>
            <a:off x="3856826" y="642225"/>
            <a:ext cx="4741225" cy="3495075"/>
          </a:xfrm>
          <a:prstGeom prst="rect">
            <a:avLst/>
          </a:prstGeom>
          <a:noFill/>
          <a:ln>
            <a:noFill/>
          </a:ln>
          <a:effectLst>
            <a:reflection blurRad="0" dir="5400000" dist="38100" endA="0" endPos="30000" fadeDir="5400012" kx="0" rotWithShape="0" algn="bl" stPos="0" sy="-100000" ky="0"/>
          </a:effectLst>
        </p:spPr>
      </p:pic>
      <p:sp>
        <p:nvSpPr>
          <p:cNvPr id="183" name="Google Shape;183;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Cost Estimate</a:t>
            </a:r>
            <a:endParaRPr/>
          </a:p>
        </p:txBody>
      </p:sp>
      <p:graphicFrame>
        <p:nvGraphicFramePr>
          <p:cNvPr id="184" name="Google Shape;184;p31"/>
          <p:cNvGraphicFramePr/>
          <p:nvPr/>
        </p:nvGraphicFramePr>
        <p:xfrm>
          <a:off x="1553638" y="1533400"/>
          <a:ext cx="3000000" cy="3000000"/>
        </p:xfrm>
        <a:graphic>
          <a:graphicData uri="http://schemas.openxmlformats.org/drawingml/2006/table">
            <a:tbl>
              <a:tblPr>
                <a:noFill/>
                <a:tableStyleId>{756FE454-7C0F-415E-8190-D9399196057B}</a:tableStyleId>
              </a:tblPr>
              <a:tblGrid>
                <a:gridCol w="2696700"/>
                <a:gridCol w="3340025"/>
              </a:tblGrid>
              <a:tr h="519175">
                <a:tc>
                  <a:txBody>
                    <a:bodyPr/>
                    <a:lstStyle/>
                    <a:p>
                      <a:pPr indent="0" lvl="0" marL="0" rtl="0" algn="l">
                        <a:spcBef>
                          <a:spcPts val="0"/>
                        </a:spcBef>
                        <a:spcAft>
                          <a:spcPts val="0"/>
                        </a:spcAft>
                        <a:buNone/>
                      </a:pPr>
                      <a:r>
                        <a:rPr lang="en" sz="1700">
                          <a:solidFill>
                            <a:schemeClr val="dk1"/>
                          </a:solidFill>
                        </a:rPr>
                        <a:t>Raspberry Pi 4B</a:t>
                      </a:r>
                      <a:endParaRPr sz="1700">
                        <a:solidFill>
                          <a:schemeClr val="dk1"/>
                        </a:solidFill>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n" sz="1700">
                          <a:solidFill>
                            <a:schemeClr val="dk1"/>
                          </a:solidFill>
                        </a:rPr>
                        <a:t>$224</a:t>
                      </a:r>
                      <a:endParaRPr sz="1700">
                        <a:solidFill>
                          <a:schemeClr val="dk1"/>
                        </a:solidFill>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519175">
                <a:tc>
                  <a:txBody>
                    <a:bodyPr/>
                    <a:lstStyle/>
                    <a:p>
                      <a:pPr indent="0" lvl="0" marL="0" rtl="0" algn="l">
                        <a:spcBef>
                          <a:spcPts val="0"/>
                        </a:spcBef>
                        <a:spcAft>
                          <a:spcPts val="0"/>
                        </a:spcAft>
                        <a:buNone/>
                      </a:pPr>
                      <a:r>
                        <a:rPr lang="en" sz="1700">
                          <a:solidFill>
                            <a:schemeClr val="dk1"/>
                          </a:solidFill>
                        </a:rPr>
                        <a:t>V2 Camera Module</a:t>
                      </a:r>
                      <a:endParaRPr sz="1700">
                        <a:solidFill>
                          <a:schemeClr val="dk1"/>
                        </a:solidFill>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n" sz="1700">
                          <a:solidFill>
                            <a:schemeClr val="dk1"/>
                          </a:solidFill>
                        </a:rPr>
                        <a:t>$30</a:t>
                      </a:r>
                      <a:endParaRPr sz="1700">
                        <a:solidFill>
                          <a:schemeClr val="dk1"/>
                        </a:solidFill>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519175">
                <a:tc>
                  <a:txBody>
                    <a:bodyPr/>
                    <a:lstStyle/>
                    <a:p>
                      <a:pPr indent="0" lvl="0" marL="0" rtl="0" algn="l">
                        <a:spcBef>
                          <a:spcPts val="0"/>
                        </a:spcBef>
                        <a:spcAft>
                          <a:spcPts val="0"/>
                        </a:spcAft>
                        <a:buNone/>
                      </a:pPr>
                      <a:r>
                        <a:rPr lang="en" sz="1700">
                          <a:solidFill>
                            <a:schemeClr val="dk1"/>
                          </a:solidFill>
                        </a:rPr>
                        <a:t>PiSugar 2 Plus</a:t>
                      </a:r>
                      <a:endParaRPr sz="1700">
                        <a:solidFill>
                          <a:schemeClr val="dk1"/>
                        </a:solidFill>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lang="en" sz="1700">
                          <a:solidFill>
                            <a:schemeClr val="dk1"/>
                          </a:solidFill>
                        </a:rPr>
                        <a:t>$50</a:t>
                      </a:r>
                      <a:endParaRPr sz="1700">
                        <a:solidFill>
                          <a:schemeClr val="dk1"/>
                        </a:solidFill>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519175">
                <a:tc>
                  <a:txBody>
                    <a:bodyPr/>
                    <a:lstStyle/>
                    <a:p>
                      <a:pPr indent="0" lvl="0" marL="0" rtl="0" algn="l">
                        <a:spcBef>
                          <a:spcPts val="0"/>
                        </a:spcBef>
                        <a:spcAft>
                          <a:spcPts val="0"/>
                        </a:spcAft>
                        <a:buNone/>
                      </a:pPr>
                      <a:r>
                        <a:rPr lang="en" sz="1700">
                          <a:solidFill>
                            <a:schemeClr val="dk1"/>
                          </a:solidFill>
                        </a:rPr>
                        <a:t>TOTAL</a:t>
                      </a:r>
                      <a:endParaRPr sz="1700">
                        <a:solidFill>
                          <a:schemeClr val="dk1"/>
                        </a:solidFill>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r">
                        <a:spcBef>
                          <a:spcPts val="0"/>
                        </a:spcBef>
                        <a:spcAft>
                          <a:spcPts val="0"/>
                        </a:spcAft>
                        <a:buNone/>
                      </a:pPr>
                      <a:r>
                        <a:rPr b="1" lang="en" sz="1700">
                          <a:solidFill>
                            <a:schemeClr val="dk1"/>
                          </a:solidFill>
                        </a:rPr>
                        <a:t>$304</a:t>
                      </a:r>
                      <a:endParaRPr b="1" sz="1700">
                        <a:solidFill>
                          <a:schemeClr val="dk1"/>
                        </a:solidFill>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	</a:t>
            </a:r>
            <a:endParaRPr/>
          </a:p>
        </p:txBody>
      </p:sp>
      <p:pic>
        <p:nvPicPr>
          <p:cNvPr id="66" name="Google Shape;66;p14"/>
          <p:cNvPicPr preferRelativeResize="0"/>
          <p:nvPr/>
        </p:nvPicPr>
        <p:blipFill rotWithShape="1">
          <a:blip r:embed="rId3">
            <a:alphaModFix amt="40000"/>
          </a:blip>
          <a:srcRect b="3149" l="0" r="2248" t="2555"/>
          <a:stretch/>
        </p:blipFill>
        <p:spPr>
          <a:xfrm>
            <a:off x="4572000" y="445025"/>
            <a:ext cx="4260300" cy="3080737"/>
          </a:xfrm>
          <a:prstGeom prst="rect">
            <a:avLst/>
          </a:prstGeom>
          <a:noFill/>
          <a:ln>
            <a:noFill/>
          </a:ln>
        </p:spPr>
      </p:pic>
      <p:pic>
        <p:nvPicPr>
          <p:cNvPr id="67" name="Google Shape;67;p14"/>
          <p:cNvPicPr preferRelativeResize="0"/>
          <p:nvPr/>
        </p:nvPicPr>
        <p:blipFill>
          <a:blip r:embed="rId4">
            <a:alphaModFix amt="30000"/>
          </a:blip>
          <a:stretch>
            <a:fillRect/>
          </a:stretch>
        </p:blipFill>
        <p:spPr>
          <a:xfrm>
            <a:off x="311700" y="1702206"/>
            <a:ext cx="4260300" cy="3217094"/>
          </a:xfrm>
          <a:prstGeom prst="rect">
            <a:avLst/>
          </a:prstGeom>
          <a:noFill/>
          <a:ln>
            <a:noFill/>
          </a:ln>
        </p:spPr>
      </p:pic>
      <p:sp>
        <p:nvSpPr>
          <p:cNvPr id="68" name="Google Shape;68;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chemeClr val="dk1"/>
              </a:buClr>
              <a:buSzPts val="2000"/>
              <a:buChar char="●"/>
            </a:pPr>
            <a:r>
              <a:rPr lang="en" sz="2000">
                <a:solidFill>
                  <a:schemeClr val="dk1"/>
                </a:solidFill>
              </a:rPr>
              <a:t>In 2020, distracted driving claimed the lives of 3,142 people in the United States. </a:t>
            </a:r>
            <a:endParaRPr sz="2000">
              <a:solidFill>
                <a:schemeClr val="dk1"/>
              </a:solidFill>
            </a:endParaRPr>
          </a:p>
          <a:p>
            <a:pPr indent="0" lvl="0" marL="457200" rtl="0" algn="l">
              <a:spcBef>
                <a:spcPts val="1200"/>
              </a:spcBef>
              <a:spcAft>
                <a:spcPts val="0"/>
              </a:spcAft>
              <a:buNone/>
            </a:pPr>
            <a:r>
              <a:t/>
            </a:r>
            <a:endParaRPr sz="2000">
              <a:solidFill>
                <a:schemeClr val="dk1"/>
              </a:solidFill>
            </a:endParaRPr>
          </a:p>
          <a:p>
            <a:pPr indent="-355600" lvl="0" marL="457200" rtl="0" algn="l">
              <a:spcBef>
                <a:spcPts val="1200"/>
              </a:spcBef>
              <a:spcAft>
                <a:spcPts val="0"/>
              </a:spcAft>
              <a:buClr>
                <a:schemeClr val="dk1"/>
              </a:buClr>
              <a:buSzPts val="2000"/>
              <a:buChar char="●"/>
            </a:pPr>
            <a:r>
              <a:rPr lang="en" sz="2000">
                <a:solidFill>
                  <a:schemeClr val="dk1"/>
                </a:solidFill>
              </a:rPr>
              <a:t>There are different kinds of distracted behavior. </a:t>
            </a:r>
            <a:endParaRPr sz="2000">
              <a:solidFill>
                <a:schemeClr val="dk1"/>
              </a:solidFill>
            </a:endParaRPr>
          </a:p>
          <a:p>
            <a:pPr indent="0" lvl="0" marL="457200" rtl="0" algn="l">
              <a:spcBef>
                <a:spcPts val="1200"/>
              </a:spcBef>
              <a:spcAft>
                <a:spcPts val="0"/>
              </a:spcAft>
              <a:buNone/>
            </a:pPr>
            <a:r>
              <a:t/>
            </a:r>
            <a:endParaRPr sz="2000">
              <a:solidFill>
                <a:schemeClr val="dk1"/>
              </a:solidFill>
            </a:endParaRPr>
          </a:p>
          <a:p>
            <a:pPr indent="-355600" lvl="0" marL="457200" rtl="0" algn="l">
              <a:spcBef>
                <a:spcPts val="1200"/>
              </a:spcBef>
              <a:spcAft>
                <a:spcPts val="0"/>
              </a:spcAft>
              <a:buClr>
                <a:schemeClr val="dk1"/>
              </a:buClr>
              <a:buSzPts val="2000"/>
              <a:buChar char="●"/>
            </a:pPr>
            <a:r>
              <a:rPr lang="en" sz="2000">
                <a:solidFill>
                  <a:schemeClr val="dk1"/>
                </a:solidFill>
              </a:rPr>
              <a:t>Our solution to this problem uses computer vision to classify distracted driving and aims to work with insurance agencies in the process. </a:t>
            </a:r>
            <a:endParaRPr sz="20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32"/>
          <p:cNvPicPr preferRelativeResize="0"/>
          <p:nvPr/>
        </p:nvPicPr>
        <p:blipFill>
          <a:blip r:embed="rId3">
            <a:alphaModFix amt="10000"/>
          </a:blip>
          <a:stretch>
            <a:fillRect/>
          </a:stretch>
        </p:blipFill>
        <p:spPr>
          <a:xfrm>
            <a:off x="1143000" y="514350"/>
            <a:ext cx="6858000" cy="4114800"/>
          </a:xfrm>
          <a:prstGeom prst="rect">
            <a:avLst/>
          </a:prstGeom>
          <a:noFill/>
          <a:ln>
            <a:noFill/>
          </a:ln>
          <a:effectLst>
            <a:reflection blurRad="0" dir="5400000" dist="38100" endA="0" endPos="30000" fadeDir="5400012" kx="0" rotWithShape="0" algn="bl" stA="55000" stPos="0" sy="-100000" ky="0"/>
          </a:effectLst>
        </p:spPr>
      </p:pic>
      <p:sp>
        <p:nvSpPr>
          <p:cNvPr id="190" name="Google Shape;190;p32"/>
          <p:cNvSpPr txBox="1"/>
          <p:nvPr>
            <p:ph type="title"/>
          </p:nvPr>
        </p:nvSpPr>
        <p:spPr>
          <a:xfrm>
            <a:off x="311700" y="3894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Relevant Standards</a:t>
            </a:r>
            <a:endParaRPr/>
          </a:p>
        </p:txBody>
      </p:sp>
      <p:sp>
        <p:nvSpPr>
          <p:cNvPr id="191" name="Google Shape;191;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1400"/>
              </a:spcBef>
              <a:spcAft>
                <a:spcPts val="0"/>
              </a:spcAft>
              <a:buSzPts val="1800"/>
              <a:buFont typeface="Arial"/>
              <a:buChar char="●"/>
            </a:pPr>
            <a:r>
              <a:rPr lang="en">
                <a:solidFill>
                  <a:schemeClr val="dk1"/>
                </a:solidFill>
                <a:uFill>
                  <a:noFill/>
                </a:uFill>
                <a:latin typeface="Arial"/>
                <a:ea typeface="Arial"/>
                <a:cs typeface="Arial"/>
                <a:sym typeface="Arial"/>
                <a:hlinkClick r:id="rId4">
                  <a:extLst>
                    <a:ext uri="{A12FA001-AC4F-418D-AE19-62706E023703}">
                      <ahyp:hlinkClr val="tx"/>
                    </a:ext>
                  </a:extLst>
                </a:hlinkClick>
              </a:rPr>
              <a:t>IEEE P2671™ - Standard for General Requirements of Online Detection Based on Machine Vision in Intelligent Manufacturing</a:t>
            </a:r>
            <a:endParaRPr sz="1700">
              <a:solidFill>
                <a:schemeClr val="dk1"/>
              </a:solidFill>
              <a:latin typeface="Arial"/>
              <a:ea typeface="Arial"/>
              <a:cs typeface="Arial"/>
              <a:sym typeface="Arial"/>
            </a:endParaRPr>
          </a:p>
          <a:p>
            <a:pPr indent="-342900" lvl="0" marL="457200" rtl="0" algn="l">
              <a:lnSpc>
                <a:spcPct val="150000"/>
              </a:lnSpc>
              <a:spcBef>
                <a:spcPts val="0"/>
              </a:spcBef>
              <a:spcAft>
                <a:spcPts val="0"/>
              </a:spcAft>
              <a:buClr>
                <a:schemeClr val="dk1"/>
              </a:buClr>
              <a:buSzPts val="1800"/>
              <a:buFont typeface="Noto Sans Symbols"/>
              <a:buChar char="●"/>
            </a:pPr>
            <a:r>
              <a:rPr lang="en">
                <a:solidFill>
                  <a:schemeClr val="dk1"/>
                </a:solidFill>
                <a:uFill>
                  <a:noFill/>
                </a:uFill>
                <a:latin typeface="Arial"/>
                <a:ea typeface="Arial"/>
                <a:cs typeface="Arial"/>
                <a:sym typeface="Arial"/>
                <a:hlinkClick r:id="rId5">
                  <a:extLst>
                    <a:ext uri="{A12FA001-AC4F-418D-AE19-62706E023703}">
                      <ahyp:hlinkClr val="tx"/>
                    </a:ext>
                  </a:extLst>
                </a:hlinkClick>
              </a:rPr>
              <a:t>IEEE P2841™ - Framework and Process for Deep Learning Evaluation</a:t>
            </a:r>
            <a:endParaRPr sz="1700">
              <a:solidFill>
                <a:schemeClr val="dk1"/>
              </a:solidFill>
              <a:latin typeface="Arial"/>
              <a:ea typeface="Arial"/>
              <a:cs typeface="Arial"/>
              <a:sym typeface="Arial"/>
            </a:endParaRPr>
          </a:p>
          <a:p>
            <a:pPr indent="-342900" lvl="0" marL="457200" rtl="0" algn="l">
              <a:lnSpc>
                <a:spcPct val="150000"/>
              </a:lnSpc>
              <a:spcBef>
                <a:spcPts val="0"/>
              </a:spcBef>
              <a:spcAft>
                <a:spcPts val="0"/>
              </a:spcAft>
              <a:buClr>
                <a:schemeClr val="dk1"/>
              </a:buClr>
              <a:buSzPts val="1800"/>
              <a:buFont typeface="Arial"/>
              <a:buChar char="●"/>
            </a:pPr>
            <a:r>
              <a:rPr lang="en" sz="1700">
                <a:solidFill>
                  <a:schemeClr val="dk1"/>
                </a:solidFill>
                <a:latin typeface="Arial"/>
                <a:ea typeface="Arial"/>
                <a:cs typeface="Arial"/>
                <a:sym typeface="Arial"/>
              </a:rPr>
              <a:t>IEEE </a:t>
            </a:r>
            <a:r>
              <a:rPr lang="en">
                <a:solidFill>
                  <a:schemeClr val="dk1"/>
                </a:solidFill>
                <a:uFill>
                  <a:noFill/>
                </a:uFill>
                <a:latin typeface="Arial"/>
                <a:ea typeface="Arial"/>
                <a:cs typeface="Arial"/>
                <a:sym typeface="Arial"/>
                <a:hlinkClick r:id="rId6">
                  <a:extLst>
                    <a:ext uri="{A12FA001-AC4F-418D-AE19-62706E023703}">
                      <ahyp:hlinkClr val="tx"/>
                    </a:ext>
                  </a:extLst>
                </a:hlinkClick>
              </a:rPr>
              <a:t>P3110™ - Standard for Computer Vision (CV) - Algorithms, Application Programming Interfaces (API), and Technical Requirements for Deep Learning Framework</a:t>
            </a:r>
            <a:endParaRPr sz="2200">
              <a:solidFill>
                <a:schemeClr val="dk1"/>
              </a:solidFill>
              <a:latin typeface="Arial"/>
              <a:ea typeface="Arial"/>
              <a:cs typeface="Arial"/>
              <a:sym typeface="Arial"/>
            </a:endParaRPr>
          </a:p>
          <a:p>
            <a:pPr indent="0" lvl="0" marL="457200" rtl="0" algn="l">
              <a:lnSpc>
                <a:spcPct val="150000"/>
              </a:lnSpc>
              <a:spcBef>
                <a:spcPts val="1400"/>
              </a:spcBef>
              <a:spcAft>
                <a:spcPts val="0"/>
              </a:spcAft>
              <a:buNone/>
            </a:pPr>
            <a:r>
              <a:t/>
            </a:r>
            <a:endParaRPr>
              <a:solidFill>
                <a:schemeClr val="dk1"/>
              </a:solidFill>
              <a:latin typeface="Arial"/>
              <a:ea typeface="Arial"/>
              <a:cs typeface="Arial"/>
              <a:sym typeface="Arial"/>
            </a:endParaRPr>
          </a:p>
          <a:p>
            <a:pPr indent="0" lvl="0" marL="457200" rtl="0" algn="l">
              <a:lnSpc>
                <a:spcPct val="150000"/>
              </a:lnSpc>
              <a:spcBef>
                <a:spcPts val="400"/>
              </a:spcBef>
              <a:spcAft>
                <a:spcPts val="0"/>
              </a:spcAft>
              <a:buNone/>
            </a:pPr>
            <a:r>
              <a:t/>
            </a:r>
            <a:endParaRPr>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33"/>
          <p:cNvPicPr preferRelativeResize="0"/>
          <p:nvPr/>
        </p:nvPicPr>
        <p:blipFill>
          <a:blip r:embed="rId3">
            <a:alphaModFix/>
          </a:blip>
          <a:stretch>
            <a:fillRect/>
          </a:stretch>
        </p:blipFill>
        <p:spPr>
          <a:xfrm>
            <a:off x="228775" y="71425"/>
            <a:ext cx="8641374" cy="4987076"/>
          </a:xfrm>
          <a:prstGeom prst="rect">
            <a:avLst/>
          </a:prstGeom>
          <a:noFill/>
          <a:ln>
            <a:noFill/>
          </a:ln>
        </p:spPr>
      </p:pic>
      <p:sp>
        <p:nvSpPr>
          <p:cNvPr id="197" name="Google Shape;197;p33"/>
          <p:cNvSpPr txBox="1"/>
          <p:nvPr>
            <p:ph type="title"/>
          </p:nvPr>
        </p:nvSpPr>
        <p:spPr>
          <a:xfrm>
            <a:off x="755450" y="71425"/>
            <a:ext cx="6168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dk2"/>
                </a:solidFill>
              </a:rPr>
              <a:t>Gantt Chart</a:t>
            </a:r>
            <a:endParaRPr>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a:t>
            </a:r>
            <a:endParaRPr/>
          </a:p>
        </p:txBody>
      </p:sp>
      <p:sp>
        <p:nvSpPr>
          <p:cNvPr id="203" name="Google Shape;203;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latin typeface="Arial"/>
                <a:ea typeface="Arial"/>
                <a:cs typeface="Arial"/>
                <a:sym typeface="Arial"/>
              </a:rPr>
              <a:t>[1] </a:t>
            </a:r>
            <a:r>
              <a:rPr i="1" lang="en" sz="1400">
                <a:solidFill>
                  <a:schemeClr val="dk1"/>
                </a:solidFill>
                <a:latin typeface="Arial"/>
                <a:ea typeface="Arial"/>
                <a:cs typeface="Arial"/>
                <a:sym typeface="Arial"/>
              </a:rPr>
              <a:t>Distracted driving</a:t>
            </a:r>
            <a:r>
              <a:rPr lang="en" sz="1400">
                <a:solidFill>
                  <a:schemeClr val="dk1"/>
                </a:solidFill>
                <a:latin typeface="Arial"/>
                <a:ea typeface="Arial"/>
                <a:cs typeface="Arial"/>
                <a:sym typeface="Arial"/>
              </a:rPr>
              <a:t>. NHTSA. (2021). Retrieved from https://www.nhtsa.gov/risky-driving/distracted-driving</a:t>
            </a:r>
            <a:endParaRPr sz="1400">
              <a:solidFill>
                <a:schemeClr val="dk1"/>
              </a:solidFill>
              <a:latin typeface="Arial"/>
              <a:ea typeface="Arial"/>
              <a:cs typeface="Arial"/>
              <a:sym typeface="Arial"/>
            </a:endParaRPr>
          </a:p>
          <a:p>
            <a:pPr indent="0" lvl="0" marL="0" rtl="0" algn="l">
              <a:spcBef>
                <a:spcPts val="0"/>
              </a:spcBef>
              <a:spcAft>
                <a:spcPts val="0"/>
              </a:spcAft>
              <a:buNone/>
            </a:pPr>
            <a:r>
              <a:t/>
            </a:r>
            <a:endParaRPr sz="1400">
              <a:solidFill>
                <a:schemeClr val="dk1"/>
              </a:solidFill>
              <a:latin typeface="Arial"/>
              <a:ea typeface="Arial"/>
              <a:cs typeface="Arial"/>
              <a:sym typeface="Arial"/>
            </a:endParaRPr>
          </a:p>
          <a:p>
            <a:pPr indent="0" lvl="0" marL="0" rtl="0" algn="l">
              <a:spcBef>
                <a:spcPts val="0"/>
              </a:spcBef>
              <a:spcAft>
                <a:spcPts val="0"/>
              </a:spcAft>
              <a:buNone/>
            </a:pPr>
            <a:r>
              <a:rPr lang="en" sz="1400">
                <a:solidFill>
                  <a:schemeClr val="dk1"/>
                </a:solidFill>
                <a:latin typeface="Arial"/>
                <a:ea typeface="Arial"/>
                <a:cs typeface="Arial"/>
                <a:sym typeface="Arial"/>
              </a:rPr>
              <a:t>[2] </a:t>
            </a:r>
            <a:r>
              <a:rPr i="1" lang="en" sz="1400">
                <a:solidFill>
                  <a:schemeClr val="dk1"/>
                </a:solidFill>
                <a:latin typeface="Arial"/>
                <a:ea typeface="Arial"/>
                <a:cs typeface="Arial"/>
                <a:sym typeface="Arial"/>
              </a:rPr>
              <a:t>Taher Ujjainwala</a:t>
            </a:r>
            <a:r>
              <a:rPr lang="en" sz="1400">
                <a:solidFill>
                  <a:schemeClr val="dk1"/>
                </a:solidFill>
                <a:latin typeface="Arial"/>
                <a:ea typeface="Arial"/>
                <a:cs typeface="Arial"/>
                <a:sym typeface="Arial"/>
              </a:rPr>
              <a:t>. (2019). </a:t>
            </a:r>
            <a:r>
              <a:rPr i="1" lang="en" sz="1400">
                <a:solidFill>
                  <a:schemeClr val="dk1"/>
                </a:solidFill>
                <a:latin typeface="Arial"/>
                <a:ea typeface="Arial"/>
                <a:cs typeface="Arial"/>
                <a:sym typeface="Arial"/>
              </a:rPr>
              <a:t>Taher1322/RPI-bluetooth_app: Android Bluetooth app</a:t>
            </a:r>
            <a:r>
              <a:rPr lang="en" sz="1400">
                <a:solidFill>
                  <a:schemeClr val="dk1"/>
                </a:solidFill>
                <a:latin typeface="Arial"/>
                <a:ea typeface="Arial"/>
                <a:cs typeface="Arial"/>
                <a:sym typeface="Arial"/>
              </a:rPr>
              <a:t>. GitHub. Retrieved from https://github.com/Taher1322/RPi-bluetooth_app</a:t>
            </a:r>
            <a:endParaRPr sz="1400">
              <a:solidFill>
                <a:schemeClr val="dk1"/>
              </a:solidFill>
              <a:latin typeface="Arial"/>
              <a:ea typeface="Arial"/>
              <a:cs typeface="Arial"/>
              <a:sym typeface="Arial"/>
            </a:endParaRPr>
          </a:p>
          <a:p>
            <a:pPr indent="0" lvl="0" marL="0" rtl="0" algn="l">
              <a:spcBef>
                <a:spcPts val="0"/>
              </a:spcBef>
              <a:spcAft>
                <a:spcPts val="0"/>
              </a:spcAft>
              <a:buNone/>
            </a:pPr>
            <a:r>
              <a:t/>
            </a:r>
            <a:endParaRPr sz="1400">
              <a:solidFill>
                <a:schemeClr val="dk1"/>
              </a:solidFill>
              <a:latin typeface="Arial"/>
              <a:ea typeface="Arial"/>
              <a:cs typeface="Arial"/>
              <a:sym typeface="Arial"/>
            </a:endParaRPr>
          </a:p>
          <a:p>
            <a:pPr indent="0" lvl="0" marL="0" rtl="0" algn="l">
              <a:spcBef>
                <a:spcPts val="0"/>
              </a:spcBef>
              <a:spcAft>
                <a:spcPts val="0"/>
              </a:spcAft>
              <a:buNone/>
            </a:pPr>
            <a:r>
              <a:rPr lang="en" sz="1400">
                <a:solidFill>
                  <a:schemeClr val="dk1"/>
                </a:solidFill>
                <a:latin typeface="Arial"/>
                <a:ea typeface="Arial"/>
                <a:cs typeface="Arial"/>
                <a:sym typeface="Arial"/>
              </a:rPr>
              <a:t>[3] </a:t>
            </a:r>
            <a:r>
              <a:rPr i="1" lang="en" sz="1400">
                <a:solidFill>
                  <a:schemeClr val="dk1"/>
                </a:solidFill>
                <a:latin typeface="Arial"/>
                <a:ea typeface="Arial"/>
                <a:cs typeface="Arial"/>
                <a:sym typeface="Arial"/>
              </a:rPr>
              <a:t>ElectroFun</a:t>
            </a:r>
            <a:r>
              <a:rPr lang="en" sz="1400">
                <a:solidFill>
                  <a:schemeClr val="dk1"/>
                </a:solidFill>
                <a:latin typeface="Arial"/>
                <a:ea typeface="Arial"/>
                <a:cs typeface="Arial"/>
                <a:sym typeface="Arial"/>
              </a:rPr>
              <a:t>. (2020). </a:t>
            </a:r>
            <a:r>
              <a:rPr i="1" lang="en" sz="1400">
                <a:solidFill>
                  <a:schemeClr val="dk1"/>
                </a:solidFill>
                <a:latin typeface="Arial"/>
                <a:ea typeface="Arial"/>
                <a:cs typeface="Arial"/>
                <a:sym typeface="Arial"/>
              </a:rPr>
              <a:t>Control Raspberry Pi Gpio using Bluetooth | Android App | Bluetooth Interfacing</a:t>
            </a:r>
            <a:r>
              <a:rPr lang="en" sz="1400">
                <a:solidFill>
                  <a:schemeClr val="dk1"/>
                </a:solidFill>
                <a:latin typeface="Arial"/>
                <a:ea typeface="Arial"/>
                <a:cs typeface="Arial"/>
                <a:sym typeface="Arial"/>
              </a:rPr>
              <a:t>. </a:t>
            </a:r>
            <a:r>
              <a:rPr i="1" lang="en" sz="1400">
                <a:solidFill>
                  <a:schemeClr val="dk1"/>
                </a:solidFill>
                <a:latin typeface="Arial"/>
                <a:ea typeface="Arial"/>
                <a:cs typeface="Arial"/>
                <a:sym typeface="Arial"/>
              </a:rPr>
              <a:t>YouTube</a:t>
            </a:r>
            <a:r>
              <a:rPr lang="en" sz="1400">
                <a:solidFill>
                  <a:schemeClr val="dk1"/>
                </a:solidFill>
                <a:latin typeface="Arial"/>
                <a:ea typeface="Arial"/>
                <a:cs typeface="Arial"/>
                <a:sym typeface="Arial"/>
              </a:rPr>
              <a:t>. Retrieved from https://www.youtube.com/watch?v=NddZnd95cyE.</a:t>
            </a:r>
            <a:endParaRPr sz="1400">
              <a:solidFill>
                <a:schemeClr val="dk1"/>
              </a:solidFill>
              <a:latin typeface="Arial"/>
              <a:ea typeface="Arial"/>
              <a:cs typeface="Arial"/>
              <a:sym typeface="Arial"/>
            </a:endParaRPr>
          </a:p>
          <a:p>
            <a:pPr indent="0" lvl="0" marL="0" rtl="0" algn="l">
              <a:spcBef>
                <a:spcPts val="0"/>
              </a:spcBef>
              <a:spcAft>
                <a:spcPts val="0"/>
              </a:spcAft>
              <a:buNone/>
            </a:pPr>
            <a:r>
              <a:t/>
            </a:r>
            <a:endParaRPr sz="1400">
              <a:solidFill>
                <a:schemeClr val="dk1"/>
              </a:solidFill>
              <a:latin typeface="Arial"/>
              <a:ea typeface="Arial"/>
              <a:cs typeface="Arial"/>
              <a:sym typeface="Arial"/>
            </a:endParaRPr>
          </a:p>
          <a:p>
            <a:pPr indent="0" lvl="0" marL="0" rtl="0" algn="l">
              <a:spcBef>
                <a:spcPts val="0"/>
              </a:spcBef>
              <a:spcAft>
                <a:spcPts val="0"/>
              </a:spcAft>
              <a:buNone/>
            </a:pPr>
            <a:r>
              <a:rPr lang="en" sz="1400">
                <a:solidFill>
                  <a:schemeClr val="dk1"/>
                </a:solidFill>
                <a:latin typeface="Arial"/>
                <a:ea typeface="Arial"/>
                <a:cs typeface="Arial"/>
                <a:sym typeface="Arial"/>
              </a:rPr>
              <a:t>[4] </a:t>
            </a:r>
            <a:r>
              <a:rPr i="1" lang="en" sz="1400">
                <a:solidFill>
                  <a:schemeClr val="dk1"/>
                </a:solidFill>
                <a:latin typeface="Arial"/>
                <a:ea typeface="Arial"/>
                <a:cs typeface="Arial"/>
                <a:sym typeface="Arial"/>
              </a:rPr>
              <a:t>Eraqi, H</a:t>
            </a:r>
            <a:r>
              <a:rPr lang="en" sz="1400">
                <a:solidFill>
                  <a:schemeClr val="dk1"/>
                </a:solidFill>
                <a:latin typeface="Arial"/>
                <a:ea typeface="Arial"/>
                <a:cs typeface="Arial"/>
                <a:sym typeface="Arial"/>
              </a:rPr>
              <a:t>. (2019). </a:t>
            </a:r>
            <a:r>
              <a:rPr i="1" lang="en" sz="1400">
                <a:solidFill>
                  <a:schemeClr val="dk1"/>
                </a:solidFill>
                <a:latin typeface="Arial"/>
                <a:ea typeface="Arial"/>
                <a:cs typeface="Arial"/>
                <a:sym typeface="Arial"/>
              </a:rPr>
              <a:t>Distracted driver dataset</a:t>
            </a:r>
            <a:r>
              <a:rPr lang="en" sz="1400">
                <a:solidFill>
                  <a:schemeClr val="dk1"/>
                </a:solidFill>
                <a:latin typeface="Arial"/>
                <a:ea typeface="Arial"/>
                <a:cs typeface="Arial"/>
                <a:sym typeface="Arial"/>
              </a:rPr>
              <a:t>. Hesham Eraqi - Personal website and blog of Hesham Eraqi. Retrieved from https://heshameraqi.github.io/distraction_detection</a:t>
            </a:r>
            <a:endParaRPr sz="20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250300" y="237775"/>
            <a:ext cx="2808000" cy="755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10 Classes of Driver Behavior</a:t>
            </a:r>
            <a:endParaRPr/>
          </a:p>
        </p:txBody>
      </p:sp>
      <p:pic>
        <p:nvPicPr>
          <p:cNvPr id="74" name="Google Shape;74;p15"/>
          <p:cNvPicPr preferRelativeResize="0"/>
          <p:nvPr/>
        </p:nvPicPr>
        <p:blipFill>
          <a:blip r:embed="rId3">
            <a:alphaModFix/>
          </a:blip>
          <a:stretch>
            <a:fillRect/>
          </a:stretch>
        </p:blipFill>
        <p:spPr>
          <a:xfrm>
            <a:off x="0" y="1252404"/>
            <a:ext cx="9144003" cy="3388925"/>
          </a:xfrm>
          <a:prstGeom prst="rect">
            <a:avLst/>
          </a:prstGeom>
          <a:noFill/>
          <a:ln>
            <a:noFill/>
          </a:ln>
          <a:effectLst>
            <a:reflection blurRad="0" dir="5400000" dist="38100" endA="0" endPos="30000" fadeDir="5400012" kx="0" rotWithShape="0" algn="bl" stA="9000" stPos="0" sy="-100000" ky="0"/>
          </a:effectLst>
        </p:spPr>
      </p:pic>
      <p:pic>
        <p:nvPicPr>
          <p:cNvPr id="75" name="Google Shape;75;p15"/>
          <p:cNvPicPr preferRelativeResize="0"/>
          <p:nvPr/>
        </p:nvPicPr>
        <p:blipFill>
          <a:blip r:embed="rId4">
            <a:alphaModFix/>
          </a:blip>
          <a:stretch>
            <a:fillRect/>
          </a:stretch>
        </p:blipFill>
        <p:spPr>
          <a:xfrm>
            <a:off x="86150" y="1314475"/>
            <a:ext cx="1702281" cy="1257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6"/>
          <p:cNvPicPr preferRelativeResize="0"/>
          <p:nvPr/>
        </p:nvPicPr>
        <p:blipFill>
          <a:blip r:embed="rId3">
            <a:alphaModFix/>
          </a:blip>
          <a:stretch>
            <a:fillRect/>
          </a:stretch>
        </p:blipFill>
        <p:spPr>
          <a:xfrm>
            <a:off x="710300" y="0"/>
            <a:ext cx="7715249" cy="5143500"/>
          </a:xfrm>
          <a:prstGeom prst="rect">
            <a:avLst/>
          </a:prstGeom>
          <a:noFill/>
          <a:ln>
            <a:noFill/>
          </a:ln>
        </p:spPr>
      </p:pic>
      <p:sp>
        <p:nvSpPr>
          <p:cNvPr id="81" name="Google Shape;81;p16"/>
          <p:cNvSpPr txBox="1"/>
          <p:nvPr/>
        </p:nvSpPr>
        <p:spPr>
          <a:xfrm>
            <a:off x="6397250" y="4543200"/>
            <a:ext cx="20283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latin typeface="Oswald"/>
                <a:ea typeface="Oswald"/>
                <a:cs typeface="Oswald"/>
                <a:sym typeface="Oswald"/>
              </a:rPr>
              <a:t>Functionality</a:t>
            </a:r>
            <a:endParaRPr sz="2700">
              <a:latin typeface="Oswald"/>
              <a:ea typeface="Oswald"/>
              <a:cs typeface="Oswald"/>
              <a:sym typeface="Oswa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17"/>
          <p:cNvPicPr preferRelativeResize="0"/>
          <p:nvPr/>
        </p:nvPicPr>
        <p:blipFill>
          <a:blip r:embed="rId3">
            <a:alphaModFix amt="20000"/>
          </a:blip>
          <a:stretch>
            <a:fillRect/>
          </a:stretch>
        </p:blipFill>
        <p:spPr>
          <a:xfrm>
            <a:off x="2406800" y="0"/>
            <a:ext cx="4810749" cy="5090675"/>
          </a:xfrm>
          <a:prstGeom prst="rect">
            <a:avLst/>
          </a:prstGeom>
          <a:noFill/>
          <a:ln>
            <a:noFill/>
          </a:ln>
        </p:spPr>
      </p:pic>
      <p:sp>
        <p:nvSpPr>
          <p:cNvPr id="87" name="Google Shape;87;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Requirements</a:t>
            </a:r>
            <a:endParaRPr/>
          </a:p>
        </p:txBody>
      </p:sp>
      <p:sp>
        <p:nvSpPr>
          <p:cNvPr id="88" name="Google Shape;88;p17"/>
          <p:cNvSpPr txBox="1"/>
          <p:nvPr>
            <p:ph idx="1" type="body"/>
          </p:nvPr>
        </p:nvSpPr>
        <p:spPr>
          <a:xfrm>
            <a:off x="311700" y="1152475"/>
            <a:ext cx="8622600" cy="3688500"/>
          </a:xfrm>
          <a:prstGeom prst="rect">
            <a:avLst/>
          </a:prstGeom>
        </p:spPr>
        <p:txBody>
          <a:bodyPr anchorCtr="0" anchor="t" bIns="91425" lIns="91425" spcFirstLastPara="1" rIns="91425" wrap="square" tIns="91425">
            <a:normAutofit fontScale="40000" lnSpcReduction="10000"/>
          </a:bodyPr>
          <a:lstStyle/>
          <a:p>
            <a:pPr indent="-318720" lvl="0" marL="914400" marR="0" rtl="0" algn="l">
              <a:lnSpc>
                <a:spcPct val="150000"/>
              </a:lnSpc>
              <a:spcBef>
                <a:spcPts val="0"/>
              </a:spcBef>
              <a:spcAft>
                <a:spcPts val="0"/>
              </a:spcAft>
              <a:buClr>
                <a:schemeClr val="dk1"/>
              </a:buClr>
              <a:buSzPct val="100000"/>
              <a:buFont typeface="Arial"/>
              <a:buChar char="●"/>
            </a:pPr>
            <a:r>
              <a:rPr lang="en" sz="3548">
                <a:solidFill>
                  <a:schemeClr val="dk1"/>
                </a:solidFill>
                <a:latin typeface="Arial"/>
                <a:ea typeface="Arial"/>
                <a:cs typeface="Arial"/>
                <a:sym typeface="Arial"/>
              </a:rPr>
              <a:t>Microcontroller:</a:t>
            </a:r>
            <a:endParaRPr sz="3548">
              <a:solidFill>
                <a:schemeClr val="dk1"/>
              </a:solidFill>
              <a:latin typeface="Arial"/>
              <a:ea typeface="Arial"/>
              <a:cs typeface="Arial"/>
              <a:sym typeface="Arial"/>
            </a:endParaRPr>
          </a:p>
          <a:p>
            <a:pPr indent="-318720" lvl="1" marL="1371600" marR="0" rtl="0" algn="l">
              <a:lnSpc>
                <a:spcPct val="150000"/>
              </a:lnSpc>
              <a:spcBef>
                <a:spcPts val="0"/>
              </a:spcBef>
              <a:spcAft>
                <a:spcPts val="0"/>
              </a:spcAft>
              <a:buClr>
                <a:schemeClr val="dk1"/>
              </a:buClr>
              <a:buSzPct val="100000"/>
              <a:buFont typeface="Arial"/>
              <a:buChar char="○"/>
            </a:pPr>
            <a:r>
              <a:rPr lang="en" sz="3548">
                <a:solidFill>
                  <a:schemeClr val="dk1"/>
                </a:solidFill>
                <a:latin typeface="Arial"/>
                <a:ea typeface="Arial"/>
                <a:cs typeface="Arial"/>
                <a:sym typeface="Arial"/>
              </a:rPr>
              <a:t>Capable of deep learning</a:t>
            </a:r>
            <a:endParaRPr sz="3548">
              <a:solidFill>
                <a:schemeClr val="dk1"/>
              </a:solidFill>
              <a:latin typeface="Arial"/>
              <a:ea typeface="Arial"/>
              <a:cs typeface="Arial"/>
              <a:sym typeface="Arial"/>
            </a:endParaRPr>
          </a:p>
          <a:p>
            <a:pPr indent="-318720" lvl="1" marL="1371600" rtl="0" algn="l">
              <a:lnSpc>
                <a:spcPct val="150000"/>
              </a:lnSpc>
              <a:spcBef>
                <a:spcPts val="0"/>
              </a:spcBef>
              <a:spcAft>
                <a:spcPts val="0"/>
              </a:spcAft>
              <a:buClr>
                <a:schemeClr val="dk1"/>
              </a:buClr>
              <a:buSzPct val="100000"/>
              <a:buFont typeface="Arial"/>
              <a:buChar char="○"/>
            </a:pPr>
            <a:r>
              <a:rPr lang="en" sz="3548">
                <a:solidFill>
                  <a:schemeClr val="dk1"/>
                </a:solidFill>
                <a:latin typeface="Arial"/>
                <a:ea typeface="Arial"/>
                <a:cs typeface="Arial"/>
                <a:sym typeface="Arial"/>
              </a:rPr>
              <a:t>Bluetooth capability for communications</a:t>
            </a:r>
            <a:endParaRPr sz="3548">
              <a:solidFill>
                <a:schemeClr val="dk1"/>
              </a:solidFill>
              <a:latin typeface="Arial"/>
              <a:ea typeface="Arial"/>
              <a:cs typeface="Arial"/>
              <a:sym typeface="Arial"/>
            </a:endParaRPr>
          </a:p>
          <a:p>
            <a:pPr indent="-318720" lvl="0" marL="914400" rtl="0" algn="l">
              <a:lnSpc>
                <a:spcPct val="150000"/>
              </a:lnSpc>
              <a:spcBef>
                <a:spcPts val="0"/>
              </a:spcBef>
              <a:spcAft>
                <a:spcPts val="0"/>
              </a:spcAft>
              <a:buClr>
                <a:schemeClr val="dk1"/>
              </a:buClr>
              <a:buSzPct val="100000"/>
              <a:buFont typeface="Arial"/>
              <a:buChar char="●"/>
            </a:pPr>
            <a:r>
              <a:rPr lang="en" sz="3548">
                <a:solidFill>
                  <a:schemeClr val="dk1"/>
                </a:solidFill>
                <a:latin typeface="Arial"/>
                <a:ea typeface="Arial"/>
                <a:cs typeface="Arial"/>
                <a:sym typeface="Arial"/>
              </a:rPr>
              <a:t>Camera:</a:t>
            </a:r>
            <a:endParaRPr sz="3548">
              <a:solidFill>
                <a:schemeClr val="dk1"/>
              </a:solidFill>
              <a:latin typeface="Arial"/>
              <a:ea typeface="Arial"/>
              <a:cs typeface="Arial"/>
              <a:sym typeface="Arial"/>
            </a:endParaRPr>
          </a:p>
          <a:p>
            <a:pPr indent="-318720" lvl="1" marL="1371600" rtl="0" algn="l">
              <a:lnSpc>
                <a:spcPct val="150000"/>
              </a:lnSpc>
              <a:spcBef>
                <a:spcPts val="0"/>
              </a:spcBef>
              <a:spcAft>
                <a:spcPts val="0"/>
              </a:spcAft>
              <a:buClr>
                <a:schemeClr val="dk1"/>
              </a:buClr>
              <a:buSzPct val="100000"/>
              <a:buFont typeface="Arial"/>
              <a:buChar char="○"/>
            </a:pPr>
            <a:r>
              <a:rPr lang="en" sz="3548">
                <a:solidFill>
                  <a:schemeClr val="dk1"/>
                </a:solidFill>
                <a:latin typeface="Arial"/>
                <a:ea typeface="Arial"/>
                <a:cs typeface="Arial"/>
                <a:sym typeface="Arial"/>
              </a:rPr>
              <a:t>Resolution of the camera used must be greater than 256 pixels</a:t>
            </a:r>
            <a:endParaRPr sz="3548">
              <a:solidFill>
                <a:schemeClr val="dk1"/>
              </a:solidFill>
              <a:latin typeface="Arial"/>
              <a:ea typeface="Arial"/>
              <a:cs typeface="Arial"/>
              <a:sym typeface="Arial"/>
            </a:endParaRPr>
          </a:p>
          <a:p>
            <a:pPr indent="-318720" lvl="0" marL="914400" rtl="0" algn="l">
              <a:lnSpc>
                <a:spcPct val="150000"/>
              </a:lnSpc>
              <a:spcBef>
                <a:spcPts val="0"/>
              </a:spcBef>
              <a:spcAft>
                <a:spcPts val="0"/>
              </a:spcAft>
              <a:buClr>
                <a:schemeClr val="dk1"/>
              </a:buClr>
              <a:buSzPct val="100000"/>
              <a:buFont typeface="Arial"/>
              <a:buChar char="●"/>
            </a:pPr>
            <a:r>
              <a:rPr lang="en" sz="3548">
                <a:solidFill>
                  <a:schemeClr val="dk1"/>
                </a:solidFill>
                <a:latin typeface="Arial"/>
                <a:ea typeface="Arial"/>
                <a:cs typeface="Arial"/>
                <a:sym typeface="Arial"/>
              </a:rPr>
              <a:t>Algorithm:</a:t>
            </a:r>
            <a:endParaRPr sz="3548">
              <a:solidFill>
                <a:schemeClr val="dk1"/>
              </a:solidFill>
              <a:latin typeface="Arial"/>
              <a:ea typeface="Arial"/>
              <a:cs typeface="Arial"/>
              <a:sym typeface="Arial"/>
            </a:endParaRPr>
          </a:p>
          <a:p>
            <a:pPr indent="-318720" lvl="1" marL="1371600" rtl="0" algn="l">
              <a:lnSpc>
                <a:spcPct val="150000"/>
              </a:lnSpc>
              <a:spcBef>
                <a:spcPts val="0"/>
              </a:spcBef>
              <a:spcAft>
                <a:spcPts val="0"/>
              </a:spcAft>
              <a:buClr>
                <a:schemeClr val="dk1"/>
              </a:buClr>
              <a:buSzPct val="100000"/>
              <a:buFont typeface="Arial"/>
              <a:buChar char="○"/>
            </a:pPr>
            <a:r>
              <a:rPr lang="en" sz="3548">
                <a:solidFill>
                  <a:schemeClr val="dk1"/>
                </a:solidFill>
                <a:latin typeface="Arial"/>
                <a:ea typeface="Arial"/>
                <a:cs typeface="Arial"/>
                <a:sym typeface="Arial"/>
              </a:rPr>
              <a:t>Classifies the majority of images taken correctly</a:t>
            </a:r>
            <a:endParaRPr sz="3548">
              <a:solidFill>
                <a:schemeClr val="dk1"/>
              </a:solidFill>
              <a:latin typeface="Arial"/>
              <a:ea typeface="Arial"/>
              <a:cs typeface="Arial"/>
              <a:sym typeface="Arial"/>
            </a:endParaRPr>
          </a:p>
          <a:p>
            <a:pPr indent="-318720" lvl="1" marL="1371600" rtl="0" algn="l">
              <a:lnSpc>
                <a:spcPct val="150000"/>
              </a:lnSpc>
              <a:spcBef>
                <a:spcPts val="0"/>
              </a:spcBef>
              <a:spcAft>
                <a:spcPts val="0"/>
              </a:spcAft>
              <a:buClr>
                <a:schemeClr val="dk1"/>
              </a:buClr>
              <a:buSzPct val="100000"/>
              <a:buFont typeface="Arial"/>
              <a:buChar char="○"/>
            </a:pPr>
            <a:r>
              <a:rPr lang="en" sz="3548">
                <a:solidFill>
                  <a:schemeClr val="dk1"/>
                </a:solidFill>
                <a:latin typeface="Arial"/>
                <a:ea typeface="Arial"/>
                <a:cs typeface="Arial"/>
                <a:sym typeface="Arial"/>
              </a:rPr>
              <a:t>Uncertain predictions are classified to the drivers benefit as safe</a:t>
            </a:r>
            <a:endParaRPr sz="3548">
              <a:solidFill>
                <a:schemeClr val="dk1"/>
              </a:solidFill>
              <a:latin typeface="Arial"/>
              <a:ea typeface="Arial"/>
              <a:cs typeface="Arial"/>
              <a:sym typeface="Arial"/>
            </a:endParaRPr>
          </a:p>
          <a:p>
            <a:pPr indent="-318720" lvl="0" marL="914400" rtl="0" algn="l">
              <a:lnSpc>
                <a:spcPct val="150000"/>
              </a:lnSpc>
              <a:spcBef>
                <a:spcPts val="0"/>
              </a:spcBef>
              <a:spcAft>
                <a:spcPts val="0"/>
              </a:spcAft>
              <a:buClr>
                <a:schemeClr val="dk1"/>
              </a:buClr>
              <a:buSzPct val="100000"/>
              <a:buFont typeface="Arial"/>
              <a:buChar char="●"/>
            </a:pPr>
            <a:r>
              <a:rPr lang="en" sz="3548">
                <a:solidFill>
                  <a:schemeClr val="dk1"/>
                </a:solidFill>
                <a:latin typeface="Arial"/>
                <a:ea typeface="Arial"/>
                <a:cs typeface="Arial"/>
                <a:sym typeface="Arial"/>
              </a:rPr>
              <a:t>Application Displays:</a:t>
            </a:r>
            <a:endParaRPr sz="3548">
              <a:solidFill>
                <a:schemeClr val="dk1"/>
              </a:solidFill>
              <a:latin typeface="Arial"/>
              <a:ea typeface="Arial"/>
              <a:cs typeface="Arial"/>
              <a:sym typeface="Arial"/>
            </a:endParaRPr>
          </a:p>
          <a:p>
            <a:pPr indent="-318720" lvl="1" marL="1371600" rtl="0" algn="l">
              <a:lnSpc>
                <a:spcPct val="150000"/>
              </a:lnSpc>
              <a:spcBef>
                <a:spcPts val="0"/>
              </a:spcBef>
              <a:spcAft>
                <a:spcPts val="0"/>
              </a:spcAft>
              <a:buClr>
                <a:schemeClr val="dk1"/>
              </a:buClr>
              <a:buSzPct val="100000"/>
              <a:buFont typeface="Arial"/>
              <a:buChar char="○"/>
            </a:pPr>
            <a:r>
              <a:rPr lang="en" sz="3548">
                <a:solidFill>
                  <a:schemeClr val="dk1"/>
                </a:solidFill>
                <a:latin typeface="Arial"/>
                <a:ea typeface="Arial"/>
                <a:cs typeface="Arial"/>
                <a:sym typeface="Arial"/>
              </a:rPr>
              <a:t>Most recent image taken</a:t>
            </a:r>
            <a:endParaRPr sz="3548">
              <a:solidFill>
                <a:schemeClr val="dk1"/>
              </a:solidFill>
              <a:latin typeface="Arial"/>
              <a:ea typeface="Arial"/>
              <a:cs typeface="Arial"/>
              <a:sym typeface="Arial"/>
            </a:endParaRPr>
          </a:p>
          <a:p>
            <a:pPr indent="-318720" lvl="1" marL="1371600" rtl="0" algn="l">
              <a:lnSpc>
                <a:spcPct val="150000"/>
              </a:lnSpc>
              <a:spcBef>
                <a:spcPts val="0"/>
              </a:spcBef>
              <a:spcAft>
                <a:spcPts val="0"/>
              </a:spcAft>
              <a:buClr>
                <a:schemeClr val="dk1"/>
              </a:buClr>
              <a:buSzPct val="100000"/>
              <a:buFont typeface="Arial"/>
              <a:buChar char="○"/>
            </a:pPr>
            <a:r>
              <a:rPr lang="en" sz="3548">
                <a:solidFill>
                  <a:schemeClr val="dk1"/>
                </a:solidFill>
                <a:latin typeface="Arial"/>
                <a:ea typeface="Arial"/>
                <a:cs typeface="Arial"/>
                <a:sym typeface="Arial"/>
              </a:rPr>
              <a:t>Measurement of safe driving.</a:t>
            </a:r>
            <a:endParaRPr sz="2748">
              <a:solidFill>
                <a:srgbClr val="000000"/>
              </a:solidFill>
              <a:latin typeface="Arial"/>
              <a:ea typeface="Arial"/>
              <a:cs typeface="Arial"/>
              <a:sym typeface="Arial"/>
            </a:endParaRPr>
          </a:p>
          <a:p>
            <a:pPr indent="0" lvl="0" marL="0" rtl="0" algn="l">
              <a:spcBef>
                <a:spcPts val="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Algorithm </a:t>
            </a:r>
            <a:r>
              <a:rPr lang="en"/>
              <a:t>Architecture</a:t>
            </a:r>
            <a:endParaRPr/>
          </a:p>
        </p:txBody>
      </p:sp>
      <p:sp>
        <p:nvSpPr>
          <p:cNvPr id="94" name="Google Shape;94;p18"/>
          <p:cNvSpPr txBox="1"/>
          <p:nvPr>
            <p:ph idx="1" type="body"/>
          </p:nvPr>
        </p:nvSpPr>
        <p:spPr>
          <a:xfrm>
            <a:off x="311700" y="1152475"/>
            <a:ext cx="34578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Arial"/>
              <a:buChar char="●"/>
            </a:pPr>
            <a:r>
              <a:rPr lang="en">
                <a:solidFill>
                  <a:schemeClr val="dk1"/>
                </a:solidFill>
                <a:latin typeface="Arial"/>
                <a:ea typeface="Arial"/>
                <a:cs typeface="Arial"/>
                <a:sym typeface="Arial"/>
              </a:rPr>
              <a:t>ANNs are </a:t>
            </a:r>
            <a:r>
              <a:rPr lang="en" sz="1900">
                <a:solidFill>
                  <a:schemeClr val="dk1"/>
                </a:solidFill>
                <a:latin typeface="Arial"/>
                <a:ea typeface="Arial"/>
                <a:cs typeface="Arial"/>
                <a:sym typeface="Arial"/>
              </a:rPr>
              <a:t>best</a:t>
            </a:r>
            <a:r>
              <a:rPr lang="en">
                <a:solidFill>
                  <a:schemeClr val="dk1"/>
                </a:solidFill>
                <a:latin typeface="Arial"/>
                <a:ea typeface="Arial"/>
                <a:cs typeface="Arial"/>
                <a:sym typeface="Arial"/>
              </a:rPr>
              <a:t> suited for image </a:t>
            </a:r>
            <a:r>
              <a:rPr lang="en">
                <a:solidFill>
                  <a:schemeClr val="dk1"/>
                </a:solidFill>
                <a:latin typeface="Arial"/>
                <a:ea typeface="Arial"/>
                <a:cs typeface="Arial"/>
                <a:sym typeface="Arial"/>
              </a:rPr>
              <a:t>classification</a:t>
            </a:r>
            <a:r>
              <a:rPr lang="en">
                <a:solidFill>
                  <a:schemeClr val="dk1"/>
                </a:solidFill>
                <a:latin typeface="Arial"/>
                <a:ea typeface="Arial"/>
                <a:cs typeface="Arial"/>
                <a:sym typeface="Arial"/>
              </a:rPr>
              <a:t> tasks.</a:t>
            </a:r>
            <a:endParaRPr>
              <a:solidFill>
                <a:schemeClr val="dk1"/>
              </a:solidFill>
              <a:latin typeface="Arial"/>
              <a:ea typeface="Arial"/>
              <a:cs typeface="Arial"/>
              <a:sym typeface="Arial"/>
            </a:endParaRPr>
          </a:p>
          <a:p>
            <a:pPr indent="0" lvl="0" marL="457200" rtl="0" algn="l">
              <a:spcBef>
                <a:spcPts val="1200"/>
              </a:spcBef>
              <a:spcAft>
                <a:spcPts val="0"/>
              </a:spcAft>
              <a:buNone/>
            </a:pPr>
            <a:r>
              <a:t/>
            </a:r>
            <a:endParaRPr>
              <a:solidFill>
                <a:schemeClr val="dk1"/>
              </a:solidFill>
              <a:latin typeface="Arial"/>
              <a:ea typeface="Arial"/>
              <a:cs typeface="Arial"/>
              <a:sym typeface="Arial"/>
            </a:endParaRPr>
          </a:p>
          <a:p>
            <a:pPr indent="-342900" lvl="0" marL="457200" rtl="0" algn="l">
              <a:spcBef>
                <a:spcPts val="1200"/>
              </a:spcBef>
              <a:spcAft>
                <a:spcPts val="0"/>
              </a:spcAft>
              <a:buClr>
                <a:schemeClr val="dk1"/>
              </a:buClr>
              <a:buSzPts val="1800"/>
              <a:buFont typeface="Arial"/>
              <a:buChar char="●"/>
            </a:pPr>
            <a:r>
              <a:rPr lang="en">
                <a:solidFill>
                  <a:schemeClr val="dk1"/>
                </a:solidFill>
                <a:latin typeface="Arial"/>
                <a:ea typeface="Arial"/>
                <a:cs typeface="Arial"/>
                <a:sym typeface="Arial"/>
              </a:rPr>
              <a:t>The convolutional layers in CNNs can reduce the dimensionality of images without losing valuable information.</a:t>
            </a:r>
            <a:endParaRPr>
              <a:solidFill>
                <a:schemeClr val="dk1"/>
              </a:solidFill>
              <a:latin typeface="Arial"/>
              <a:ea typeface="Arial"/>
              <a:cs typeface="Arial"/>
              <a:sym typeface="Arial"/>
            </a:endParaRPr>
          </a:p>
        </p:txBody>
      </p:sp>
      <p:pic>
        <p:nvPicPr>
          <p:cNvPr id="95" name="Google Shape;95;p18"/>
          <p:cNvPicPr preferRelativeResize="0"/>
          <p:nvPr/>
        </p:nvPicPr>
        <p:blipFill>
          <a:blip r:embed="rId3">
            <a:alphaModFix/>
          </a:blip>
          <a:stretch>
            <a:fillRect/>
          </a:stretch>
        </p:blipFill>
        <p:spPr>
          <a:xfrm>
            <a:off x="3632050" y="375851"/>
            <a:ext cx="5465900" cy="4295375"/>
          </a:xfrm>
          <a:prstGeom prst="rect">
            <a:avLst/>
          </a:prstGeom>
          <a:noFill/>
          <a:ln>
            <a:noFill/>
          </a:ln>
          <a:effectLst>
            <a:reflection blurRad="0" dir="5400000" dist="38100" endA="0" endPos="30000" fadeDir="5400012" kx="0" rotWithShape="0" algn="bl" stA="30000" stPos="0" sy="-100000" ky="0"/>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u="sng"/>
              <a:t>Transfer Learning</a:t>
            </a:r>
            <a:endParaRPr b="1" u="sng"/>
          </a:p>
        </p:txBody>
      </p:sp>
      <p:sp>
        <p:nvSpPr>
          <p:cNvPr id="101" name="Google Shape;101;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sz="1600">
                <a:solidFill>
                  <a:schemeClr val="dk1"/>
                </a:solidFill>
                <a:latin typeface="Arial"/>
                <a:ea typeface="Arial"/>
                <a:cs typeface="Arial"/>
                <a:sym typeface="Arial"/>
              </a:rPr>
              <a:t>Transfer learning is a machine learning technique where a model trained on one task is re-purposed on a second related task.</a:t>
            </a:r>
            <a:endParaRPr b="1" sz="1600">
              <a:solidFill>
                <a:schemeClr val="dk1"/>
              </a:solidFill>
              <a:latin typeface="Arial"/>
              <a:ea typeface="Arial"/>
              <a:cs typeface="Arial"/>
              <a:sym typeface="Arial"/>
            </a:endParaRPr>
          </a:p>
        </p:txBody>
      </p:sp>
      <p:pic>
        <p:nvPicPr>
          <p:cNvPr id="102" name="Google Shape;102;p19"/>
          <p:cNvPicPr preferRelativeResize="0"/>
          <p:nvPr/>
        </p:nvPicPr>
        <p:blipFill>
          <a:blip r:embed="rId3">
            <a:alphaModFix/>
          </a:blip>
          <a:stretch>
            <a:fillRect/>
          </a:stretch>
        </p:blipFill>
        <p:spPr>
          <a:xfrm>
            <a:off x="3272100" y="152400"/>
            <a:ext cx="5719499" cy="4682583"/>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A="40000" stPos="0" sy="-100000" ky="0"/>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Models used in experiments</a:t>
            </a:r>
            <a:endParaRPr/>
          </a:p>
        </p:txBody>
      </p:sp>
      <p:pic>
        <p:nvPicPr>
          <p:cNvPr id="108" name="Google Shape;108;p20"/>
          <p:cNvPicPr preferRelativeResize="0"/>
          <p:nvPr/>
        </p:nvPicPr>
        <p:blipFill>
          <a:blip r:embed="rId3">
            <a:alphaModFix/>
          </a:blip>
          <a:stretch>
            <a:fillRect/>
          </a:stretch>
        </p:blipFill>
        <p:spPr>
          <a:xfrm>
            <a:off x="742650" y="730575"/>
            <a:ext cx="7877549" cy="2979475"/>
          </a:xfrm>
          <a:prstGeom prst="rect">
            <a:avLst/>
          </a:prstGeom>
          <a:noFill/>
          <a:ln>
            <a:noFill/>
          </a:ln>
          <a:effectLst>
            <a:reflection blurRad="0" dir="5400000" dist="38100" endA="0" endPos="30000" fadeDir="5400012" kx="0" rotWithShape="0" algn="bl" stA="10000" stPos="0" sy="-100000" ky="0"/>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21" title="2023-04-22 14-04-02.mkv">
            <a:hlinkClick r:id="rId3"/>
          </p:cNvPr>
          <p:cNvPicPr preferRelativeResize="0"/>
          <p:nvPr/>
        </p:nvPicPr>
        <p:blipFill>
          <a:blip r:embed="rId4">
            <a:alphaModFix/>
          </a:blip>
          <a:stretch>
            <a:fillRect/>
          </a:stretch>
        </p:blipFill>
        <p:spPr>
          <a:xfrm>
            <a:off x="1142996" y="0"/>
            <a:ext cx="6858008" cy="5143500"/>
          </a:xfrm>
          <a:prstGeom prst="rect">
            <a:avLst/>
          </a:prstGeom>
          <a:noFill/>
          <a:ln>
            <a:noFill/>
          </a:ln>
        </p:spPr>
      </p:pic>
    </p:spTree>
  </p:cSld>
  <p:clrMapOvr>
    <a:masterClrMapping/>
  </p:clrMapOvr>
  <mc:AlternateContent>
    <mc:Choice Requires="p14">
      <p:transition spd="slow" p14:dur="18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