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8E646C-7B04-46F4-9E44-CA7F688D6530}" v="4" dt="2023-04-25T00:54:11.1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6110" autoAdjust="0"/>
  </p:normalViewPr>
  <p:slideViewPr>
    <p:cSldViewPr snapToGrid="0">
      <p:cViewPr varScale="1">
        <p:scale>
          <a:sx n="18" d="100"/>
          <a:sy n="18" d="100"/>
        </p:scale>
        <p:origin x="2141" y="139"/>
      </p:cViewPr>
      <p:guideLst>
        <p:guide orient="horz" pos="9792"/>
        <p:guide pos="99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32"/>
    </p:cViewPr>
  </p:sorterViewPr>
  <p:notesViewPr>
    <p:cSldViewPr snapToGrid="0">
      <p:cViewPr varScale="1">
        <p:scale>
          <a:sx n="112" d="100"/>
          <a:sy n="112" d="100"/>
        </p:scale>
        <p:origin x="-344" y="-1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disheroon3@gmail.com" userId="5314c448c6500318" providerId="LiveId" clId="{DD8E646C-7B04-46F4-9E44-CA7F688D6530}"/>
    <pc:docChg chg="undo custSel modSld">
      <pc:chgData name="ndisheroon3@gmail.com" userId="5314c448c6500318" providerId="LiveId" clId="{DD8E646C-7B04-46F4-9E44-CA7F688D6530}" dt="2023-04-25T00:54:11.190" v="763"/>
      <pc:docMkLst>
        <pc:docMk/>
      </pc:docMkLst>
      <pc:sldChg chg="addSp delSp modSp mod">
        <pc:chgData name="ndisheroon3@gmail.com" userId="5314c448c6500318" providerId="LiveId" clId="{DD8E646C-7B04-46F4-9E44-CA7F688D6530}" dt="2023-04-25T00:54:11.190" v="763"/>
        <pc:sldMkLst>
          <pc:docMk/>
          <pc:sldMk cId="0" sldId="256"/>
        </pc:sldMkLst>
        <pc:spChg chg="mod">
          <ac:chgData name="ndisheroon3@gmail.com" userId="5314c448c6500318" providerId="LiveId" clId="{DD8E646C-7B04-46F4-9E44-CA7F688D6530}" dt="2023-04-25T00:26:52.022" v="477" actId="1076"/>
          <ac:spMkLst>
            <pc:docMk/>
            <pc:sldMk cId="0" sldId="256"/>
            <ac:spMk id="2" creationId="{F7CD61B2-EF44-198B-A6F2-DC250FB6ACCF}"/>
          </ac:spMkLst>
        </pc:spChg>
        <pc:spChg chg="del mod">
          <ac:chgData name="ndisheroon3@gmail.com" userId="5314c448c6500318" providerId="LiveId" clId="{DD8E646C-7B04-46F4-9E44-CA7F688D6530}" dt="2023-04-25T00:30:12.220" v="483"/>
          <ac:spMkLst>
            <pc:docMk/>
            <pc:sldMk cId="0" sldId="256"/>
            <ac:spMk id="15" creationId="{8C03F30F-4601-9473-5D57-B8FAC2B93CAB}"/>
          </ac:spMkLst>
        </pc:spChg>
        <pc:spChg chg="mod">
          <ac:chgData name="ndisheroon3@gmail.com" userId="5314c448c6500318" providerId="LiveId" clId="{DD8E646C-7B04-46F4-9E44-CA7F688D6530}" dt="2023-04-25T00:54:11.190" v="763"/>
          <ac:spMkLst>
            <pc:docMk/>
            <pc:sldMk cId="0" sldId="256"/>
            <ac:spMk id="25" creationId="{ED321C93-3FBA-BA9D-CB0E-A802637745F8}"/>
          </ac:spMkLst>
        </pc:spChg>
        <pc:spChg chg="mod">
          <ac:chgData name="ndisheroon3@gmail.com" userId="5314c448c6500318" providerId="LiveId" clId="{DD8E646C-7B04-46F4-9E44-CA7F688D6530}" dt="2023-04-25T00:42:14.068" v="762" actId="404"/>
          <ac:spMkLst>
            <pc:docMk/>
            <pc:sldMk cId="0" sldId="256"/>
            <ac:spMk id="2053" creationId="{E93AF9A7-9DFF-EED4-BE23-9A07F49E849A}"/>
          </ac:spMkLst>
        </pc:spChg>
        <pc:spChg chg="mod">
          <ac:chgData name="ndisheroon3@gmail.com" userId="5314c448c6500318" providerId="LiveId" clId="{DD8E646C-7B04-46F4-9E44-CA7F688D6530}" dt="2023-04-25T00:26:59.237" v="478" actId="1076"/>
          <ac:spMkLst>
            <pc:docMk/>
            <pc:sldMk cId="0" sldId="256"/>
            <ac:spMk id="2112" creationId="{EF0D6D78-457D-C2D7-9409-FB201364BFEB}"/>
          </ac:spMkLst>
        </pc:spChg>
        <pc:spChg chg="del mod">
          <ac:chgData name="ndisheroon3@gmail.com" userId="5314c448c6500318" providerId="LiveId" clId="{DD8E646C-7B04-46F4-9E44-CA7F688D6530}" dt="2023-04-25T00:30:12.215" v="481"/>
          <ac:spMkLst>
            <pc:docMk/>
            <pc:sldMk cId="0" sldId="256"/>
            <ac:spMk id="2213" creationId="{C631C353-3950-9B65-9201-CB18524A0229}"/>
          </ac:spMkLst>
        </pc:spChg>
        <pc:picChg chg="add mod">
          <ac:chgData name="ndisheroon3@gmail.com" userId="5314c448c6500318" providerId="LiveId" clId="{DD8E646C-7B04-46F4-9E44-CA7F688D6530}" dt="2023-04-25T00:38:05.118" v="494" actId="1076"/>
          <ac:picMkLst>
            <pc:docMk/>
            <pc:sldMk cId="0" sldId="256"/>
            <ac:picMk id="17" creationId="{5EB30976-04E1-0495-4F07-3930B419D60F}"/>
          </ac:picMkLst>
        </pc:picChg>
        <pc:picChg chg="add mod">
          <ac:chgData name="ndisheroon3@gmail.com" userId="5314c448c6500318" providerId="LiveId" clId="{DD8E646C-7B04-46F4-9E44-CA7F688D6530}" dt="2023-04-25T00:38:27.425" v="498" actId="14100"/>
          <ac:picMkLst>
            <pc:docMk/>
            <pc:sldMk cId="0" sldId="256"/>
            <ac:picMk id="27" creationId="{8EADF181-6213-8C09-BF8A-B8507AB73953}"/>
          </ac:picMkLst>
        </pc:picChg>
        <pc:picChg chg="add mod">
          <ac:chgData name="ndisheroon3@gmail.com" userId="5314c448c6500318" providerId="LiveId" clId="{DD8E646C-7B04-46F4-9E44-CA7F688D6530}" dt="2023-04-25T00:38:33.272" v="500" actId="1076"/>
          <ac:picMkLst>
            <pc:docMk/>
            <pc:sldMk cId="0" sldId="256"/>
            <ac:picMk id="29" creationId="{C4C7A844-A206-85AB-48F5-AF54AE561FE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706045"/>
            <a:ext cx="34340183" cy="384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dirty="0">
              <a:solidFill>
                <a:schemeClr val="bg1"/>
              </a:solidFill>
              <a:latin typeface="Tahoma" panose="020B0604030504040204" pitchFamily="34" charset="0"/>
            </a:endParaRPr>
          </a:p>
          <a:p>
            <a:pPr eaLnBrk="1" hangingPunct="1">
              <a:lnSpc>
                <a:spcPct val="50000"/>
              </a:lnSpc>
              <a:spcBef>
                <a:spcPct val="50000"/>
              </a:spcBef>
            </a:pPr>
            <a:r>
              <a:rPr lang="en-US" altLang="en-US" sz="8000" dirty="0">
                <a:latin typeface="+mj-lt"/>
              </a:rPr>
              <a:t>Functional Integrated Storage Housing</a:t>
            </a:r>
          </a:p>
          <a:p>
            <a:pPr eaLnBrk="1" hangingPunct="1">
              <a:lnSpc>
                <a:spcPct val="50000"/>
              </a:lnSpc>
              <a:spcBef>
                <a:spcPct val="50000"/>
              </a:spcBef>
            </a:pPr>
            <a:r>
              <a:rPr lang="en-US" altLang="en-US" sz="6000" dirty="0">
                <a:latin typeface="+mj-lt"/>
              </a:rPr>
              <a:t>Christopher Dew, Noah </a:t>
            </a:r>
            <a:r>
              <a:rPr lang="en-US" altLang="en-US" sz="6000" dirty="0" err="1">
                <a:latin typeface="+mj-lt"/>
              </a:rPr>
              <a:t>Disheroon</a:t>
            </a:r>
            <a:r>
              <a:rPr lang="en-US" altLang="en-US" sz="6000" dirty="0">
                <a:latin typeface="+mj-lt"/>
              </a:rPr>
              <a:t>, Andrew </a:t>
            </a:r>
            <a:r>
              <a:rPr lang="en-US" altLang="en-US" sz="6000" dirty="0" err="1">
                <a:latin typeface="+mj-lt"/>
              </a:rPr>
              <a:t>Hilsdon</a:t>
            </a:r>
            <a:r>
              <a:rPr lang="en-US" altLang="en-US" sz="6000" dirty="0">
                <a:latin typeface="+mj-lt"/>
              </a:rPr>
              <a:t>, Vana </a:t>
            </a:r>
            <a:r>
              <a:rPr lang="en-US" altLang="en-US" sz="6000" dirty="0" err="1">
                <a:latin typeface="+mj-lt"/>
              </a:rPr>
              <a:t>Ducusin</a:t>
            </a:r>
            <a:r>
              <a:rPr lang="en-US" altLang="en-US" sz="6000" dirty="0">
                <a:latin typeface="+mj-lt"/>
              </a:rPr>
              <a:t>, Thomas Dobbs</a:t>
            </a:r>
          </a:p>
          <a:p>
            <a:pPr eaLnBrk="1" hangingPunct="1">
              <a:lnSpc>
                <a:spcPct val="50000"/>
              </a:lnSpc>
              <a:spcBef>
                <a:spcPct val="50000"/>
              </a:spcBef>
            </a:pPr>
            <a:r>
              <a:rPr lang="en-US" altLang="en-US" sz="6000" dirty="0">
                <a:latin typeface="+mj-lt"/>
              </a:rPr>
              <a:t>And Alexander Holland</a:t>
            </a:r>
            <a:endParaRPr lang="en-US" altLang="en-US" sz="4000" dirty="0">
              <a:latin typeface="+mj-lt"/>
            </a:endParaRPr>
          </a:p>
        </p:txBody>
      </p:sp>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921627" y="5547072"/>
            <a:ext cx="13564066" cy="1036848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59" name="Rectangle 11">
            <a:extLst>
              <a:ext uri="{FF2B5EF4-FFF2-40B4-BE49-F238E27FC236}">
                <a16:creationId xmlns:a16="http://schemas.microsoft.com/office/drawing/2014/main" id="{01C886A9-8D45-7CDD-B04F-A94C7041509A}"/>
              </a:ext>
            </a:extLst>
          </p:cNvPr>
          <p:cNvSpPr>
            <a:spLocks noChangeArrowheads="1"/>
          </p:cNvSpPr>
          <p:nvPr/>
        </p:nvSpPr>
        <p:spPr bwMode="auto">
          <a:xfrm>
            <a:off x="921627" y="16529284"/>
            <a:ext cx="13545461" cy="3926300"/>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12" name="Text Box 64">
            <a:extLst>
              <a:ext uri="{FF2B5EF4-FFF2-40B4-BE49-F238E27FC236}">
                <a16:creationId xmlns:a16="http://schemas.microsoft.com/office/drawing/2014/main" id="{EF0D6D78-457D-C2D7-9409-FB201364BFEB}"/>
              </a:ext>
            </a:extLst>
          </p:cNvPr>
          <p:cNvSpPr txBox="1">
            <a:spLocks noChangeArrowheads="1"/>
          </p:cNvSpPr>
          <p:nvPr/>
        </p:nvSpPr>
        <p:spPr bwMode="auto">
          <a:xfrm>
            <a:off x="15667831" y="6344109"/>
            <a:ext cx="12534900" cy="6986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r>
              <a:rPr lang="en-US" altLang="en-US" sz="2800" dirty="0"/>
              <a:t>With the space requirements, we 3-D modeled a design. First, we created the frame to be 10’x3’x10’. Due to the expected weight of the cargo, we had to add braces to the frame. From here, we determined how big the shelves should be and how they were to be connected to the chain that allowed the shelves to rotate freely about the chain as it moves around the track. After the shelves were designed, we designed a chain system and gear box. Once we were done with the internal components of the shelf, we moved to the design of the external features. We wanted the internal components concealed, so we designed panels that are easily assembled onto the shelf. We left 2 feet of open space on the front of the shelf for user accessibility. A safety door feature was added, to eliminate the risk of a user getting their hand caught in the rotating shelves in the open space. A foldable desk area was then added so the user can work on their projects directly in front of the desk, while not taking up much more of the space in the room. The material of each component plays a vital role in the affordability of the system, as well as the durability.</a:t>
            </a:r>
          </a:p>
        </p:txBody>
      </p:sp>
      <p:sp>
        <p:nvSpPr>
          <p:cNvPr id="2216" name="Text Box 168">
            <a:extLst>
              <a:ext uri="{FF2B5EF4-FFF2-40B4-BE49-F238E27FC236}">
                <a16:creationId xmlns:a16="http://schemas.microsoft.com/office/drawing/2014/main" id="{6BD734D6-3DC7-18E9-995F-5CEA775069FD}"/>
              </a:ext>
            </a:extLst>
          </p:cNvPr>
          <p:cNvSpPr txBox="1">
            <a:spLocks noChangeArrowheads="1"/>
          </p:cNvSpPr>
          <p:nvPr/>
        </p:nvSpPr>
        <p:spPr bwMode="auto">
          <a:xfrm>
            <a:off x="18364200" y="22529800"/>
            <a:ext cx="4470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3" name="Text Box 245">
            <a:extLst>
              <a:ext uri="{FF2B5EF4-FFF2-40B4-BE49-F238E27FC236}">
                <a16:creationId xmlns:a16="http://schemas.microsoft.com/office/drawing/2014/main" id="{493C3F7E-6466-1F0B-823C-B38C90DDCA9B}"/>
              </a:ext>
            </a:extLst>
          </p:cNvPr>
          <p:cNvSpPr txBox="1">
            <a:spLocks noChangeArrowheads="1"/>
          </p:cNvSpPr>
          <p:nvPr/>
        </p:nvSpPr>
        <p:spPr bwMode="auto">
          <a:xfrm>
            <a:off x="16332200" y="24358600"/>
            <a:ext cx="6654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4" name="Text Box 246">
            <a:extLst>
              <a:ext uri="{FF2B5EF4-FFF2-40B4-BE49-F238E27FC236}">
                <a16:creationId xmlns:a16="http://schemas.microsoft.com/office/drawing/2014/main" id="{3849A8AD-F69A-C034-5AFB-F28CA3FF9FA3}"/>
              </a:ext>
            </a:extLst>
          </p:cNvPr>
          <p:cNvSpPr txBox="1">
            <a:spLocks noChangeArrowheads="1"/>
          </p:cNvSpPr>
          <p:nvPr/>
        </p:nvSpPr>
        <p:spPr bwMode="auto">
          <a:xfrm>
            <a:off x="16306800" y="24739600"/>
            <a:ext cx="5181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46" name="Text Box 498">
            <a:extLst>
              <a:ext uri="{FF2B5EF4-FFF2-40B4-BE49-F238E27FC236}">
                <a16:creationId xmlns:a16="http://schemas.microsoft.com/office/drawing/2014/main" id="{6E752219-0ACC-F5B5-4A1F-E104FB015A3E}"/>
              </a:ext>
            </a:extLst>
          </p:cNvPr>
          <p:cNvSpPr txBox="1">
            <a:spLocks noChangeArrowheads="1"/>
          </p:cNvSpPr>
          <p:nvPr/>
        </p:nvSpPr>
        <p:spPr bwMode="auto">
          <a:xfrm>
            <a:off x="16451263" y="21475700"/>
            <a:ext cx="121999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88" name="Text Box 540">
            <a:extLst>
              <a:ext uri="{FF2B5EF4-FFF2-40B4-BE49-F238E27FC236}">
                <a16:creationId xmlns:a16="http://schemas.microsoft.com/office/drawing/2014/main" id="{1BD01A1B-59FE-FD05-DBAD-FB9247F68EBD}"/>
              </a:ext>
            </a:extLst>
          </p:cNvPr>
          <p:cNvSpPr txBox="1">
            <a:spLocks noChangeArrowheads="1"/>
          </p:cNvSpPr>
          <p:nvPr/>
        </p:nvSpPr>
        <p:spPr bwMode="auto">
          <a:xfrm>
            <a:off x="29667200" y="29565600"/>
            <a:ext cx="138430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dirty="0">
                <a:solidFill>
                  <a:schemeClr val="bg1"/>
                </a:solidFill>
              </a:rPr>
              <a:t>Special Thanks to our Project Sponsors: </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3"/>
          <a:stretch>
            <a:fillRect/>
          </a:stretch>
        </p:blipFill>
        <p:spPr>
          <a:xfrm>
            <a:off x="35680033" y="272199"/>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149106" y="591307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Introduction </a:t>
            </a:r>
          </a:p>
        </p:txBody>
      </p:sp>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923584" y="21069311"/>
            <a:ext cx="13543504" cy="9153897"/>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6" name="Text Box 49">
            <a:extLst>
              <a:ext uri="{FF2B5EF4-FFF2-40B4-BE49-F238E27FC236}">
                <a16:creationId xmlns:a16="http://schemas.microsoft.com/office/drawing/2014/main" id="{48A57C84-1D62-E51E-425F-18180DF9294B}"/>
              </a:ext>
            </a:extLst>
          </p:cNvPr>
          <p:cNvSpPr txBox="1">
            <a:spLocks noChangeArrowheads="1"/>
          </p:cNvSpPr>
          <p:nvPr/>
        </p:nvSpPr>
        <p:spPr bwMode="auto">
          <a:xfrm>
            <a:off x="1046331" y="16722025"/>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Research Purpose and/or Question(s)</a:t>
            </a:r>
          </a:p>
        </p:txBody>
      </p:sp>
      <p:sp>
        <p:nvSpPr>
          <p:cNvPr id="7" name="Text Box 165">
            <a:extLst>
              <a:ext uri="{FF2B5EF4-FFF2-40B4-BE49-F238E27FC236}">
                <a16:creationId xmlns:a16="http://schemas.microsoft.com/office/drawing/2014/main" id="{06DDFB6D-262B-60F1-B826-0992C120C5E8}"/>
              </a:ext>
            </a:extLst>
          </p:cNvPr>
          <p:cNvSpPr txBox="1">
            <a:spLocks noChangeArrowheads="1"/>
          </p:cNvSpPr>
          <p:nvPr/>
        </p:nvSpPr>
        <p:spPr bwMode="auto">
          <a:xfrm>
            <a:off x="1046331" y="17556115"/>
            <a:ext cx="12800012" cy="892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sz="2600" dirty="0"/>
              <a:t>The purpose of this study is to create a solution to the limited storage space available in the lab</a:t>
            </a:r>
            <a:endParaRPr lang="en-US" altLang="en-US" sz="2800" dirty="0"/>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149106" y="2125345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Method / Data Source(s)</a:t>
            </a:r>
          </a:p>
        </p:txBody>
      </p:sp>
      <p:sp>
        <p:nvSpPr>
          <p:cNvPr id="10" name="Rectangle 9">
            <a:extLst>
              <a:ext uri="{FF2B5EF4-FFF2-40B4-BE49-F238E27FC236}">
                <a16:creationId xmlns:a16="http://schemas.microsoft.com/office/drawing/2014/main" id="{70798DDF-E5FE-95C6-760F-F90A5FA660C5}"/>
              </a:ext>
            </a:extLst>
          </p:cNvPr>
          <p:cNvSpPr>
            <a:spLocks noChangeArrowheads="1"/>
          </p:cNvSpPr>
          <p:nvPr/>
        </p:nvSpPr>
        <p:spPr bwMode="auto">
          <a:xfrm>
            <a:off x="15358136" y="5547073"/>
            <a:ext cx="13564066" cy="779745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15305081" y="14015266"/>
            <a:ext cx="13564066" cy="1620794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2" name="Text Box 49">
            <a:extLst>
              <a:ext uri="{FF2B5EF4-FFF2-40B4-BE49-F238E27FC236}">
                <a16:creationId xmlns:a16="http://schemas.microsoft.com/office/drawing/2014/main" id="{6D06E305-F4CC-A2F9-BDBC-D802CEE01EE2}"/>
              </a:ext>
            </a:extLst>
          </p:cNvPr>
          <p:cNvSpPr txBox="1">
            <a:spLocks noChangeArrowheads="1"/>
          </p:cNvSpPr>
          <p:nvPr/>
        </p:nvSpPr>
        <p:spPr bwMode="auto">
          <a:xfrm>
            <a:off x="15858647"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Analysis </a:t>
            </a:r>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15738475" y="14150025"/>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Findings/Results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1149105" y="22078954"/>
            <a:ext cx="12800012" cy="1292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altLang="en-US" sz="2600" dirty="0"/>
              <a:t>First, we were given specifications from Dr. </a:t>
            </a:r>
            <a:r>
              <a:rPr lang="en-US" altLang="en-US" sz="2600" dirty="0" err="1"/>
              <a:t>Weidenfeller</a:t>
            </a:r>
            <a:r>
              <a:rPr lang="en-US" altLang="en-US" sz="2600" dirty="0"/>
              <a:t>. We were allowed a 10’x3’x10’ space. Also, our goal is for the shelf to be able to hold over 1000 </a:t>
            </a:r>
            <a:r>
              <a:rPr lang="en-US" altLang="en-US" sz="2600" dirty="0" err="1"/>
              <a:t>lbs</a:t>
            </a:r>
            <a:r>
              <a:rPr lang="en-US" altLang="en-US" sz="2600" dirty="0"/>
              <a:t> and rotate at a safe and efficient speed. We decided to go with 3 rpm.</a:t>
            </a:r>
          </a:p>
        </p:txBody>
      </p:sp>
      <p:sp>
        <p:nvSpPr>
          <p:cNvPr id="16" name="Rectangle 15">
            <a:extLst>
              <a:ext uri="{FF2B5EF4-FFF2-40B4-BE49-F238E27FC236}">
                <a16:creationId xmlns:a16="http://schemas.microsoft.com/office/drawing/2014/main" id="{06C2F04B-7D9D-FED6-A7B1-C1E9EC085ED3}"/>
              </a:ext>
            </a:extLst>
          </p:cNvPr>
          <p:cNvSpPr>
            <a:spLocks noChangeArrowheads="1"/>
          </p:cNvSpPr>
          <p:nvPr/>
        </p:nvSpPr>
        <p:spPr bwMode="auto">
          <a:xfrm>
            <a:off x="29667200" y="5547073"/>
            <a:ext cx="13564066" cy="9520528"/>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29660378" y="15636986"/>
            <a:ext cx="13564066" cy="9520528"/>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29660378" y="25723636"/>
            <a:ext cx="13564066" cy="449957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 name="Text Box 49">
            <a:extLst>
              <a:ext uri="{FF2B5EF4-FFF2-40B4-BE49-F238E27FC236}">
                <a16:creationId xmlns:a16="http://schemas.microsoft.com/office/drawing/2014/main" id="{3FC24912-FF37-EDD5-C089-2EE6F089E0F2}"/>
              </a:ext>
            </a:extLst>
          </p:cNvPr>
          <p:cNvSpPr txBox="1">
            <a:spLocks noChangeArrowheads="1"/>
          </p:cNvSpPr>
          <p:nvPr/>
        </p:nvSpPr>
        <p:spPr bwMode="auto">
          <a:xfrm>
            <a:off x="29930108"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Discussion </a:t>
            </a:r>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29930108" y="15943776"/>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Conclusion(s) / Implication(s) </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29930108" y="2588920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References</a:t>
            </a:r>
          </a:p>
        </p:txBody>
      </p:sp>
      <p:sp>
        <p:nvSpPr>
          <p:cNvPr id="24" name="Text Box 64">
            <a:extLst>
              <a:ext uri="{FF2B5EF4-FFF2-40B4-BE49-F238E27FC236}">
                <a16:creationId xmlns:a16="http://schemas.microsoft.com/office/drawing/2014/main" id="{68EAD4B5-D1EF-7411-699E-E5E8AA6E12B0}"/>
              </a:ext>
            </a:extLst>
          </p:cNvPr>
          <p:cNvSpPr txBox="1">
            <a:spLocks noChangeArrowheads="1"/>
          </p:cNvSpPr>
          <p:nvPr/>
        </p:nvSpPr>
        <p:spPr bwMode="auto">
          <a:xfrm>
            <a:off x="29667200" y="6522310"/>
            <a:ext cx="12534900" cy="4832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indent="0" algn="l"/>
            <a:r>
              <a:rPr lang="en-US" sz="2800" dirty="0">
                <a:latin typeface="+mn-lt"/>
              </a:rPr>
              <a:t>The shelf was designed to optimize the storage space available. While at first, this seems like it would be an easy task, there were several factors to consider. </a:t>
            </a:r>
            <a:r>
              <a:rPr lang="en-US" sz="2800" i="0" dirty="0">
                <a:effectLst/>
                <a:latin typeface="+mn-lt"/>
              </a:rPr>
              <a:t>The system requires careful planning and design to ensure maximum efficiency and functionality. The weight of the shelves and the speed of movement can have a significant impact on the system's performance. The type of control mechanism used can affect the ease of use and safety of the system. Lastly, we wanted to make the shelf system to be easily assembled / disassembled. The conceptual design of our product was aligned with these factors in mind. The </a:t>
            </a:r>
            <a:r>
              <a:rPr lang="en-US" sz="2800" dirty="0">
                <a:latin typeface="+mn-lt"/>
              </a:rPr>
              <a:t>M</a:t>
            </a:r>
            <a:r>
              <a:rPr lang="en-US" sz="2800" i="0" dirty="0">
                <a:effectLst/>
                <a:latin typeface="+mn-lt"/>
              </a:rPr>
              <a:t>echanical engineers were tasked with designing the system, while the Electrical and Computer engineers oversaw the actual functionality of the system.</a:t>
            </a:r>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29930108" y="26564285"/>
            <a:ext cx="12800012" cy="1569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a:t>Budynas, Richard G., et al. </a:t>
            </a:r>
            <a:r>
              <a:rPr lang="en-US" i="1"/>
              <a:t>Shigley's Mechanical Engineering Design</a:t>
            </a:r>
            <a:r>
              <a:rPr lang="en-US"/>
              <a:t>. 11th ed., McGraw-Hill Education, 2021. </a:t>
            </a:r>
          </a:p>
          <a:p>
            <a:r>
              <a:rPr lang="en-US" i="1"/>
              <a:t>Haik, Y., Sivaloganathan, S., &amp; Shahin, T. M. (2015). Engineering Design Process. Cengage Learning.</a:t>
            </a:r>
            <a:endParaRPr lang="en-US"/>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29660378" y="16701208"/>
            <a:ext cx="12534900" cy="16927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r>
              <a:rPr lang="en-US" sz="2600" dirty="0"/>
              <a:t>In conclusion, we discovered the process of taking an idea and specifications from a customer and create a feasible and affordable solution. With the mechanical design, we implemented our knowledge of mechanical systems into 3-D modeling and design. </a:t>
            </a:r>
          </a:p>
        </p:txBody>
      </p:sp>
      <p:sp>
        <p:nvSpPr>
          <p:cNvPr id="2" name="TextBox 1">
            <a:extLst>
              <a:ext uri="{FF2B5EF4-FFF2-40B4-BE49-F238E27FC236}">
                <a16:creationId xmlns:a16="http://schemas.microsoft.com/office/drawing/2014/main" id="{F7CD61B2-EF44-198B-A6F2-DC250FB6ACCF}"/>
              </a:ext>
            </a:extLst>
          </p:cNvPr>
          <p:cNvSpPr txBox="1"/>
          <p:nvPr/>
        </p:nvSpPr>
        <p:spPr>
          <a:xfrm>
            <a:off x="1339850" y="7063950"/>
            <a:ext cx="12506493" cy="4524315"/>
          </a:xfrm>
          <a:prstGeom prst="rect">
            <a:avLst/>
          </a:prstGeom>
          <a:noFill/>
        </p:spPr>
        <p:txBody>
          <a:bodyPr wrap="square" rtlCol="0">
            <a:spAutoFit/>
          </a:bodyPr>
          <a:lstStyle/>
          <a:p>
            <a:r>
              <a:rPr lang="en-US" sz="3200" dirty="0">
                <a:latin typeface="+mn-lt"/>
              </a:rPr>
              <a:t>Our main problem we are studying is optimization of limited storage space in the robotics lab. There is only so much square footage in the lab, however there is upward space that is not used. An issue with building storage with increased height is accessibility. We wanted to create something that has height capabilities but can still be reached by the average person. Our</a:t>
            </a:r>
            <a:r>
              <a:rPr lang="en-US" sz="3200" i="0" dirty="0">
                <a:effectLst/>
                <a:latin typeface="+mn-lt"/>
              </a:rPr>
              <a:t> moving shelf storage system, also known as  FISH, is a space-saving storage solution that involves shelves that can rotate vertically, driven by a chain and gear system.</a:t>
            </a:r>
            <a:endParaRPr lang="en-US" sz="3200" dirty="0">
              <a:latin typeface="+mn-lt"/>
            </a:endParaRPr>
          </a:p>
        </p:txBody>
      </p:sp>
      <p:pic>
        <p:nvPicPr>
          <p:cNvPr id="17" name="Picture 16">
            <a:extLst>
              <a:ext uri="{FF2B5EF4-FFF2-40B4-BE49-F238E27FC236}">
                <a16:creationId xmlns:a16="http://schemas.microsoft.com/office/drawing/2014/main" id="{5EB30976-04E1-0495-4F07-3930B419D60F}"/>
              </a:ext>
            </a:extLst>
          </p:cNvPr>
          <p:cNvPicPr>
            <a:picLocks noChangeAspect="1"/>
          </p:cNvPicPr>
          <p:nvPr/>
        </p:nvPicPr>
        <p:blipFill>
          <a:blip r:embed="rId4"/>
          <a:stretch>
            <a:fillRect/>
          </a:stretch>
        </p:blipFill>
        <p:spPr>
          <a:xfrm>
            <a:off x="15504767" y="15353421"/>
            <a:ext cx="6884690" cy="5435685"/>
          </a:xfrm>
          <a:prstGeom prst="rect">
            <a:avLst/>
          </a:prstGeom>
        </p:spPr>
      </p:pic>
      <p:pic>
        <p:nvPicPr>
          <p:cNvPr id="27" name="Picture 26">
            <a:extLst>
              <a:ext uri="{FF2B5EF4-FFF2-40B4-BE49-F238E27FC236}">
                <a16:creationId xmlns:a16="http://schemas.microsoft.com/office/drawing/2014/main" id="{8EADF181-6213-8C09-BF8A-B8507AB73953}"/>
              </a:ext>
            </a:extLst>
          </p:cNvPr>
          <p:cNvPicPr>
            <a:picLocks noChangeAspect="1"/>
          </p:cNvPicPr>
          <p:nvPr/>
        </p:nvPicPr>
        <p:blipFill>
          <a:blip r:embed="rId5"/>
          <a:stretch>
            <a:fillRect/>
          </a:stretch>
        </p:blipFill>
        <p:spPr>
          <a:xfrm>
            <a:off x="22594195" y="16298226"/>
            <a:ext cx="6073476" cy="4431686"/>
          </a:xfrm>
          <a:prstGeom prst="rect">
            <a:avLst/>
          </a:prstGeom>
        </p:spPr>
      </p:pic>
      <p:pic>
        <p:nvPicPr>
          <p:cNvPr id="29" name="Picture 28">
            <a:extLst>
              <a:ext uri="{FF2B5EF4-FFF2-40B4-BE49-F238E27FC236}">
                <a16:creationId xmlns:a16="http://schemas.microsoft.com/office/drawing/2014/main" id="{C4C7A844-A206-85AB-48F5-AF54AE561FE1}"/>
              </a:ext>
            </a:extLst>
          </p:cNvPr>
          <p:cNvPicPr>
            <a:picLocks noChangeAspect="1"/>
          </p:cNvPicPr>
          <p:nvPr/>
        </p:nvPicPr>
        <p:blipFill>
          <a:blip r:embed="rId6"/>
          <a:stretch>
            <a:fillRect/>
          </a:stretch>
        </p:blipFill>
        <p:spPr>
          <a:xfrm>
            <a:off x="18183785" y="21704300"/>
            <a:ext cx="9054540" cy="7012407"/>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2991</TotalTime>
  <Words>692</Words>
  <Application>Microsoft Office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Tahoma</vt: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lastModifiedBy>ndisheroon3@gmail.com</cp:lastModifiedBy>
  <cp:revision>118</cp:revision>
  <cp:lastPrinted>2023-01-18T16:05:18Z</cp:lastPrinted>
  <dcterms:created xsi:type="dcterms:W3CDTF">2005-02-24T03:11:54Z</dcterms:created>
  <dcterms:modified xsi:type="dcterms:W3CDTF">2023-04-25T00:54:14Z</dcterms:modified>
  <cp:category/>
</cp:coreProperties>
</file>