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7" r:id="rId4"/>
    <p:sldId id="277" r:id="rId5"/>
    <p:sldId id="279" r:id="rId6"/>
    <p:sldId id="262" r:id="rId7"/>
    <p:sldId id="261" r:id="rId8"/>
    <p:sldId id="275" r:id="rId9"/>
    <p:sldId id="271" r:id="rId10"/>
    <p:sldId id="276" r:id="rId11"/>
    <p:sldId id="263" r:id="rId12"/>
    <p:sldId id="264" r:id="rId13"/>
    <p:sldId id="265" r:id="rId14"/>
    <p:sldId id="272" r:id="rId15"/>
    <p:sldId id="273" r:id="rId16"/>
    <p:sldId id="278" r:id="rId17"/>
    <p:sldId id="270" r:id="rId18"/>
    <p:sldId id="260" r:id="rId19"/>
    <p:sldId id="268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7"/>
    <a:srgbClr val="5EEC3C"/>
    <a:srgbClr val="FFDC47"/>
    <a:srgbClr val="CCCC00"/>
    <a:srgbClr val="FFCC66"/>
    <a:srgbClr val="007033"/>
    <a:srgbClr val="990099"/>
    <a:srgbClr val="CC0099"/>
    <a:srgbClr val="FE9202"/>
    <a:srgbClr val="6C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60"/>
  </p:normalViewPr>
  <p:slideViewPr>
    <p:cSldViewPr>
      <p:cViewPr varScale="1">
        <p:scale>
          <a:sx n="109" d="100"/>
          <a:sy n="109" d="100"/>
        </p:scale>
        <p:origin x="108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em\Downloads\Data%20from%20VR%20upda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em\Downloads\Data%20from%20VR%20updat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em\Downloads\Data%20from%20VR%20updat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Have You Utilized VR Technology Before?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2F-4FEA-9D5E-DBC52B664ED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12F-4FEA-9D5E-DBC52B664ED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'% used'!$B$23:$C$23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'% used'!$B$24:$C$24</c:f>
              <c:numCache>
                <c:formatCode>General</c:formatCode>
                <c:ptCount val="2"/>
                <c:pt idx="0">
                  <c:v>31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2F-4FEA-9D5E-DBC52B664ED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Would this aid you in the real world?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93B-43A7-AB43-A3E821B18A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93B-43A7-AB43-A3E821B18A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93B-43A7-AB43-A3E821B18A22}"/>
              </c:ext>
            </c:extLst>
          </c:dPt>
          <c:dLbls>
            <c:dLbl>
              <c:idx val="1"/>
              <c:layout>
                <c:manualLayout>
                  <c:x val="5.0321303587051565E-2"/>
                  <c:y val="0.1146515018955963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3B-43A7-AB43-A3E821B18A22}"/>
                </c:ext>
              </c:extLst>
            </c:dLbl>
            <c:dLbl>
              <c:idx val="2"/>
              <c:layout>
                <c:manualLayout>
                  <c:x val="2.0574365704286914E-2"/>
                  <c:y val="0.2362244823563721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3B-43A7-AB43-A3E821B18A2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benifits!$A$1:$C$1</c:f>
              <c:strCache>
                <c:ptCount val="3"/>
                <c:pt idx="0">
                  <c:v>Yes</c:v>
                </c:pt>
                <c:pt idx="1">
                  <c:v>Maybe</c:v>
                </c:pt>
                <c:pt idx="2">
                  <c:v>No</c:v>
                </c:pt>
              </c:strCache>
            </c:strRef>
          </c:cat>
          <c:val>
            <c:numRef>
              <c:f>benifits!$A$2:$C$2</c:f>
              <c:numCache>
                <c:formatCode>General</c:formatCode>
                <c:ptCount val="3"/>
                <c:pt idx="0">
                  <c:v>57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3B-43A7-AB43-A3E821B18A2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 you wish you could change the decision you made?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B2-4159-990E-F0D93BC8EB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B2-4159-990E-F0D93BC8EB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B2-4159-990E-F0D93BC8EBEE}"/>
              </c:ext>
            </c:extLst>
          </c:dPt>
          <c:dLbls>
            <c:dLbl>
              <c:idx val="0"/>
              <c:layout>
                <c:manualLayout>
                  <c:x val="-0.12354717124459388"/>
                  <c:y val="0.1180556006686385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B2-4159-990E-F0D93BC8EBEE}"/>
                </c:ext>
              </c:extLst>
            </c:dLbl>
            <c:dLbl>
              <c:idx val="1"/>
              <c:layout>
                <c:manualLayout>
                  <c:x val="-8.5206571539148804E-2"/>
                  <c:y val="-1.23979869725573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B2-4159-990E-F0D93BC8EBE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'% used'!$L$18:$L$20</c:f>
              <c:strCache>
                <c:ptCount val="3"/>
                <c:pt idx="0">
                  <c:v>Yes</c:v>
                </c:pt>
                <c:pt idx="1">
                  <c:v>Debated </c:v>
                </c:pt>
                <c:pt idx="2">
                  <c:v>No</c:v>
                </c:pt>
              </c:strCache>
            </c:strRef>
          </c:cat>
          <c:val>
            <c:numRef>
              <c:f>'% used'!$M$18:$M$20</c:f>
              <c:numCache>
                <c:formatCode>General</c:formatCode>
                <c:ptCount val="3"/>
                <c:pt idx="0">
                  <c:v>18</c:v>
                </c:pt>
                <c:pt idx="1">
                  <c:v>1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B2-4159-990E-F0D93BC8EBE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256667704979681"/>
          <c:y val="0.47030907609507688"/>
          <c:w val="0.15079994123744939"/>
          <c:h val="0.2545661183233159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03FD0-4862-4EEA-BE93-F8DC2DFE4FA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CF357-FA0C-4552-A726-17BF0EB6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1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CF357-FA0C-4552-A726-17BF0EB6E2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70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CF357-FA0C-4552-A726-17BF0EB6E2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5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1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260" y="1731873"/>
            <a:ext cx="4886559" cy="167975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59" y="3487980"/>
            <a:ext cx="4886559" cy="122164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15AB075-800F-4BB8-8C18-2A77171080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02815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113635"/>
            <a:ext cx="8246070" cy="2595980"/>
          </a:xfrm>
        </p:spPr>
        <p:txBody>
          <a:bodyPr/>
          <a:lstStyle>
            <a:lvl1pPr algn="l"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 algn="l"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algn="l"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algn="l"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algn="l"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044700"/>
            <a:ext cx="6260905" cy="3511061"/>
          </a:xfrm>
        </p:spPr>
        <p:txBody>
          <a:bodyPr/>
          <a:lstStyle>
            <a:lvl1pPr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1502815"/>
            <a:ext cx="8246071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0919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523448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algn="ctr"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algn="ctr"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 algn="ctr">
              <a:defRPr sz="1600">
                <a:solidFill>
                  <a:schemeClr val="bg1">
                    <a:lumMod val="85000"/>
                  </a:schemeClr>
                </a:solidFill>
              </a:defRPr>
            </a:lvl4pPr>
            <a:lvl5pPr algn="ctr">
              <a:defRPr sz="16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0919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23448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algn="ctr"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algn="ctr"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 algn="ctr">
              <a:defRPr sz="1600">
                <a:solidFill>
                  <a:schemeClr val="bg1">
                    <a:lumMod val="85000"/>
                  </a:schemeClr>
                </a:solidFill>
              </a:defRPr>
            </a:lvl4pPr>
            <a:lvl5pPr algn="ctr">
              <a:defRPr sz="16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8D7DF-FBD5-4EB3-83B0-B73B02289659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freepngimg.com/png/85354-text-question-blog-questions-logo-any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xrtoday.com/virtual-reality/valve-developing-standalone-vr-headset-report-says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6" y="1044700"/>
            <a:ext cx="4581149" cy="1985165"/>
          </a:xfrm>
        </p:spPr>
        <p:txBody>
          <a:bodyPr>
            <a:normAutofit fontScale="90000"/>
          </a:bodyPr>
          <a:lstStyle/>
          <a:p>
            <a:r>
              <a:rPr lang="en-US" dirty="0"/>
              <a:t>Utilizing VR Scenarios to </a:t>
            </a:r>
            <a:br>
              <a:rPr lang="en-US" dirty="0"/>
            </a:br>
            <a:r>
              <a:rPr lang="en-US" dirty="0"/>
              <a:t>Aid Student Empathy in Challenging Interactions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Peter Unwer, Candidate for Bachelor of Science in Hospitality Administration Arkansas Tech University </a:t>
            </a:r>
          </a:p>
          <a:p>
            <a:r>
              <a:rPr lang="en-US" dirty="0"/>
              <a:t>Faculty Mentor: Susan West, Associate Professor Arkansas Tech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79A21-4754-4644-BC63-4F79BAC5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7" y="1350110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en-US" dirty="0"/>
              <a:t> VR Experience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A7BDE-E846-8913-4C42-098442AF427D}"/>
              </a:ext>
            </a:extLst>
          </p:cNvPr>
          <p:cNvSpPr txBox="1"/>
          <p:nvPr/>
        </p:nvSpPr>
        <p:spPr>
          <a:xfrm>
            <a:off x="323834" y="2266339"/>
            <a:ext cx="36373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Scenario 1: </a:t>
            </a:r>
          </a:p>
          <a:p>
            <a:r>
              <a:rPr lang="en-US" sz="2400" dirty="0">
                <a:solidFill>
                  <a:schemeClr val="bg1"/>
                </a:solidFill>
              </a:rPr>
              <a:t>20 said yes, 11 said no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Scenario 2:  </a:t>
            </a:r>
          </a:p>
          <a:p>
            <a:r>
              <a:rPr lang="en-US" sz="2400" dirty="0">
                <a:solidFill>
                  <a:schemeClr val="bg1"/>
                </a:solidFill>
              </a:rPr>
              <a:t>12 said yes, 21 said no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197C054-CAF3-4CBD-91B6-0A4B3BB66B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627104"/>
              </p:ext>
            </p:extLst>
          </p:nvPr>
        </p:nvGraphicFramePr>
        <p:xfrm>
          <a:off x="4572000" y="1945235"/>
          <a:ext cx="4420515" cy="304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193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7CE7-A2A0-47C9-817A-29A4F698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 One: Meaningful Training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70955-5AD3-E860-E793-11EBE7D2041D}"/>
              </a:ext>
            </a:extLst>
          </p:cNvPr>
          <p:cNvSpPr txBox="1"/>
          <p:nvPr/>
        </p:nvSpPr>
        <p:spPr>
          <a:xfrm>
            <a:off x="143555" y="2080050"/>
            <a:ext cx="3970330" cy="281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C78A9FE3-1EA0-EF53-F664-1BBE578D8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1" y="2113635"/>
            <a:ext cx="8398775" cy="2835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Scenario 1: </a:t>
            </a:r>
          </a:p>
          <a:p>
            <a:r>
              <a:rPr lang="en-US" sz="2000" dirty="0"/>
              <a:t>28 said yes, 3 said maybe,1 said no</a:t>
            </a:r>
          </a:p>
          <a:p>
            <a:pPr marL="0" indent="0">
              <a:buNone/>
            </a:pPr>
            <a:r>
              <a:rPr lang="en-US" sz="2000" dirty="0"/>
              <a:t>Scenario 2:  </a:t>
            </a:r>
          </a:p>
          <a:p>
            <a:r>
              <a:rPr lang="en-US" sz="2000" dirty="0"/>
              <a:t>29 said yes, 4 said maybe, 0 said no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E86A53A-2BFC-4A50-A247-E735007869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228267"/>
              </p:ext>
            </p:extLst>
          </p:nvPr>
        </p:nvGraphicFramePr>
        <p:xfrm>
          <a:off x="4572001" y="2159608"/>
          <a:ext cx="4428444" cy="2855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107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85E88-A214-43C4-99E9-154C726B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4" y="1655520"/>
            <a:ext cx="8246070" cy="610820"/>
          </a:xfrm>
        </p:spPr>
        <p:txBody>
          <a:bodyPr>
            <a:noAutofit/>
          </a:bodyPr>
          <a:lstStyle/>
          <a:p>
            <a:r>
              <a:rPr lang="en-US" sz="2400" dirty="0"/>
              <a:t>Goal Two: Assist the student in how best to handle guest relations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9E6309-0841-F062-6FE7-58410D7F4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Scenario 1: </a:t>
            </a:r>
          </a:p>
          <a:p>
            <a:r>
              <a:rPr lang="en-US" sz="2000" dirty="0"/>
              <a:t>7 said yes, 24 said no</a:t>
            </a:r>
          </a:p>
          <a:p>
            <a:pPr marL="0" indent="0">
              <a:buNone/>
            </a:pPr>
            <a:r>
              <a:rPr lang="en-US" sz="2000" dirty="0"/>
              <a:t>Scenario 2: </a:t>
            </a:r>
          </a:p>
          <a:p>
            <a:r>
              <a:rPr lang="en-US" sz="2000" dirty="0"/>
              <a:t>8 said yes, 25 said no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44203DF-4C65-6BC2-ACE0-2CC461D432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397006"/>
              </p:ext>
            </p:extLst>
          </p:nvPr>
        </p:nvGraphicFramePr>
        <p:xfrm>
          <a:off x="4266590" y="2113635"/>
          <a:ext cx="4581149" cy="292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8008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3706-3E24-4756-9F3C-304162DC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654177"/>
            <a:ext cx="8246070" cy="610820"/>
          </a:xfrm>
        </p:spPr>
        <p:txBody>
          <a:bodyPr>
            <a:noAutofit/>
          </a:bodyPr>
          <a:lstStyle/>
          <a:p>
            <a:r>
              <a:rPr lang="en-US" sz="2800" dirty="0"/>
              <a:t>Goal Three: Immerse student in an environment that is safe and provide growth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73CB0-7743-44C8-88E2-0E2C32C71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70" y="2419044"/>
            <a:ext cx="8093366" cy="25959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i="0" u="none" strike="noStrike" dirty="0">
                <a:solidFill>
                  <a:srgbClr val="D9D9D9"/>
                </a:solidFill>
                <a:effectLst/>
                <a:latin typeface="Calibri" panose="020F0502020204030204" pitchFamily="34" charset="0"/>
              </a:rPr>
              <a:t>On a scale of 1-5 with 5 being the most stressed, participants were asked to rate their stress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Scenario 1:</a:t>
            </a:r>
          </a:p>
          <a:p>
            <a:r>
              <a:rPr lang="en-US" dirty="0"/>
              <a:t>The pre test averaged 2.19 </a:t>
            </a:r>
          </a:p>
          <a:p>
            <a:r>
              <a:rPr lang="en-US" dirty="0"/>
              <a:t>The post test averaged 1.93 </a:t>
            </a:r>
          </a:p>
          <a:p>
            <a:r>
              <a:rPr lang="en-US" dirty="0"/>
              <a:t>This suggest a 5.2% decrease in stress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4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3706-3E24-4756-9F3C-304162DC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655519"/>
            <a:ext cx="8246070" cy="610820"/>
          </a:xfrm>
        </p:spPr>
        <p:txBody>
          <a:bodyPr>
            <a:noAutofit/>
          </a:bodyPr>
          <a:lstStyle/>
          <a:p>
            <a:r>
              <a:rPr lang="en-US" sz="2800" dirty="0"/>
              <a:t>Goal Three: Immerse student in an environment that is safe and provide growth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73CB0-7743-44C8-88E2-0E2C32C71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70" y="2266339"/>
            <a:ext cx="8093366" cy="25959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Scenario 2:</a:t>
            </a:r>
          </a:p>
          <a:p>
            <a:r>
              <a:rPr lang="en-US" dirty="0"/>
              <a:t>The pre test averaged 2.12 </a:t>
            </a:r>
          </a:p>
          <a:p>
            <a:r>
              <a:rPr lang="en-US" dirty="0"/>
              <a:t>The post test averaged 1.94  </a:t>
            </a:r>
          </a:p>
          <a:p>
            <a:r>
              <a:rPr lang="en-US" dirty="0"/>
              <a:t>This suggest a 3.6% decrease in stress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50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3706-3E24-4756-9F3C-304162DC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6" y="1655520"/>
            <a:ext cx="8246070" cy="610820"/>
          </a:xfrm>
        </p:spPr>
        <p:txBody>
          <a:bodyPr>
            <a:noAutofit/>
          </a:bodyPr>
          <a:lstStyle/>
          <a:p>
            <a:r>
              <a:rPr lang="en-US" sz="2800" dirty="0"/>
              <a:t>Goal Three: Immerse student in an environment that is safe and provide growth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73CB0-7743-44C8-88E2-0E2C32C71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70" y="2266339"/>
            <a:ext cx="8093366" cy="25959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Total averages for stress benchmark</a:t>
            </a:r>
          </a:p>
          <a:p>
            <a:r>
              <a:rPr lang="en-US" dirty="0"/>
              <a:t>The pre test averaged 2.16 </a:t>
            </a:r>
          </a:p>
          <a:p>
            <a:r>
              <a:rPr lang="en-US" dirty="0"/>
              <a:t>The post test averaged 1.79  </a:t>
            </a:r>
          </a:p>
          <a:p>
            <a:r>
              <a:rPr lang="en-US" dirty="0"/>
              <a:t>This suggest a 7.4% decrease in stress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5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7CE7-A2A0-47C9-817A-29A4F698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Participant’s overall perception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70955-5AD3-E860-E793-11EBE7D2041D}"/>
              </a:ext>
            </a:extLst>
          </p:cNvPr>
          <p:cNvSpPr txBox="1"/>
          <p:nvPr/>
        </p:nvSpPr>
        <p:spPr>
          <a:xfrm>
            <a:off x="143555" y="2080511"/>
            <a:ext cx="3970330" cy="281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C78A9FE3-1EA0-EF53-F664-1BBE578D8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1" y="2113635"/>
            <a:ext cx="8398775" cy="2835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Scenario 1: </a:t>
            </a:r>
          </a:p>
          <a:p>
            <a:r>
              <a:rPr lang="en-US" sz="2400" dirty="0"/>
              <a:t>32 said yes, 0 said maybe, 0 said no</a:t>
            </a:r>
          </a:p>
          <a:p>
            <a:pPr marL="0" indent="0">
              <a:buNone/>
            </a:pPr>
            <a:r>
              <a:rPr lang="en-US" sz="2400" dirty="0"/>
              <a:t>Scenario 2:  </a:t>
            </a:r>
          </a:p>
          <a:p>
            <a:r>
              <a:rPr lang="en-US" sz="2400" dirty="0"/>
              <a:t>32 said yes, 1 said maybe, 0 said no</a:t>
            </a:r>
          </a:p>
          <a:p>
            <a:r>
              <a:rPr lang="en-US" sz="2400" dirty="0"/>
              <a:t> 98.46% of students would like to see more VR scenarios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9951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DFDA-2F09-439C-8261-80FD5B13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350111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F67EA-1F87-45C4-84A8-DB78BDA51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industry, VR training seems needed, necessary and viable</a:t>
            </a:r>
          </a:p>
          <a:p>
            <a:r>
              <a:rPr lang="en-US" dirty="0"/>
              <a:t>Students/staff will be better equipped when faced with real-life situations</a:t>
            </a:r>
          </a:p>
          <a:p>
            <a:r>
              <a:rPr lang="en-US" dirty="0"/>
              <a:t>This research needs to be expanded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372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75C53-46A2-4B45-AED9-E64223765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70605" y="1502815"/>
            <a:ext cx="4945543" cy="35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DD05AA-BA8A-4EFA-874B-BE9E80374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EC6F79-338B-4F83-9515-2D57B6264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Egger, R. (2018, March 23). </a:t>
            </a:r>
            <a:r>
              <a:rPr lang="en-US" i="1" dirty="0"/>
              <a:t>Mission 828 - An inspiration for touristic destinations</a:t>
            </a:r>
            <a:r>
              <a:rPr lang="en-US" dirty="0"/>
              <a:t>. Virtual</a:t>
            </a:r>
          </a:p>
          <a:p>
            <a:pPr marL="0" indent="0">
              <a:buNone/>
            </a:pPr>
            <a:r>
              <a:rPr lang="en-US" dirty="0"/>
              <a:t>               Reality in Tourism. http://www.virtual-reality-in-tourism.com/mission/</a:t>
            </a:r>
          </a:p>
          <a:p>
            <a:r>
              <a:rPr lang="en-US" i="1" dirty="0"/>
              <a:t>Evaluation of a Wearable Physiological Status Monitor During Simulated Fire Fighting</a:t>
            </a:r>
          </a:p>
          <a:p>
            <a:pPr marL="457200" lvl="1" indent="0">
              <a:buNone/>
            </a:pPr>
            <a:r>
              <a:rPr lang="en-US" i="1" dirty="0"/>
              <a:t>Activities</a:t>
            </a:r>
            <a:r>
              <a:rPr lang="en-US" dirty="0"/>
              <a:t>. (2019, May 21). Taylor &amp; Francis. Retrieved October 20, 2021, fromhttps://www.tandfonline.com/doi/abs/10.1080/15459624.2013.875184</a:t>
            </a:r>
          </a:p>
          <a:p>
            <a:r>
              <a:rPr lang="en-US" i="1" dirty="0"/>
              <a:t>NPR Cookie Consent and Choices</a:t>
            </a:r>
            <a:r>
              <a:rPr lang="en-US" dirty="0"/>
              <a:t>. (2021, May 28). NPR. Retrieved October 20, 2021, from</a:t>
            </a:r>
          </a:p>
          <a:p>
            <a:pPr marL="0" indent="0">
              <a:buNone/>
            </a:pPr>
            <a:r>
              <a:rPr lang="en-US" dirty="0"/>
              <a:t>               https://choice.npr.org/index.html?origin=https://www.npr.org/2021/05/28/1001385922/thefaa-</a:t>
            </a:r>
          </a:p>
          <a:p>
            <a:pPr marL="0" indent="0">
              <a:buNone/>
            </a:pPr>
            <a:r>
              <a:rPr lang="en-US" dirty="0"/>
              <a:t>               has-seen-a-significantly-higher-number-of-unruly-passenger-reports-in-20</a:t>
            </a:r>
          </a:p>
          <a:p>
            <a:r>
              <a:rPr lang="en-US" dirty="0"/>
              <a:t>VIVE PRO. (2021, January 1). </a:t>
            </a:r>
            <a:r>
              <a:rPr lang="en-US" i="1" dirty="0"/>
              <a:t>VIVE Pro 2 Headset - Google </a:t>
            </a:r>
            <a:r>
              <a:rPr lang="en-US" i="1" dirty="0" err="1"/>
              <a:t>zoeken</a:t>
            </a:r>
            <a:r>
              <a:rPr lang="en-US" dirty="0"/>
              <a:t>. Retrieved October 21,</a:t>
            </a:r>
          </a:p>
          <a:p>
            <a:pPr marL="0" indent="0">
              <a:buNone/>
            </a:pPr>
            <a:r>
              <a:rPr lang="en-US" dirty="0"/>
              <a:t>              2021, from https://www.google.com/search?q=VIVE+Pro+2+Headset&amp;ie=utf-8&amp;oe=utf-</a:t>
            </a:r>
          </a:p>
          <a:p>
            <a:pPr marL="0" indent="0">
              <a:buNone/>
            </a:pPr>
            <a:r>
              <a:rPr lang="en-US" dirty="0"/>
              <a:t>               8&amp;client=firefox-b-1</a:t>
            </a:r>
          </a:p>
          <a:p>
            <a:r>
              <a:rPr lang="en-US" dirty="0"/>
              <a:t>XR Today. (2020, November 23). </a:t>
            </a:r>
            <a:r>
              <a:rPr lang="en-US" i="1" dirty="0"/>
              <a:t>Hilton Hotels and How VR is Changing Hospitality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            https://www.xrtoday.com/virtual-reality/hilton-hotels-and-how-vr-is-changing-hospitality/</a:t>
            </a:r>
          </a:p>
          <a:p>
            <a:r>
              <a:rPr lang="en-US" dirty="0"/>
              <a:t>XR Today. (2021, October 4). </a:t>
            </a:r>
            <a:r>
              <a:rPr lang="en-US" i="1" dirty="0"/>
              <a:t>Valve Developing Standalone VR Headset, Report Says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>
                <a:hlinkClick r:id="rId2"/>
              </a:rPr>
              <a:t>https://www.xrtoday.com/virtual-reality/valve-developing-standalone-vr-headset-report-says/</a:t>
            </a:r>
            <a:endParaRPr lang="en-US" dirty="0"/>
          </a:p>
          <a:p>
            <a:r>
              <a:rPr lang="en-US" dirty="0"/>
              <a:t>Cleveland Clinic accessed for normal heart rate and normal breathing rate </a:t>
            </a:r>
          </a:p>
        </p:txBody>
      </p:sp>
    </p:spTree>
    <p:extLst>
      <p:ext uri="{BB962C8B-B14F-4D97-AF65-F5344CB8AC3E}">
        <p14:creationId xmlns:p14="http://schemas.microsoft.com/office/powerpoint/2010/main" val="266485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December 2021 Awarded Teaching Technology Innovation Grant $25,000</a:t>
            </a:r>
          </a:p>
          <a:p>
            <a:r>
              <a:rPr lang="en-US" dirty="0"/>
              <a:t>Idea that sparked interest was a report from  Federal Aviation Administration (FAA) from January to May 2021: 2500 reports of unruly passengers</a:t>
            </a:r>
          </a:p>
          <a:p>
            <a:r>
              <a:rPr lang="en-US" dirty="0"/>
              <a:t>Hilton partnered with Sweet Rush utilizing VR and noted an 87% change in behavior with staff members</a:t>
            </a:r>
          </a:p>
          <a:p>
            <a:r>
              <a:rPr lang="en-US" dirty="0"/>
              <a:t>Purchased ten VR headsets and Medtronic Harnesses to gauge heart rate and breathing rate, used pre and post test to determine stress level</a:t>
            </a:r>
          </a:p>
          <a:p>
            <a:r>
              <a:rPr lang="en-US" dirty="0"/>
              <a:t>Created VR scenario for three purposes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79A21-4754-4644-BC63-4F79BAC5B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38BDD-7D4B-4880-AD40-84771EA29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65 undergraduate students enrolled in an accredited four-year university ranging from freshman to senior </a:t>
            </a:r>
          </a:p>
          <a:p>
            <a:r>
              <a:rPr lang="en-US" dirty="0"/>
              <a:t>Average age 20 years </a:t>
            </a:r>
          </a:p>
          <a:p>
            <a:r>
              <a:rPr lang="en-US" dirty="0"/>
              <a:t>Students were given harness, take pre-test, went through scenario once,  taken out of simulation, asked questions and then placed back into situation followed by post-test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0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CFE3-2808-47D3-8248-2705E428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4" y="1502815"/>
            <a:ext cx="8246071" cy="6108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Method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6C32B2-73F8-E0A3-7942-DB9675785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878" y="2091928"/>
            <a:ext cx="2599585" cy="479822"/>
          </a:xfrm>
        </p:spPr>
        <p:txBody>
          <a:bodyPr/>
          <a:lstStyle/>
          <a:p>
            <a:r>
              <a:rPr lang="en-US" dirty="0"/>
              <a:t>Pre-test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599B9E3-35D4-E672-EC47-DB994B28E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6260" y="2568483"/>
            <a:ext cx="2928118" cy="2137871"/>
          </a:xfrm>
        </p:spPr>
        <p:txBody>
          <a:bodyPr/>
          <a:lstStyle/>
          <a:p>
            <a:pPr algn="l"/>
            <a:r>
              <a:rPr lang="en-US" dirty="0"/>
              <a:t>Age</a:t>
            </a:r>
          </a:p>
          <a:p>
            <a:pPr algn="l"/>
            <a:r>
              <a:rPr lang="en-US" dirty="0"/>
              <a:t>Experience with VR</a:t>
            </a:r>
          </a:p>
          <a:p>
            <a:pPr algn="l"/>
            <a:r>
              <a:rPr lang="en-US" dirty="0"/>
              <a:t>Sit or stand</a:t>
            </a:r>
          </a:p>
          <a:p>
            <a:pPr algn="l"/>
            <a:r>
              <a:rPr lang="en-US" dirty="0"/>
              <a:t>Current stress level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7F0D037-12FD-A1AE-2B97-2BB5A32A0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616" y="2091928"/>
            <a:ext cx="2831419" cy="479822"/>
          </a:xfrm>
        </p:spPr>
        <p:txBody>
          <a:bodyPr/>
          <a:lstStyle/>
          <a:p>
            <a:r>
              <a:rPr lang="en-US" dirty="0"/>
              <a:t>Post-test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920AE52-97F1-FEDF-CD09-AB3A3C905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50" y="2568483"/>
            <a:ext cx="2831419" cy="2137871"/>
          </a:xfrm>
        </p:spPr>
        <p:txBody>
          <a:bodyPr/>
          <a:lstStyle/>
          <a:p>
            <a:pPr algn="l"/>
            <a:r>
              <a:rPr lang="en-US" dirty="0"/>
              <a:t>Stress level</a:t>
            </a:r>
          </a:p>
          <a:p>
            <a:pPr algn="l"/>
            <a:r>
              <a:rPr lang="en-US" dirty="0"/>
              <a:t>Asked if beneficial </a:t>
            </a:r>
          </a:p>
          <a:p>
            <a:pPr algn="l"/>
            <a:r>
              <a:rPr lang="en-US" dirty="0"/>
              <a:t>Checked on how they’re feeling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1B67-7719-6AE0-88F5-B5D9A8003883}"/>
              </a:ext>
            </a:extLst>
          </p:cNvPr>
          <p:cNvSpPr txBox="1">
            <a:spLocks/>
          </p:cNvSpPr>
          <p:nvPr/>
        </p:nvSpPr>
        <p:spPr>
          <a:xfrm>
            <a:off x="3170387" y="2701862"/>
            <a:ext cx="2982655" cy="2133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Checked on how they’re feeling</a:t>
            </a:r>
          </a:p>
          <a:p>
            <a:pPr algn="l"/>
            <a:r>
              <a:rPr lang="en-US" dirty="0"/>
              <a:t>Reflection on their choices  </a:t>
            </a:r>
          </a:p>
          <a:p>
            <a:pPr algn="l"/>
            <a:r>
              <a:rPr lang="en-US" dirty="0"/>
              <a:t>Asked if helpful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318888C-0A63-06A8-521A-CF598517E481}"/>
              </a:ext>
            </a:extLst>
          </p:cNvPr>
          <p:cNvSpPr txBox="1">
            <a:spLocks/>
          </p:cNvSpPr>
          <p:nvPr/>
        </p:nvSpPr>
        <p:spPr>
          <a:xfrm>
            <a:off x="3176120" y="2091042"/>
            <a:ext cx="2831419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Intermittent test </a:t>
            </a:r>
          </a:p>
        </p:txBody>
      </p:sp>
    </p:spTree>
    <p:extLst>
      <p:ext uri="{BB962C8B-B14F-4D97-AF65-F5344CB8AC3E}">
        <p14:creationId xmlns:p14="http://schemas.microsoft.com/office/powerpoint/2010/main" val="340333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1D8915-E8E3-4C4E-A94C-4C7AD85A4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90" y="1075940"/>
            <a:ext cx="3512215" cy="76352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Bio Harness Components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67CCE9D-4D63-4671-B449-8BAB6191D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670" y="1839465"/>
            <a:ext cx="3008313" cy="30918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Internal Breathing Sensor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ECG 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Device 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Built-in electrical contacts</a:t>
            </a:r>
          </a:p>
          <a:p>
            <a:endParaRPr lang="en-US" dirty="0"/>
          </a:p>
        </p:txBody>
      </p:sp>
      <p:pic>
        <p:nvPicPr>
          <p:cNvPr id="2050" name="Picture 2" descr="Dettagli per l'articolo BIOHARNESS 3, categoria: Tutti i Prodotti">
            <a:extLst>
              <a:ext uri="{FF2B5EF4-FFF2-40B4-BE49-F238E27FC236}">
                <a16:creationId xmlns:a16="http://schemas.microsoft.com/office/drawing/2014/main" id="{6303FE94-B4B9-BFEF-A26C-9BFA0B03D0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t="7874" r="7205" b="6725"/>
          <a:stretch/>
        </p:blipFill>
        <p:spPr bwMode="auto">
          <a:xfrm>
            <a:off x="4877410" y="1774065"/>
            <a:ext cx="3274637" cy="315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57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94D43A9-C7D7-2955-4AF1-02AC4FE9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Zephyr Bioharnes network options - YouTube">
            <a:extLst>
              <a:ext uri="{FF2B5EF4-FFF2-40B4-BE49-F238E27FC236}">
                <a16:creationId xmlns:a16="http://schemas.microsoft.com/office/drawing/2014/main" id="{82B2121D-6935-4A84-691D-2CAAB24B3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84" y="-29381"/>
            <a:ext cx="9196232" cy="517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954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CFE3-2808-47D3-8248-2705E428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Scenarios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771AB-1219-433A-9284-4FD0DFB74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taped in 360 degree with a Go-Pro and used a decision-based branching program.</a:t>
            </a:r>
          </a:p>
          <a:p>
            <a:r>
              <a:rPr lang="en-US" dirty="0"/>
              <a:t>This allowed users to make a decision and based on the choices they make; they could see the consequences of their actions.</a:t>
            </a:r>
          </a:p>
        </p:txBody>
      </p:sp>
    </p:spTree>
    <p:extLst>
      <p:ext uri="{BB962C8B-B14F-4D97-AF65-F5344CB8AC3E}">
        <p14:creationId xmlns:p14="http://schemas.microsoft.com/office/powerpoint/2010/main" val="177271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chefs in a kitchen">
            <a:extLst>
              <a:ext uri="{FF2B5EF4-FFF2-40B4-BE49-F238E27FC236}">
                <a16:creationId xmlns:a16="http://schemas.microsoft.com/office/drawing/2014/main" id="{1266D93C-D504-9CE0-91B0-42D52CF97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r="14615"/>
          <a:stretch/>
        </p:blipFill>
        <p:spPr>
          <a:xfrm>
            <a:off x="0" y="0"/>
            <a:ext cx="9143980" cy="5143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3926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, ceiling, floor&#10;&#10;Description automatically generated">
            <a:extLst>
              <a:ext uri="{FF2B5EF4-FFF2-40B4-BE49-F238E27FC236}">
                <a16:creationId xmlns:a16="http://schemas.microsoft.com/office/drawing/2014/main" id="{950211B4-5204-C16F-5CBA-4048107CC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r="6560" b="1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8247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2D050"/>
      </a:accent2>
      <a:accent3>
        <a:srgbClr val="C0504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29833</TotalTime>
  <Words>844</Words>
  <Application>Microsoft Office PowerPoint</Application>
  <PresentationFormat>On-screen Show (16:9)</PresentationFormat>
  <Paragraphs>105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Utilizing VR Scenarios to  Aid Student Empathy in Challenging Interactions </vt:lpstr>
      <vt:lpstr>Background</vt:lpstr>
      <vt:lpstr>Method</vt:lpstr>
      <vt:lpstr>Method </vt:lpstr>
      <vt:lpstr>Bio Harness Components</vt:lpstr>
      <vt:lpstr>PowerPoint Presentation</vt:lpstr>
      <vt:lpstr>Case Scenarios </vt:lpstr>
      <vt:lpstr>PowerPoint Presentation</vt:lpstr>
      <vt:lpstr>PowerPoint Presentation</vt:lpstr>
      <vt:lpstr> VR Experience </vt:lpstr>
      <vt:lpstr>Goal One: Meaningful Training</vt:lpstr>
      <vt:lpstr>Goal Two: Assist the student in how best to handle guest relations</vt:lpstr>
      <vt:lpstr>Goal Three: Immerse student in an environment that is safe and provide growth </vt:lpstr>
      <vt:lpstr>Goal Three: Immerse student in an environment that is safe and provide growth </vt:lpstr>
      <vt:lpstr>Goal Three: Immerse student in an environment that is safe and provide growth </vt:lpstr>
      <vt:lpstr>Participant’s overall perception </vt:lpstr>
      <vt:lpstr>Conclusions</vt:lpstr>
      <vt:lpstr>PowerPoint Presentation</vt:lpstr>
      <vt:lpstr>References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Susan West</cp:lastModifiedBy>
  <cp:revision>150</cp:revision>
  <dcterms:created xsi:type="dcterms:W3CDTF">2013-08-21T19:17:07Z</dcterms:created>
  <dcterms:modified xsi:type="dcterms:W3CDTF">2023-04-24T21:35:13Z</dcterms:modified>
</cp:coreProperties>
</file>