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0" r:id="rId1"/>
  </p:sldMasterIdLst>
  <p:sldIdLst>
    <p:sldId id="256" r:id="rId2"/>
    <p:sldId id="257" r:id="rId3"/>
    <p:sldId id="278" r:id="rId4"/>
    <p:sldId id="284" r:id="rId5"/>
    <p:sldId id="285" r:id="rId6"/>
    <p:sldId id="287" r:id="rId7"/>
    <p:sldId id="277" r:id="rId8"/>
    <p:sldId id="273" r:id="rId9"/>
    <p:sldId id="274" r:id="rId10"/>
    <p:sldId id="275" r:id="rId11"/>
    <p:sldId id="288" r:id="rId12"/>
    <p:sldId id="281" r:id="rId13"/>
    <p:sldId id="266" r:id="rId14"/>
    <p:sldId id="282" r:id="rId15"/>
    <p:sldId id="271" r:id="rId16"/>
    <p:sldId id="28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926"/>
    <a:srgbClr val="2D3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568E86-257A-42D7-95F5-173363C56837}" v="4" dt="2023-04-24T02:36:17.313"/>
    <p1510:client id="{3AE586DF-2C1D-4D69-888A-6FB48D6A85FC}" v="315" dt="2023-04-23T14:00:08.502"/>
    <p1510:client id="{51E8357B-C6C3-4B1B-B297-384CF69575E0}" v="64" dt="2023-04-24T17:19:58.429"/>
    <p1510:client id="{63743594-8EEE-4BB0-90EA-6379B69F2584}" v="2375" dt="2023-04-24T15:14:32.730"/>
    <p1510:client id="{69D6D6FD-D44E-44B9-8723-2CD9B27BC25D}" v="89" dt="2023-04-24T19:50:22.384"/>
    <p1510:client id="{713E0C17-16B6-4412-A4E5-F31DB307008E}" v="31" dt="2023-04-23T13:32:31.015"/>
    <p1510:client id="{73739481-5357-4C2C-AE51-B6468625904D}" v="26" dt="2023-04-24T19:50:15.376"/>
    <p1510:client id="{87B4DA3D-7729-4027-ADDC-7AE2D0B90CFE}" v="37" dt="2023-04-24T19:54:09.084"/>
    <p1510:client id="{98DD38CE-6BAE-4AF0-9ECA-A6888C08292E}" v="4" dt="2023-04-24T02:55:53.490"/>
    <p1510:client id="{AF87FAB9-E526-435A-B84C-AE35F8BE6FE7}" v="50" dt="2023-04-24T15:18:39.746"/>
    <p1510:client id="{BB3BE77C-CC2F-495D-8D9C-C104E76CDC23}" v="165" dt="2023-04-24T18:32:16.421"/>
    <p1510:client id="{BD914566-F848-47C7-BCE1-A385FE9CBB49}" v="224" dt="2023-04-23T23:58:45.603"/>
    <p1510:client id="{D3B0CDD2-85FA-446B-8DC9-B4BBF3C267DD}" v="133" dt="2023-04-24T18:12:42.047"/>
    <p1510:client id="{E3737279-92A8-4B0A-84D6-3B0110A8A443}" v="13" dt="2023-04-24T16:33:36.1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2A05DD-4385-48F6-9D26-376618FD66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6A309F-A257-4C95-85EF-07FE60D4DB0B}">
      <dgm:prSet/>
      <dgm:spPr/>
      <dgm:t>
        <a:bodyPr/>
        <a:lstStyle/>
        <a:p>
          <a:r>
            <a:rPr lang="en-US"/>
            <a:t>Human Resources use a software to create, delete, sort, and search for employee records. </a:t>
          </a:r>
        </a:p>
      </dgm:t>
    </dgm:pt>
    <dgm:pt modelId="{B5A9D063-EB21-4449-B993-D45F6FA5BB4D}" type="parTrans" cxnId="{63C037F2-AE80-4C56-96B8-88964788588E}">
      <dgm:prSet/>
      <dgm:spPr/>
      <dgm:t>
        <a:bodyPr/>
        <a:lstStyle/>
        <a:p>
          <a:endParaRPr lang="en-US"/>
        </a:p>
      </dgm:t>
    </dgm:pt>
    <dgm:pt modelId="{E7070B1F-658A-4B69-BA3D-1A7A4CC06ED6}" type="sibTrans" cxnId="{63C037F2-AE80-4C56-96B8-88964788588E}">
      <dgm:prSet/>
      <dgm:spPr/>
      <dgm:t>
        <a:bodyPr/>
        <a:lstStyle/>
        <a:p>
          <a:endParaRPr lang="en-US"/>
        </a:p>
      </dgm:t>
    </dgm:pt>
    <dgm:pt modelId="{1CF62D7F-9D02-4CB7-81A3-BB6F51CEDF83}">
      <dgm:prSet/>
      <dgm:spPr/>
      <dgm:t>
        <a:bodyPr/>
        <a:lstStyle/>
        <a:p>
          <a:r>
            <a:rPr lang="en-US" dirty="0"/>
            <a:t>To specify, HR workers have to switch through numerous tabs more than 10 clicks per report.</a:t>
          </a:r>
        </a:p>
      </dgm:t>
    </dgm:pt>
    <dgm:pt modelId="{AE2D7B71-24FC-4F93-968E-5DF2759B6BCF}" type="parTrans" cxnId="{C2A9AE5D-A115-4FD0-9D2D-D8CFE431BD62}">
      <dgm:prSet/>
      <dgm:spPr/>
      <dgm:t>
        <a:bodyPr/>
        <a:lstStyle/>
        <a:p>
          <a:endParaRPr lang="en-US"/>
        </a:p>
      </dgm:t>
    </dgm:pt>
    <dgm:pt modelId="{19718E55-FEBD-40D8-895B-66FBD5354FC9}" type="sibTrans" cxnId="{C2A9AE5D-A115-4FD0-9D2D-D8CFE431BD62}">
      <dgm:prSet/>
      <dgm:spPr/>
      <dgm:t>
        <a:bodyPr/>
        <a:lstStyle/>
        <a:p>
          <a:endParaRPr lang="en-US"/>
        </a:p>
      </dgm:t>
    </dgm:pt>
    <dgm:pt modelId="{D17F900A-F065-41C5-8CDA-2217A637808D}">
      <dgm:prSet/>
      <dgm:spPr/>
      <dgm:t>
        <a:bodyPr/>
        <a:lstStyle/>
        <a:p>
          <a:r>
            <a:rPr lang="en-US" dirty="0"/>
            <a:t>This is overly complicated and tedious when they have to do this for 15 to 20 times a day.</a:t>
          </a:r>
        </a:p>
      </dgm:t>
    </dgm:pt>
    <dgm:pt modelId="{245BFF9A-93B5-41BB-BE95-AD76EB7F3C8C}" type="parTrans" cxnId="{263ED728-09B4-4846-9981-D42E4554E218}">
      <dgm:prSet/>
      <dgm:spPr/>
      <dgm:t>
        <a:bodyPr/>
        <a:lstStyle/>
        <a:p>
          <a:endParaRPr lang="en-US"/>
        </a:p>
      </dgm:t>
    </dgm:pt>
    <dgm:pt modelId="{7ADF17FB-A9B2-45B7-AB1B-0F4FF87274D3}" type="sibTrans" cxnId="{263ED728-09B4-4846-9981-D42E4554E218}">
      <dgm:prSet/>
      <dgm:spPr/>
      <dgm:t>
        <a:bodyPr/>
        <a:lstStyle/>
        <a:p>
          <a:endParaRPr lang="en-US"/>
        </a:p>
      </dgm:t>
    </dgm:pt>
    <dgm:pt modelId="{B086A1BF-7B51-4C19-B359-D3B6EB98ECD8}">
      <dgm:prSet/>
      <dgm:spPr/>
      <dgm:t>
        <a:bodyPr/>
        <a:lstStyle/>
        <a:p>
          <a:r>
            <a:rPr lang="en-US"/>
            <a:t>After hearing about this, we decided to put our efforts into reworking how the software manages employee records.</a:t>
          </a:r>
        </a:p>
      </dgm:t>
    </dgm:pt>
    <dgm:pt modelId="{32699983-2CA0-41CD-9064-721A9C3B17C1}" type="parTrans" cxnId="{CE63E023-BD0B-40BE-BFB8-1D63A269331F}">
      <dgm:prSet/>
      <dgm:spPr/>
      <dgm:t>
        <a:bodyPr/>
        <a:lstStyle/>
        <a:p>
          <a:endParaRPr lang="en-US"/>
        </a:p>
      </dgm:t>
    </dgm:pt>
    <dgm:pt modelId="{D775E0EB-53B3-4BB1-B4DD-BA55213FCB4E}" type="sibTrans" cxnId="{CE63E023-BD0B-40BE-BFB8-1D63A269331F}">
      <dgm:prSet/>
      <dgm:spPr/>
      <dgm:t>
        <a:bodyPr/>
        <a:lstStyle/>
        <a:p>
          <a:endParaRPr lang="en-US"/>
        </a:p>
      </dgm:t>
    </dgm:pt>
    <dgm:pt modelId="{8B982CD2-B30E-4D2E-AD4C-9B417047ADEF}" type="pres">
      <dgm:prSet presAssocID="{2A2A05DD-4385-48F6-9D26-376618FD664D}" presName="linear" presStyleCnt="0">
        <dgm:presLayoutVars>
          <dgm:animLvl val="lvl"/>
          <dgm:resizeHandles val="exact"/>
        </dgm:presLayoutVars>
      </dgm:prSet>
      <dgm:spPr/>
    </dgm:pt>
    <dgm:pt modelId="{C49941CB-CBF9-463C-8A5C-7BDEFA3C9DBD}" type="pres">
      <dgm:prSet presAssocID="{0D6A309F-A257-4C95-85EF-07FE60D4DB0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C4D859C-7816-42BB-953B-66582B4F99D1}" type="pres">
      <dgm:prSet presAssocID="{E7070B1F-658A-4B69-BA3D-1A7A4CC06ED6}" presName="spacer" presStyleCnt="0"/>
      <dgm:spPr/>
    </dgm:pt>
    <dgm:pt modelId="{AF21FB93-F46B-4662-9EFB-6E9B46B1E947}" type="pres">
      <dgm:prSet presAssocID="{1CF62D7F-9D02-4CB7-81A3-BB6F51CEDF8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F4767D2-CEC9-4811-B13A-2930F1EA236A}" type="pres">
      <dgm:prSet presAssocID="{19718E55-FEBD-40D8-895B-66FBD5354FC9}" presName="spacer" presStyleCnt="0"/>
      <dgm:spPr/>
    </dgm:pt>
    <dgm:pt modelId="{C1E61814-9A34-42A6-8999-CF193CCA7F4A}" type="pres">
      <dgm:prSet presAssocID="{D17F900A-F065-41C5-8CDA-2217A637808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3DEA6D6-2547-4E70-A367-16EEAFE9F577}" type="pres">
      <dgm:prSet presAssocID="{7ADF17FB-A9B2-45B7-AB1B-0F4FF87274D3}" presName="spacer" presStyleCnt="0"/>
      <dgm:spPr/>
    </dgm:pt>
    <dgm:pt modelId="{0B3A1098-D216-45B8-862A-33DC108532E6}" type="pres">
      <dgm:prSet presAssocID="{B086A1BF-7B51-4C19-B359-D3B6EB98ECD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69F9F1E-15BC-4EC4-9E25-D3E63F400A39}" type="presOf" srcId="{D17F900A-F065-41C5-8CDA-2217A637808D}" destId="{C1E61814-9A34-42A6-8999-CF193CCA7F4A}" srcOrd="0" destOrd="0" presId="urn:microsoft.com/office/officeart/2005/8/layout/vList2"/>
    <dgm:cxn modelId="{CE63E023-BD0B-40BE-BFB8-1D63A269331F}" srcId="{2A2A05DD-4385-48F6-9D26-376618FD664D}" destId="{B086A1BF-7B51-4C19-B359-D3B6EB98ECD8}" srcOrd="3" destOrd="0" parTransId="{32699983-2CA0-41CD-9064-721A9C3B17C1}" sibTransId="{D775E0EB-53B3-4BB1-B4DD-BA55213FCB4E}"/>
    <dgm:cxn modelId="{E6DE4728-43D8-4F44-A70E-0875AE088298}" type="presOf" srcId="{B086A1BF-7B51-4C19-B359-D3B6EB98ECD8}" destId="{0B3A1098-D216-45B8-862A-33DC108532E6}" srcOrd="0" destOrd="0" presId="urn:microsoft.com/office/officeart/2005/8/layout/vList2"/>
    <dgm:cxn modelId="{263ED728-09B4-4846-9981-D42E4554E218}" srcId="{2A2A05DD-4385-48F6-9D26-376618FD664D}" destId="{D17F900A-F065-41C5-8CDA-2217A637808D}" srcOrd="2" destOrd="0" parTransId="{245BFF9A-93B5-41BB-BE95-AD76EB7F3C8C}" sibTransId="{7ADF17FB-A9B2-45B7-AB1B-0F4FF87274D3}"/>
    <dgm:cxn modelId="{C2A9AE5D-A115-4FD0-9D2D-D8CFE431BD62}" srcId="{2A2A05DD-4385-48F6-9D26-376618FD664D}" destId="{1CF62D7F-9D02-4CB7-81A3-BB6F51CEDF83}" srcOrd="1" destOrd="0" parTransId="{AE2D7B71-24FC-4F93-968E-5DF2759B6BCF}" sibTransId="{19718E55-FEBD-40D8-895B-66FBD5354FC9}"/>
    <dgm:cxn modelId="{FE38DA5A-8658-4C83-AD53-B59D6AAB94E7}" type="presOf" srcId="{2A2A05DD-4385-48F6-9D26-376618FD664D}" destId="{8B982CD2-B30E-4D2E-AD4C-9B417047ADEF}" srcOrd="0" destOrd="0" presId="urn:microsoft.com/office/officeart/2005/8/layout/vList2"/>
    <dgm:cxn modelId="{B4E203A7-79E4-48A4-AC05-024B296C8BC6}" type="presOf" srcId="{0D6A309F-A257-4C95-85EF-07FE60D4DB0B}" destId="{C49941CB-CBF9-463C-8A5C-7BDEFA3C9DBD}" srcOrd="0" destOrd="0" presId="urn:microsoft.com/office/officeart/2005/8/layout/vList2"/>
    <dgm:cxn modelId="{82D161EB-9357-4992-AA48-A0A6250C66EF}" type="presOf" srcId="{1CF62D7F-9D02-4CB7-81A3-BB6F51CEDF83}" destId="{AF21FB93-F46B-4662-9EFB-6E9B46B1E947}" srcOrd="0" destOrd="0" presId="urn:microsoft.com/office/officeart/2005/8/layout/vList2"/>
    <dgm:cxn modelId="{63C037F2-AE80-4C56-96B8-88964788588E}" srcId="{2A2A05DD-4385-48F6-9D26-376618FD664D}" destId="{0D6A309F-A257-4C95-85EF-07FE60D4DB0B}" srcOrd="0" destOrd="0" parTransId="{B5A9D063-EB21-4449-B993-D45F6FA5BB4D}" sibTransId="{E7070B1F-658A-4B69-BA3D-1A7A4CC06ED6}"/>
    <dgm:cxn modelId="{E38A1653-58CD-4A44-ABAE-9498AF49111C}" type="presParOf" srcId="{8B982CD2-B30E-4D2E-AD4C-9B417047ADEF}" destId="{C49941CB-CBF9-463C-8A5C-7BDEFA3C9DBD}" srcOrd="0" destOrd="0" presId="urn:microsoft.com/office/officeart/2005/8/layout/vList2"/>
    <dgm:cxn modelId="{F5A9A070-D3F3-45F4-8C79-BDF2901A5428}" type="presParOf" srcId="{8B982CD2-B30E-4D2E-AD4C-9B417047ADEF}" destId="{CC4D859C-7816-42BB-953B-66582B4F99D1}" srcOrd="1" destOrd="0" presId="urn:microsoft.com/office/officeart/2005/8/layout/vList2"/>
    <dgm:cxn modelId="{624457E7-E36C-4BCC-90A0-48FEC3A4A2E4}" type="presParOf" srcId="{8B982CD2-B30E-4D2E-AD4C-9B417047ADEF}" destId="{AF21FB93-F46B-4662-9EFB-6E9B46B1E947}" srcOrd="2" destOrd="0" presId="urn:microsoft.com/office/officeart/2005/8/layout/vList2"/>
    <dgm:cxn modelId="{607CDE3D-E86F-4B51-9866-C42DBB180190}" type="presParOf" srcId="{8B982CD2-B30E-4D2E-AD4C-9B417047ADEF}" destId="{BF4767D2-CEC9-4811-B13A-2930F1EA236A}" srcOrd="3" destOrd="0" presId="urn:microsoft.com/office/officeart/2005/8/layout/vList2"/>
    <dgm:cxn modelId="{75134711-5E95-4B77-9B06-8E758E56F289}" type="presParOf" srcId="{8B982CD2-B30E-4D2E-AD4C-9B417047ADEF}" destId="{C1E61814-9A34-42A6-8999-CF193CCA7F4A}" srcOrd="4" destOrd="0" presId="urn:microsoft.com/office/officeart/2005/8/layout/vList2"/>
    <dgm:cxn modelId="{A085C054-A4A6-4A3E-84FC-C22AB98624DB}" type="presParOf" srcId="{8B982CD2-B30E-4D2E-AD4C-9B417047ADEF}" destId="{63DEA6D6-2547-4E70-A367-16EEAFE9F577}" srcOrd="5" destOrd="0" presId="urn:microsoft.com/office/officeart/2005/8/layout/vList2"/>
    <dgm:cxn modelId="{DC6E40E7-0077-44B2-B86D-5F27FC0331FD}" type="presParOf" srcId="{8B982CD2-B30E-4D2E-AD4C-9B417047ADEF}" destId="{0B3A1098-D216-45B8-862A-33DC108532E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1B30E1-B26E-46D6-AF92-6CD1DDAC8A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A4B64E-204B-4AF9-A7FF-E22F085014D6}">
      <dgm:prSet/>
      <dgm:spPr/>
      <dgm:t>
        <a:bodyPr/>
        <a:lstStyle/>
        <a:p>
          <a:r>
            <a:rPr lang="en-US" dirty="0"/>
            <a:t>Be able to add new, search, manage, and remove records. </a:t>
          </a:r>
        </a:p>
      </dgm:t>
    </dgm:pt>
    <dgm:pt modelId="{840741B0-196D-4EDD-A476-F80845FE44BA}" type="parTrans" cxnId="{A0A80F8B-C57A-4704-A3B1-773870EF032B}">
      <dgm:prSet/>
      <dgm:spPr/>
      <dgm:t>
        <a:bodyPr/>
        <a:lstStyle/>
        <a:p>
          <a:endParaRPr lang="en-US"/>
        </a:p>
      </dgm:t>
    </dgm:pt>
    <dgm:pt modelId="{53D03BC7-CFF4-40AA-97BA-B530019529B6}" type="sibTrans" cxnId="{A0A80F8B-C57A-4704-A3B1-773870EF032B}">
      <dgm:prSet/>
      <dgm:spPr/>
      <dgm:t>
        <a:bodyPr/>
        <a:lstStyle/>
        <a:p>
          <a:endParaRPr lang="en-US"/>
        </a:p>
      </dgm:t>
    </dgm:pt>
    <dgm:pt modelId="{A4DC7285-16E3-4703-99C1-73BD3B4738E3}">
      <dgm:prSet/>
      <dgm:spPr/>
      <dgm:t>
        <a:bodyPr/>
        <a:lstStyle/>
        <a:p>
          <a:r>
            <a:rPr lang="en-US" dirty="0"/>
            <a:t>To give it user friendly and smooth functions, HR needs to search records by first name, last name or T Number. </a:t>
          </a:r>
        </a:p>
      </dgm:t>
    </dgm:pt>
    <dgm:pt modelId="{C8C38A33-A035-45E9-9882-8C60F96D6407}" type="parTrans" cxnId="{6F356530-1EF5-4542-A1A7-6C76BDF01E05}">
      <dgm:prSet/>
      <dgm:spPr/>
      <dgm:t>
        <a:bodyPr/>
        <a:lstStyle/>
        <a:p>
          <a:endParaRPr lang="en-US"/>
        </a:p>
      </dgm:t>
    </dgm:pt>
    <dgm:pt modelId="{D07F8F96-EE64-4AEC-AA9D-B9CD58C8D850}" type="sibTrans" cxnId="{6F356530-1EF5-4542-A1A7-6C76BDF01E05}">
      <dgm:prSet/>
      <dgm:spPr/>
      <dgm:t>
        <a:bodyPr/>
        <a:lstStyle/>
        <a:p>
          <a:endParaRPr lang="en-US"/>
        </a:p>
      </dgm:t>
    </dgm:pt>
    <dgm:pt modelId="{2E2151BD-9648-47F8-9EA0-AEE17865E720}">
      <dgm:prSet/>
      <dgm:spPr/>
      <dgm:t>
        <a:bodyPr/>
        <a:lstStyle/>
        <a:p>
          <a:r>
            <a:rPr lang="en-US"/>
            <a:t>For Verification of Employment, they wanted to find Employee status, job position and salary, Hire date, and birthdate in one tab. </a:t>
          </a:r>
        </a:p>
      </dgm:t>
    </dgm:pt>
    <dgm:pt modelId="{8148D292-E37E-4DD2-A29A-6348F0435F2B}" type="parTrans" cxnId="{29992999-57FD-4E84-815B-B627846EDA71}">
      <dgm:prSet/>
      <dgm:spPr/>
      <dgm:t>
        <a:bodyPr/>
        <a:lstStyle/>
        <a:p>
          <a:endParaRPr lang="en-US"/>
        </a:p>
      </dgm:t>
    </dgm:pt>
    <dgm:pt modelId="{F703380A-ED98-4924-B8A3-658DCD91AF76}" type="sibTrans" cxnId="{29992999-57FD-4E84-815B-B627846EDA71}">
      <dgm:prSet/>
      <dgm:spPr/>
      <dgm:t>
        <a:bodyPr/>
        <a:lstStyle/>
        <a:p>
          <a:endParaRPr lang="en-US"/>
        </a:p>
      </dgm:t>
    </dgm:pt>
    <dgm:pt modelId="{8BF8BDBD-EDF0-40B0-B580-F1D304FD7581}" type="pres">
      <dgm:prSet presAssocID="{BC1B30E1-B26E-46D6-AF92-6CD1DDAC8A5D}" presName="linear" presStyleCnt="0">
        <dgm:presLayoutVars>
          <dgm:animLvl val="lvl"/>
          <dgm:resizeHandles val="exact"/>
        </dgm:presLayoutVars>
      </dgm:prSet>
      <dgm:spPr/>
    </dgm:pt>
    <dgm:pt modelId="{D91B006C-EB6F-4E5B-9AB8-71B6AD173EB1}" type="pres">
      <dgm:prSet presAssocID="{92A4B64E-204B-4AF9-A7FF-E22F085014D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769C1B8-616A-4AD2-9F86-78E0C9FB3442}" type="pres">
      <dgm:prSet presAssocID="{53D03BC7-CFF4-40AA-97BA-B530019529B6}" presName="spacer" presStyleCnt="0"/>
      <dgm:spPr/>
    </dgm:pt>
    <dgm:pt modelId="{FC5EB75A-FAB4-443E-87DF-5563ABEC5F95}" type="pres">
      <dgm:prSet presAssocID="{A4DC7285-16E3-4703-99C1-73BD3B4738E3}" presName="parentText" presStyleLbl="node1" presStyleIdx="1" presStyleCnt="3" custLinFactNeighborX="322" custLinFactNeighborY="-15925">
        <dgm:presLayoutVars>
          <dgm:chMax val="0"/>
          <dgm:bulletEnabled val="1"/>
        </dgm:presLayoutVars>
      </dgm:prSet>
      <dgm:spPr/>
    </dgm:pt>
    <dgm:pt modelId="{662D1E84-1B1F-41DD-9D1E-4A7908F1A9CE}" type="pres">
      <dgm:prSet presAssocID="{D07F8F96-EE64-4AEC-AA9D-B9CD58C8D850}" presName="spacer" presStyleCnt="0"/>
      <dgm:spPr/>
    </dgm:pt>
    <dgm:pt modelId="{C919DF54-3AEF-4305-AC4C-87B2ABE511F4}" type="pres">
      <dgm:prSet presAssocID="{2E2151BD-9648-47F8-9EA0-AEE17865E72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A7E5108-68E9-4158-8E43-923489252AE2}" type="presOf" srcId="{A4DC7285-16E3-4703-99C1-73BD3B4738E3}" destId="{FC5EB75A-FAB4-443E-87DF-5563ABEC5F95}" srcOrd="0" destOrd="0" presId="urn:microsoft.com/office/officeart/2005/8/layout/vList2"/>
    <dgm:cxn modelId="{6F356530-1EF5-4542-A1A7-6C76BDF01E05}" srcId="{BC1B30E1-B26E-46D6-AF92-6CD1DDAC8A5D}" destId="{A4DC7285-16E3-4703-99C1-73BD3B4738E3}" srcOrd="1" destOrd="0" parTransId="{C8C38A33-A035-45E9-9882-8C60F96D6407}" sibTransId="{D07F8F96-EE64-4AEC-AA9D-B9CD58C8D850}"/>
    <dgm:cxn modelId="{F258B46F-54F1-4CB5-9514-0F99257C4504}" type="presOf" srcId="{BC1B30E1-B26E-46D6-AF92-6CD1DDAC8A5D}" destId="{8BF8BDBD-EDF0-40B0-B580-F1D304FD7581}" srcOrd="0" destOrd="0" presId="urn:microsoft.com/office/officeart/2005/8/layout/vList2"/>
    <dgm:cxn modelId="{E3159758-079B-42C1-B867-241A1CE2989C}" type="presOf" srcId="{2E2151BD-9648-47F8-9EA0-AEE17865E720}" destId="{C919DF54-3AEF-4305-AC4C-87B2ABE511F4}" srcOrd="0" destOrd="0" presId="urn:microsoft.com/office/officeart/2005/8/layout/vList2"/>
    <dgm:cxn modelId="{A0A80F8B-C57A-4704-A3B1-773870EF032B}" srcId="{BC1B30E1-B26E-46D6-AF92-6CD1DDAC8A5D}" destId="{92A4B64E-204B-4AF9-A7FF-E22F085014D6}" srcOrd="0" destOrd="0" parTransId="{840741B0-196D-4EDD-A476-F80845FE44BA}" sibTransId="{53D03BC7-CFF4-40AA-97BA-B530019529B6}"/>
    <dgm:cxn modelId="{29992999-57FD-4E84-815B-B627846EDA71}" srcId="{BC1B30E1-B26E-46D6-AF92-6CD1DDAC8A5D}" destId="{2E2151BD-9648-47F8-9EA0-AEE17865E720}" srcOrd="2" destOrd="0" parTransId="{8148D292-E37E-4DD2-A29A-6348F0435F2B}" sibTransId="{F703380A-ED98-4924-B8A3-658DCD91AF76}"/>
    <dgm:cxn modelId="{75DA40AE-2B0A-425F-9F9A-488F0EE372CC}" type="presOf" srcId="{92A4B64E-204B-4AF9-A7FF-E22F085014D6}" destId="{D91B006C-EB6F-4E5B-9AB8-71B6AD173EB1}" srcOrd="0" destOrd="0" presId="urn:microsoft.com/office/officeart/2005/8/layout/vList2"/>
    <dgm:cxn modelId="{0AFA5AFA-0032-4599-A121-92D02FC2F0EE}" type="presParOf" srcId="{8BF8BDBD-EDF0-40B0-B580-F1D304FD7581}" destId="{D91B006C-EB6F-4E5B-9AB8-71B6AD173EB1}" srcOrd="0" destOrd="0" presId="urn:microsoft.com/office/officeart/2005/8/layout/vList2"/>
    <dgm:cxn modelId="{5B888D9B-2E6F-4625-8C7E-31FC590A6087}" type="presParOf" srcId="{8BF8BDBD-EDF0-40B0-B580-F1D304FD7581}" destId="{9769C1B8-616A-4AD2-9F86-78E0C9FB3442}" srcOrd="1" destOrd="0" presId="urn:microsoft.com/office/officeart/2005/8/layout/vList2"/>
    <dgm:cxn modelId="{A82C95B5-7061-424D-ADC4-CD65FB74F72D}" type="presParOf" srcId="{8BF8BDBD-EDF0-40B0-B580-F1D304FD7581}" destId="{FC5EB75A-FAB4-443E-87DF-5563ABEC5F95}" srcOrd="2" destOrd="0" presId="urn:microsoft.com/office/officeart/2005/8/layout/vList2"/>
    <dgm:cxn modelId="{6F46D985-39EF-4114-806D-6595C34D18AB}" type="presParOf" srcId="{8BF8BDBD-EDF0-40B0-B580-F1D304FD7581}" destId="{662D1E84-1B1F-41DD-9D1E-4A7908F1A9CE}" srcOrd="3" destOrd="0" presId="urn:microsoft.com/office/officeart/2005/8/layout/vList2"/>
    <dgm:cxn modelId="{3E7D76D7-6AE5-4115-9135-916F2C114DD6}" type="presParOf" srcId="{8BF8BDBD-EDF0-40B0-B580-F1D304FD7581}" destId="{C919DF54-3AEF-4305-AC4C-87B2ABE511F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B3348D-01DC-4BDC-8682-308AA9A8D1D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2B11849-1228-4A3A-8443-48664FCB4689}">
      <dgm:prSet/>
      <dgm:spPr/>
      <dgm:t>
        <a:bodyPr/>
        <a:lstStyle/>
        <a:p>
          <a:r>
            <a:rPr lang="en-US"/>
            <a:t>Only login page can be reached</a:t>
          </a:r>
        </a:p>
      </dgm:t>
    </dgm:pt>
    <dgm:pt modelId="{0D74C20F-30DC-47A0-AD29-03A5FC39C289}" type="parTrans" cxnId="{85395FC7-BF1D-408A-9B8D-28F9927E3265}">
      <dgm:prSet/>
      <dgm:spPr/>
      <dgm:t>
        <a:bodyPr/>
        <a:lstStyle/>
        <a:p>
          <a:endParaRPr lang="en-US"/>
        </a:p>
      </dgm:t>
    </dgm:pt>
    <dgm:pt modelId="{90649B62-2845-4732-A5ED-0DE1440D4297}" type="sibTrans" cxnId="{85395FC7-BF1D-408A-9B8D-28F9927E3265}">
      <dgm:prSet/>
      <dgm:spPr/>
      <dgm:t>
        <a:bodyPr/>
        <a:lstStyle/>
        <a:p>
          <a:endParaRPr lang="en-US"/>
        </a:p>
      </dgm:t>
    </dgm:pt>
    <dgm:pt modelId="{57C21F54-93B5-45B3-92BD-4792DECD5F18}">
      <dgm:prSet/>
      <dgm:spPr/>
      <dgm:t>
        <a:bodyPr/>
        <a:lstStyle/>
        <a:p>
          <a:r>
            <a:rPr lang="en-US"/>
            <a:t>Passwords are hashed using bcrypt</a:t>
          </a:r>
        </a:p>
      </dgm:t>
    </dgm:pt>
    <dgm:pt modelId="{D0B997E4-02EA-4E73-91DF-6499087035BD}" type="parTrans" cxnId="{BC34B8E1-3B42-483F-9E74-578A672D23CC}">
      <dgm:prSet/>
      <dgm:spPr/>
      <dgm:t>
        <a:bodyPr/>
        <a:lstStyle/>
        <a:p>
          <a:endParaRPr lang="en-US"/>
        </a:p>
      </dgm:t>
    </dgm:pt>
    <dgm:pt modelId="{A5527661-7871-49AA-9163-14B343D1E969}" type="sibTrans" cxnId="{BC34B8E1-3B42-483F-9E74-578A672D23CC}">
      <dgm:prSet/>
      <dgm:spPr/>
      <dgm:t>
        <a:bodyPr/>
        <a:lstStyle/>
        <a:p>
          <a:endParaRPr lang="en-US"/>
        </a:p>
      </dgm:t>
    </dgm:pt>
    <dgm:pt modelId="{E85362D6-8E89-4210-B0FC-16FEB85D49D5}">
      <dgm:prSet/>
      <dgm:spPr/>
      <dgm:t>
        <a:bodyPr/>
        <a:lstStyle/>
        <a:p>
          <a:r>
            <a:rPr lang="en-US"/>
            <a:t>Vulnerable employee data was masked through the argos system</a:t>
          </a:r>
        </a:p>
      </dgm:t>
    </dgm:pt>
    <dgm:pt modelId="{F8525AB9-2D40-4882-A001-03D90438ABAF}" type="parTrans" cxnId="{C31E54C3-DE5F-4A2F-A9E9-6A6D02DDF2E3}">
      <dgm:prSet/>
      <dgm:spPr/>
      <dgm:t>
        <a:bodyPr/>
        <a:lstStyle/>
        <a:p>
          <a:endParaRPr lang="en-US"/>
        </a:p>
      </dgm:t>
    </dgm:pt>
    <dgm:pt modelId="{BED538DC-396B-4277-A330-151E0B8787D8}" type="sibTrans" cxnId="{C31E54C3-DE5F-4A2F-A9E9-6A6D02DDF2E3}">
      <dgm:prSet/>
      <dgm:spPr/>
      <dgm:t>
        <a:bodyPr/>
        <a:lstStyle/>
        <a:p>
          <a:endParaRPr lang="en-US"/>
        </a:p>
      </dgm:t>
    </dgm:pt>
    <dgm:pt modelId="{D9B58B2F-7290-4BED-8B60-2CE7763E947A}" type="pres">
      <dgm:prSet presAssocID="{3CB3348D-01DC-4BDC-8682-308AA9A8D1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EBC16C6-88DA-4338-9D09-7A8139714ED7}" type="pres">
      <dgm:prSet presAssocID="{02B11849-1228-4A3A-8443-48664FCB4689}" presName="hierRoot1" presStyleCnt="0"/>
      <dgm:spPr/>
    </dgm:pt>
    <dgm:pt modelId="{8726B657-4ED4-4DD5-A1AB-1C078212E0ED}" type="pres">
      <dgm:prSet presAssocID="{02B11849-1228-4A3A-8443-48664FCB4689}" presName="composite" presStyleCnt="0"/>
      <dgm:spPr/>
    </dgm:pt>
    <dgm:pt modelId="{4E3612E5-D847-46C8-AAF2-DEBD58ACCC4A}" type="pres">
      <dgm:prSet presAssocID="{02B11849-1228-4A3A-8443-48664FCB4689}" presName="background" presStyleLbl="node0" presStyleIdx="0" presStyleCnt="3"/>
      <dgm:spPr/>
    </dgm:pt>
    <dgm:pt modelId="{88D46347-7390-4516-926C-55AFA3941DFD}" type="pres">
      <dgm:prSet presAssocID="{02B11849-1228-4A3A-8443-48664FCB4689}" presName="text" presStyleLbl="fgAcc0" presStyleIdx="0" presStyleCnt="3">
        <dgm:presLayoutVars>
          <dgm:chPref val="3"/>
        </dgm:presLayoutVars>
      </dgm:prSet>
      <dgm:spPr/>
    </dgm:pt>
    <dgm:pt modelId="{3E06969B-635E-4EB2-A02E-75EFA398DFBA}" type="pres">
      <dgm:prSet presAssocID="{02B11849-1228-4A3A-8443-48664FCB4689}" presName="hierChild2" presStyleCnt="0"/>
      <dgm:spPr/>
    </dgm:pt>
    <dgm:pt modelId="{D561FAEB-A7A0-456F-973C-5FB7F2C97A1B}" type="pres">
      <dgm:prSet presAssocID="{57C21F54-93B5-45B3-92BD-4792DECD5F18}" presName="hierRoot1" presStyleCnt="0"/>
      <dgm:spPr/>
    </dgm:pt>
    <dgm:pt modelId="{39003862-7478-463A-A524-D29764CF9478}" type="pres">
      <dgm:prSet presAssocID="{57C21F54-93B5-45B3-92BD-4792DECD5F18}" presName="composite" presStyleCnt="0"/>
      <dgm:spPr/>
    </dgm:pt>
    <dgm:pt modelId="{DB158357-A49D-4261-8E6B-79C3109A7D48}" type="pres">
      <dgm:prSet presAssocID="{57C21F54-93B5-45B3-92BD-4792DECD5F18}" presName="background" presStyleLbl="node0" presStyleIdx="1" presStyleCnt="3"/>
      <dgm:spPr/>
    </dgm:pt>
    <dgm:pt modelId="{8B20A8A3-0E5B-42D6-BD1A-5EE55D6CD443}" type="pres">
      <dgm:prSet presAssocID="{57C21F54-93B5-45B3-92BD-4792DECD5F18}" presName="text" presStyleLbl="fgAcc0" presStyleIdx="1" presStyleCnt="3">
        <dgm:presLayoutVars>
          <dgm:chPref val="3"/>
        </dgm:presLayoutVars>
      </dgm:prSet>
      <dgm:spPr/>
    </dgm:pt>
    <dgm:pt modelId="{754FD480-948F-44D5-9AA0-8AE243CF0A1D}" type="pres">
      <dgm:prSet presAssocID="{57C21F54-93B5-45B3-92BD-4792DECD5F18}" presName="hierChild2" presStyleCnt="0"/>
      <dgm:spPr/>
    </dgm:pt>
    <dgm:pt modelId="{1EC365B8-A4AA-46E5-BB6F-3F122A18C8DE}" type="pres">
      <dgm:prSet presAssocID="{E85362D6-8E89-4210-B0FC-16FEB85D49D5}" presName="hierRoot1" presStyleCnt="0"/>
      <dgm:spPr/>
    </dgm:pt>
    <dgm:pt modelId="{2253F878-71E3-49FB-B956-251985937719}" type="pres">
      <dgm:prSet presAssocID="{E85362D6-8E89-4210-B0FC-16FEB85D49D5}" presName="composite" presStyleCnt="0"/>
      <dgm:spPr/>
    </dgm:pt>
    <dgm:pt modelId="{296CFC1F-7F79-4FE4-969A-6CD0405E6BC5}" type="pres">
      <dgm:prSet presAssocID="{E85362D6-8E89-4210-B0FC-16FEB85D49D5}" presName="background" presStyleLbl="node0" presStyleIdx="2" presStyleCnt="3"/>
      <dgm:spPr/>
    </dgm:pt>
    <dgm:pt modelId="{8D60720C-B8B7-426B-BDCB-410B24096632}" type="pres">
      <dgm:prSet presAssocID="{E85362D6-8E89-4210-B0FC-16FEB85D49D5}" presName="text" presStyleLbl="fgAcc0" presStyleIdx="2" presStyleCnt="3">
        <dgm:presLayoutVars>
          <dgm:chPref val="3"/>
        </dgm:presLayoutVars>
      </dgm:prSet>
      <dgm:spPr/>
    </dgm:pt>
    <dgm:pt modelId="{0C72E03C-C363-4D22-9619-00712FBD2FEC}" type="pres">
      <dgm:prSet presAssocID="{E85362D6-8E89-4210-B0FC-16FEB85D49D5}" presName="hierChild2" presStyleCnt="0"/>
      <dgm:spPr/>
    </dgm:pt>
  </dgm:ptLst>
  <dgm:cxnLst>
    <dgm:cxn modelId="{08222203-E5E7-4C44-9EFA-2C8938FC941F}" type="presOf" srcId="{02B11849-1228-4A3A-8443-48664FCB4689}" destId="{88D46347-7390-4516-926C-55AFA3941DFD}" srcOrd="0" destOrd="0" presId="urn:microsoft.com/office/officeart/2005/8/layout/hierarchy1"/>
    <dgm:cxn modelId="{69C74D6F-282D-4B99-B808-5CCA04ACE03F}" type="presOf" srcId="{E85362D6-8E89-4210-B0FC-16FEB85D49D5}" destId="{8D60720C-B8B7-426B-BDCB-410B24096632}" srcOrd="0" destOrd="0" presId="urn:microsoft.com/office/officeart/2005/8/layout/hierarchy1"/>
    <dgm:cxn modelId="{801BA293-1EDC-4203-B546-87D046D0574E}" type="presOf" srcId="{57C21F54-93B5-45B3-92BD-4792DECD5F18}" destId="{8B20A8A3-0E5B-42D6-BD1A-5EE55D6CD443}" srcOrd="0" destOrd="0" presId="urn:microsoft.com/office/officeart/2005/8/layout/hierarchy1"/>
    <dgm:cxn modelId="{A41542C2-F892-482A-92E0-0E19410DDB0A}" type="presOf" srcId="{3CB3348D-01DC-4BDC-8682-308AA9A8D1D3}" destId="{D9B58B2F-7290-4BED-8B60-2CE7763E947A}" srcOrd="0" destOrd="0" presId="urn:microsoft.com/office/officeart/2005/8/layout/hierarchy1"/>
    <dgm:cxn modelId="{C31E54C3-DE5F-4A2F-A9E9-6A6D02DDF2E3}" srcId="{3CB3348D-01DC-4BDC-8682-308AA9A8D1D3}" destId="{E85362D6-8E89-4210-B0FC-16FEB85D49D5}" srcOrd="2" destOrd="0" parTransId="{F8525AB9-2D40-4882-A001-03D90438ABAF}" sibTransId="{BED538DC-396B-4277-A330-151E0B8787D8}"/>
    <dgm:cxn modelId="{85395FC7-BF1D-408A-9B8D-28F9927E3265}" srcId="{3CB3348D-01DC-4BDC-8682-308AA9A8D1D3}" destId="{02B11849-1228-4A3A-8443-48664FCB4689}" srcOrd="0" destOrd="0" parTransId="{0D74C20F-30DC-47A0-AD29-03A5FC39C289}" sibTransId="{90649B62-2845-4732-A5ED-0DE1440D4297}"/>
    <dgm:cxn modelId="{BC34B8E1-3B42-483F-9E74-578A672D23CC}" srcId="{3CB3348D-01DC-4BDC-8682-308AA9A8D1D3}" destId="{57C21F54-93B5-45B3-92BD-4792DECD5F18}" srcOrd="1" destOrd="0" parTransId="{D0B997E4-02EA-4E73-91DF-6499087035BD}" sibTransId="{A5527661-7871-49AA-9163-14B343D1E969}"/>
    <dgm:cxn modelId="{F9BC427D-A17A-4FD0-8254-CEE0B091AC14}" type="presParOf" srcId="{D9B58B2F-7290-4BED-8B60-2CE7763E947A}" destId="{7EBC16C6-88DA-4338-9D09-7A8139714ED7}" srcOrd="0" destOrd="0" presId="urn:microsoft.com/office/officeart/2005/8/layout/hierarchy1"/>
    <dgm:cxn modelId="{3D954D33-EFED-45A7-82A5-E24227348EB5}" type="presParOf" srcId="{7EBC16C6-88DA-4338-9D09-7A8139714ED7}" destId="{8726B657-4ED4-4DD5-A1AB-1C078212E0ED}" srcOrd="0" destOrd="0" presId="urn:microsoft.com/office/officeart/2005/8/layout/hierarchy1"/>
    <dgm:cxn modelId="{130837A1-40F6-4DBF-A11D-5EBDE0BC9846}" type="presParOf" srcId="{8726B657-4ED4-4DD5-A1AB-1C078212E0ED}" destId="{4E3612E5-D847-46C8-AAF2-DEBD58ACCC4A}" srcOrd="0" destOrd="0" presId="urn:microsoft.com/office/officeart/2005/8/layout/hierarchy1"/>
    <dgm:cxn modelId="{FF9006B8-7DDB-4C4C-80DF-BFD7D63D0158}" type="presParOf" srcId="{8726B657-4ED4-4DD5-A1AB-1C078212E0ED}" destId="{88D46347-7390-4516-926C-55AFA3941DFD}" srcOrd="1" destOrd="0" presId="urn:microsoft.com/office/officeart/2005/8/layout/hierarchy1"/>
    <dgm:cxn modelId="{E1558883-800D-414F-9345-D3E41BA91667}" type="presParOf" srcId="{7EBC16C6-88DA-4338-9D09-7A8139714ED7}" destId="{3E06969B-635E-4EB2-A02E-75EFA398DFBA}" srcOrd="1" destOrd="0" presId="urn:microsoft.com/office/officeart/2005/8/layout/hierarchy1"/>
    <dgm:cxn modelId="{AE608751-2631-4382-BFBB-1C3EA4E152AC}" type="presParOf" srcId="{D9B58B2F-7290-4BED-8B60-2CE7763E947A}" destId="{D561FAEB-A7A0-456F-973C-5FB7F2C97A1B}" srcOrd="1" destOrd="0" presId="urn:microsoft.com/office/officeart/2005/8/layout/hierarchy1"/>
    <dgm:cxn modelId="{7F794038-09B5-46D7-89E6-2B84BA31FFD9}" type="presParOf" srcId="{D561FAEB-A7A0-456F-973C-5FB7F2C97A1B}" destId="{39003862-7478-463A-A524-D29764CF9478}" srcOrd="0" destOrd="0" presId="urn:microsoft.com/office/officeart/2005/8/layout/hierarchy1"/>
    <dgm:cxn modelId="{C46E4CAD-7037-4FD3-931B-85C4D2ABD831}" type="presParOf" srcId="{39003862-7478-463A-A524-D29764CF9478}" destId="{DB158357-A49D-4261-8E6B-79C3109A7D48}" srcOrd="0" destOrd="0" presId="urn:microsoft.com/office/officeart/2005/8/layout/hierarchy1"/>
    <dgm:cxn modelId="{AA8CA518-9591-4ECF-A793-D6A80F54F619}" type="presParOf" srcId="{39003862-7478-463A-A524-D29764CF9478}" destId="{8B20A8A3-0E5B-42D6-BD1A-5EE55D6CD443}" srcOrd="1" destOrd="0" presId="urn:microsoft.com/office/officeart/2005/8/layout/hierarchy1"/>
    <dgm:cxn modelId="{00518C2E-7F65-4347-BBD0-F4872B98BCA7}" type="presParOf" srcId="{D561FAEB-A7A0-456F-973C-5FB7F2C97A1B}" destId="{754FD480-948F-44D5-9AA0-8AE243CF0A1D}" srcOrd="1" destOrd="0" presId="urn:microsoft.com/office/officeart/2005/8/layout/hierarchy1"/>
    <dgm:cxn modelId="{B9D6D97E-A7A4-45B5-9146-A51F06DB9A24}" type="presParOf" srcId="{D9B58B2F-7290-4BED-8B60-2CE7763E947A}" destId="{1EC365B8-A4AA-46E5-BB6F-3F122A18C8DE}" srcOrd="2" destOrd="0" presId="urn:microsoft.com/office/officeart/2005/8/layout/hierarchy1"/>
    <dgm:cxn modelId="{BED25FE8-7E7D-4CB8-8D57-5BDAC6378C79}" type="presParOf" srcId="{1EC365B8-A4AA-46E5-BB6F-3F122A18C8DE}" destId="{2253F878-71E3-49FB-B956-251985937719}" srcOrd="0" destOrd="0" presId="urn:microsoft.com/office/officeart/2005/8/layout/hierarchy1"/>
    <dgm:cxn modelId="{3502779D-5342-48C0-B8C1-9AA15E555A43}" type="presParOf" srcId="{2253F878-71E3-49FB-B956-251985937719}" destId="{296CFC1F-7F79-4FE4-969A-6CD0405E6BC5}" srcOrd="0" destOrd="0" presId="urn:microsoft.com/office/officeart/2005/8/layout/hierarchy1"/>
    <dgm:cxn modelId="{21C7E9DA-B4E4-43F9-A450-C6B9019D2BE5}" type="presParOf" srcId="{2253F878-71E3-49FB-B956-251985937719}" destId="{8D60720C-B8B7-426B-BDCB-410B24096632}" srcOrd="1" destOrd="0" presId="urn:microsoft.com/office/officeart/2005/8/layout/hierarchy1"/>
    <dgm:cxn modelId="{9AE62CC5-F13E-4C10-9179-6812C2D9BC5B}" type="presParOf" srcId="{1EC365B8-A4AA-46E5-BB6F-3F122A18C8DE}" destId="{0C72E03C-C363-4D22-9619-00712FBD2FE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941CB-CBF9-463C-8A5C-7BDEFA3C9DBD}">
      <dsp:nvSpPr>
        <dsp:cNvPr id="0" name=""/>
        <dsp:cNvSpPr/>
      </dsp:nvSpPr>
      <dsp:spPr>
        <a:xfrm>
          <a:off x="0" y="484992"/>
          <a:ext cx="8313266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Human Resources use a software to create, delete, sort, and search for employee records. </a:t>
          </a:r>
        </a:p>
      </dsp:txBody>
      <dsp:txXfrm>
        <a:off x="42722" y="527714"/>
        <a:ext cx="8227822" cy="789716"/>
      </dsp:txXfrm>
    </dsp:sp>
    <dsp:sp modelId="{AF21FB93-F46B-4662-9EFB-6E9B46B1E947}">
      <dsp:nvSpPr>
        <dsp:cNvPr id="0" name=""/>
        <dsp:cNvSpPr/>
      </dsp:nvSpPr>
      <dsp:spPr>
        <a:xfrm>
          <a:off x="0" y="1423512"/>
          <a:ext cx="8313266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To specify, HR workers have to switch through numerous tabs more than 10 clicks per report.</a:t>
          </a:r>
        </a:p>
      </dsp:txBody>
      <dsp:txXfrm>
        <a:off x="42722" y="1466234"/>
        <a:ext cx="8227822" cy="789716"/>
      </dsp:txXfrm>
    </dsp:sp>
    <dsp:sp modelId="{C1E61814-9A34-42A6-8999-CF193CCA7F4A}">
      <dsp:nvSpPr>
        <dsp:cNvPr id="0" name=""/>
        <dsp:cNvSpPr/>
      </dsp:nvSpPr>
      <dsp:spPr>
        <a:xfrm>
          <a:off x="0" y="2362032"/>
          <a:ext cx="8313266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This is overly complicated and tedious when they have to do this for 15 to 20 times a day.</a:t>
          </a:r>
        </a:p>
      </dsp:txBody>
      <dsp:txXfrm>
        <a:off x="42722" y="2404754"/>
        <a:ext cx="8227822" cy="789716"/>
      </dsp:txXfrm>
    </dsp:sp>
    <dsp:sp modelId="{0B3A1098-D216-45B8-862A-33DC108532E6}">
      <dsp:nvSpPr>
        <dsp:cNvPr id="0" name=""/>
        <dsp:cNvSpPr/>
      </dsp:nvSpPr>
      <dsp:spPr>
        <a:xfrm>
          <a:off x="0" y="3300553"/>
          <a:ext cx="8313266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After hearing about this, we decided to put our efforts into reworking how the software manages employee records.</a:t>
          </a:r>
        </a:p>
      </dsp:txBody>
      <dsp:txXfrm>
        <a:off x="42722" y="3343275"/>
        <a:ext cx="8227822" cy="789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B006C-EB6F-4E5B-9AB8-71B6AD173EB1}">
      <dsp:nvSpPr>
        <dsp:cNvPr id="0" name=""/>
        <dsp:cNvSpPr/>
      </dsp:nvSpPr>
      <dsp:spPr>
        <a:xfrm>
          <a:off x="0" y="13218"/>
          <a:ext cx="7937632" cy="1396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Be able to add new, search, manage, and remove records. </a:t>
          </a:r>
        </a:p>
      </dsp:txBody>
      <dsp:txXfrm>
        <a:off x="68176" y="81394"/>
        <a:ext cx="7801280" cy="1260235"/>
      </dsp:txXfrm>
    </dsp:sp>
    <dsp:sp modelId="{FC5EB75A-FAB4-443E-87DF-5563ABEC5F95}">
      <dsp:nvSpPr>
        <dsp:cNvPr id="0" name=""/>
        <dsp:cNvSpPr/>
      </dsp:nvSpPr>
      <dsp:spPr>
        <a:xfrm>
          <a:off x="0" y="1470339"/>
          <a:ext cx="7937632" cy="1396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To give it user friendly and smooth functions, HR needs to search records by first name, last name or T Number. </a:t>
          </a:r>
        </a:p>
      </dsp:txBody>
      <dsp:txXfrm>
        <a:off x="68176" y="1538515"/>
        <a:ext cx="7801280" cy="1260235"/>
      </dsp:txXfrm>
    </dsp:sp>
    <dsp:sp modelId="{C919DF54-3AEF-4305-AC4C-87B2ABE511F4}">
      <dsp:nvSpPr>
        <dsp:cNvPr id="0" name=""/>
        <dsp:cNvSpPr/>
      </dsp:nvSpPr>
      <dsp:spPr>
        <a:xfrm>
          <a:off x="0" y="2950393"/>
          <a:ext cx="7937632" cy="1396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For Verification of Employment, they wanted to find Employee status, job position and salary, Hire date, and birthdate in one tab. </a:t>
          </a:r>
        </a:p>
      </dsp:txBody>
      <dsp:txXfrm>
        <a:off x="68176" y="3018569"/>
        <a:ext cx="7801280" cy="12602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612E5-D847-46C8-AAF2-DEBD58ACCC4A}">
      <dsp:nvSpPr>
        <dsp:cNvPr id="0" name=""/>
        <dsp:cNvSpPr/>
      </dsp:nvSpPr>
      <dsp:spPr>
        <a:xfrm>
          <a:off x="0" y="530483"/>
          <a:ext cx="2786061" cy="1769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46347-7390-4516-926C-55AFA3941DFD}">
      <dsp:nvSpPr>
        <dsp:cNvPr id="0" name=""/>
        <dsp:cNvSpPr/>
      </dsp:nvSpPr>
      <dsp:spPr>
        <a:xfrm>
          <a:off x="309562" y="824567"/>
          <a:ext cx="2786061" cy="1769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Only login page can be reached</a:t>
          </a:r>
        </a:p>
      </dsp:txBody>
      <dsp:txXfrm>
        <a:off x="361379" y="876384"/>
        <a:ext cx="2682427" cy="1665515"/>
      </dsp:txXfrm>
    </dsp:sp>
    <dsp:sp modelId="{DB158357-A49D-4261-8E6B-79C3109A7D48}">
      <dsp:nvSpPr>
        <dsp:cNvPr id="0" name=""/>
        <dsp:cNvSpPr/>
      </dsp:nvSpPr>
      <dsp:spPr>
        <a:xfrm>
          <a:off x="3405186" y="530483"/>
          <a:ext cx="2786061" cy="1769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0A8A3-0E5B-42D6-BD1A-5EE55D6CD443}">
      <dsp:nvSpPr>
        <dsp:cNvPr id="0" name=""/>
        <dsp:cNvSpPr/>
      </dsp:nvSpPr>
      <dsp:spPr>
        <a:xfrm>
          <a:off x="3714749" y="824567"/>
          <a:ext cx="2786061" cy="1769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Passwords are hashed using bcrypt</a:t>
          </a:r>
        </a:p>
      </dsp:txBody>
      <dsp:txXfrm>
        <a:off x="3766566" y="876384"/>
        <a:ext cx="2682427" cy="1665515"/>
      </dsp:txXfrm>
    </dsp:sp>
    <dsp:sp modelId="{296CFC1F-7F79-4FE4-969A-6CD0405E6BC5}">
      <dsp:nvSpPr>
        <dsp:cNvPr id="0" name=""/>
        <dsp:cNvSpPr/>
      </dsp:nvSpPr>
      <dsp:spPr>
        <a:xfrm>
          <a:off x="6810373" y="530483"/>
          <a:ext cx="2786061" cy="1769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0720C-B8B7-426B-BDCB-410B24096632}">
      <dsp:nvSpPr>
        <dsp:cNvPr id="0" name=""/>
        <dsp:cNvSpPr/>
      </dsp:nvSpPr>
      <dsp:spPr>
        <a:xfrm>
          <a:off x="7119936" y="824567"/>
          <a:ext cx="2786061" cy="1769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Vulnerable employee data was masked through the argos system</a:t>
          </a:r>
        </a:p>
      </dsp:txBody>
      <dsp:txXfrm>
        <a:off x="7171753" y="876384"/>
        <a:ext cx="2682427" cy="1665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35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9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7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60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6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0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3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2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5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4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E5C30FD0-A56A-8239-DEDC-67ABFFECEB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t="6710" r="1" b="17132"/>
          <a:stretch/>
        </p:blipFill>
        <p:spPr>
          <a:xfrm>
            <a:off x="243840" y="242316"/>
            <a:ext cx="11704320" cy="63733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7813CFC-3088-49F0-9A37-3D9DF1359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40031"/>
            <a:ext cx="11724640" cy="6377939"/>
          </a:xfrm>
          <a:prstGeom prst="rect">
            <a:avLst/>
          </a:prstGeom>
          <a:solidFill>
            <a:schemeClr val="tx1">
              <a:alpha val="75000"/>
            </a:schemeClr>
          </a:solidFill>
          <a:ln w="12700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E0DAA0F-EB9D-47B4-8A43-53347F310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>
            <a:normAutofit/>
          </a:bodyPr>
          <a:lstStyle/>
          <a:p>
            <a:r>
              <a:rPr lang="en-US" b="1">
                <a:cs typeface="Arial"/>
              </a:rPr>
              <a:t>HR Revision</a:t>
            </a:r>
            <a:endParaRPr lang="en-US" b="1"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/>
          <a:p>
            <a:r>
              <a:rPr lang="en-US" b="1">
                <a:cs typeface="Arial"/>
              </a:rPr>
              <a:t>By: John Modica, Dalton George, Brayan Bonilla, and Angelina Das </a:t>
            </a:r>
            <a:endParaRPr lang="en-US" b="1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2AC7FAA-5E33-C3BD-CCAF-74424288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227" y="781475"/>
            <a:ext cx="7958331" cy="1077229"/>
          </a:xfrm>
        </p:spPr>
        <p:txBody>
          <a:bodyPr>
            <a:normAutofit/>
          </a:bodyPr>
          <a:lstStyle/>
          <a:p>
            <a:pPr algn="ctr"/>
            <a:r>
              <a:rPr lang="en-US" sz="4400" b="1">
                <a:cs typeface="Arial"/>
              </a:rPr>
              <a:t>ER Diagram</a:t>
            </a:r>
            <a:endParaRPr lang="en-US" b="1"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FF1D8-B6DA-D30E-431E-D87CB91AE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501"/>
          <a:stretch/>
        </p:blipFill>
        <p:spPr>
          <a:xfrm>
            <a:off x="1382838" y="1671912"/>
            <a:ext cx="9941651" cy="483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81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Rectangle 308">
            <a:extLst>
              <a:ext uri="{FF2B5EF4-FFF2-40B4-BE49-F238E27FC236}">
                <a16:creationId xmlns:a16="http://schemas.microsoft.com/office/drawing/2014/main" id="{B086532B-5A3E-44A5-A0C2-22A0DB316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0D812F-DC4E-0C56-6204-AACAB7786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64" y="609600"/>
            <a:ext cx="6993914" cy="1356360"/>
          </a:xfrm>
        </p:spPr>
        <p:txBody>
          <a:bodyPr>
            <a:normAutofit/>
          </a:bodyPr>
          <a:lstStyle/>
          <a:p>
            <a:r>
              <a:rPr lang="en-US" b="1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Ethical And legal Considerations</a:t>
            </a:r>
          </a:p>
        </p:txBody>
      </p:sp>
      <p:sp>
        <p:nvSpPr>
          <p:cNvPr id="295" name="Content Placeholder 294">
            <a:extLst>
              <a:ext uri="{FF2B5EF4-FFF2-40B4-BE49-F238E27FC236}">
                <a16:creationId xmlns:a16="http://schemas.microsoft.com/office/drawing/2014/main" id="{8B227996-7A59-07AB-87FE-83F4F5AED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64" y="2516777"/>
            <a:ext cx="6993914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marL="344170" indent="-344170">
              <a:buClr>
                <a:schemeClr val="tx1">
                  <a:lumMod val="95000"/>
                  <a:lumOff val="5000"/>
                </a:schemeClr>
              </a:buClr>
              <a:buFont typeface="Wingdings"/>
              <a:buChar char="q"/>
            </a:pP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Only authorized individuals can access the system</a:t>
            </a:r>
          </a:p>
          <a:p>
            <a:pPr marL="344170" indent="-344170">
              <a:buClr>
                <a:schemeClr val="tx1">
                  <a:lumMod val="95000"/>
                  <a:lumOff val="5000"/>
                </a:schemeClr>
              </a:buClr>
              <a:buFont typeface="Wingdings"/>
              <a:buChar char="q"/>
            </a:pP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Signed a Person Of Special Trust Form with OIS</a:t>
            </a:r>
          </a:p>
          <a:p>
            <a:pPr marL="344170" indent="-344170">
              <a:buClr>
                <a:schemeClr val="tx1">
                  <a:lumMod val="95000"/>
                  <a:lumOff val="5000"/>
                </a:schemeClr>
              </a:buClr>
              <a:buFont typeface="Wingdings"/>
              <a:buChar char="q"/>
            </a:pP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Ensured proper use of resources throughout the duration of the project. </a:t>
            </a:r>
          </a:p>
          <a:p>
            <a:pPr marL="0" indent="0">
              <a:buClr>
                <a:srgbClr val="FFFFFF"/>
              </a:buClr>
              <a:buNone/>
            </a:pPr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306" name="Graphic 305" descr="Presentation with Checklist">
            <a:extLst>
              <a:ext uri="{FF2B5EF4-FFF2-40B4-BE49-F238E27FC236}">
                <a16:creationId xmlns:a16="http://schemas.microsoft.com/office/drawing/2014/main" id="{E15C6F38-F0BC-5F95-66B6-396537882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5610" y="1860302"/>
            <a:ext cx="3135414" cy="31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25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D812F-DC4E-0C56-6204-AACAB7786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075" y="437882"/>
            <a:ext cx="9905998" cy="1905000"/>
          </a:xfrm>
        </p:spPr>
        <p:txBody>
          <a:bodyPr/>
          <a:lstStyle/>
          <a:p>
            <a:r>
              <a:rPr lang="en-US" b="1"/>
              <a:t>Security</a:t>
            </a:r>
            <a:endParaRPr lang="en-US" b="1"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aphicFrame>
        <p:nvGraphicFramePr>
          <p:cNvPr id="22" name="Content Placeholder 19">
            <a:extLst>
              <a:ext uri="{FF2B5EF4-FFF2-40B4-BE49-F238E27FC236}">
                <a16:creationId xmlns:a16="http://schemas.microsoft.com/office/drawing/2014/main" id="{ADD7C30D-A198-6348-EDE0-D02427D97A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81925" y="1586022"/>
          <a:ext cx="9905998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432F8F-536C-2E47-010C-5FD258CEAC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03" y="4717970"/>
            <a:ext cx="11026329" cy="168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57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150CD-89C6-8002-4B81-8C05D10C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err="1">
                <a:cs typeface="Arial"/>
              </a:rPr>
              <a:t>Evisions</a:t>
            </a:r>
            <a:r>
              <a:rPr lang="en-US" b="1" dirty="0">
                <a:cs typeface="Arial"/>
              </a:rPr>
              <a:t> Argos System</a:t>
            </a:r>
            <a:endParaRPr lang="en-US" b="1" dirty="0"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cs typeface="Arial"/>
            </a:endParaRPr>
          </a:p>
        </p:txBody>
      </p:sp>
      <p:pic>
        <p:nvPicPr>
          <p:cNvPr id="7" name="Picture 7" descr="https://www.evisions.com/solutions/argos/">
            <a:extLst>
              <a:ext uri="{FF2B5EF4-FFF2-40B4-BE49-F238E27FC236}">
                <a16:creationId xmlns:a16="http://schemas.microsoft.com/office/drawing/2014/main" id="{7604B2DB-D4EC-74D9-CE41-16F122EA1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55" y="2080484"/>
            <a:ext cx="3171893" cy="1188495"/>
          </a:xfrm>
          <a:prstGeom prst="rect">
            <a:avLst/>
          </a:prstGeom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0D1D531-5A24-8E27-69E5-905098B1E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83" y="3589022"/>
            <a:ext cx="3552771" cy="1570809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B1491-308F-A286-48DB-C18647F82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83" y="2080484"/>
            <a:ext cx="6693061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b="1" dirty="0">
              <a:cs typeface="Arial" panose="020B060402020202020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err="1">
                <a:cs typeface="Arial" panose="020B0604020202020204"/>
              </a:rPr>
              <a:t>Evisions</a:t>
            </a:r>
            <a:r>
              <a:rPr lang="en-US" b="1" dirty="0">
                <a:cs typeface="Arial" panose="020B0604020202020204"/>
              </a:rPr>
              <a:t> Argos is a system that allows the building of reports that could query from existing databases to form reports and queries to gain analytical data in a simplified and well-organized manner.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>
                <a:cs typeface="Arial" panose="020B0604020202020204"/>
              </a:rPr>
              <a:t>This information could also be collected in a customized manner.</a:t>
            </a:r>
          </a:p>
        </p:txBody>
      </p:sp>
    </p:spTree>
    <p:extLst>
      <p:ext uri="{BB962C8B-B14F-4D97-AF65-F5344CB8AC3E}">
        <p14:creationId xmlns:p14="http://schemas.microsoft.com/office/powerpoint/2010/main" val="389707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3555E9-B452-EEBC-829D-01B196B5C532}"/>
              </a:ext>
            </a:extLst>
          </p:cNvPr>
          <p:cNvSpPr txBox="1"/>
          <p:nvPr/>
        </p:nvSpPr>
        <p:spPr>
          <a:xfrm>
            <a:off x="1655178" y="145309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Arial"/>
              </a:rPr>
              <a:t>Template Example</a:t>
            </a:r>
            <a:endParaRPr lang="en-US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47E8DB-77F2-FC2C-5E81-0D315DA6957A}"/>
              </a:ext>
            </a:extLst>
          </p:cNvPr>
          <p:cNvSpPr txBox="1"/>
          <p:nvPr/>
        </p:nvSpPr>
        <p:spPr>
          <a:xfrm>
            <a:off x="7473911" y="1458263"/>
            <a:ext cx="20900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Arial"/>
              </a:rPr>
              <a:t>Filled Example</a:t>
            </a:r>
            <a:endParaRPr lang="en-US" b="1"/>
          </a:p>
        </p:txBody>
      </p:sp>
      <p:pic>
        <p:nvPicPr>
          <p:cNvPr id="2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FF6487B-003F-309B-9C72-B8A7181A1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70" y="2081573"/>
            <a:ext cx="5697801" cy="35161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8" descr="A picture containing text, screenshot, outdoor&#10;&#10;Description automatically generated">
            <a:extLst>
              <a:ext uri="{FF2B5EF4-FFF2-40B4-BE49-F238E27FC236}">
                <a16:creationId xmlns:a16="http://schemas.microsoft.com/office/drawing/2014/main" id="{CE7D2494-DF08-6FB7-E4EC-9365818A9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185" y="2081681"/>
            <a:ext cx="5676337" cy="35159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C9E85FB-5F8A-A6E7-5291-C9CEDDC1DE3F}"/>
              </a:ext>
            </a:extLst>
          </p:cNvPr>
          <p:cNvSpPr txBox="1">
            <a:spLocks/>
          </p:cNvSpPr>
          <p:nvPr/>
        </p:nvSpPr>
        <p:spPr>
          <a:xfrm>
            <a:off x="1483154" y="221923"/>
            <a:ext cx="9145632" cy="14128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cs typeface="Arial"/>
              </a:rPr>
              <a:t>Demonstration of the Argos System Finished Results</a:t>
            </a:r>
            <a:endParaRPr lang="en-US" sz="4000" b="1"/>
          </a:p>
        </p:txBody>
      </p:sp>
      <p:pic>
        <p:nvPicPr>
          <p:cNvPr id="6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55503BB-EEF4-B0B5-30A8-A91876A742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26" r="25620"/>
          <a:stretch/>
        </p:blipFill>
        <p:spPr>
          <a:xfrm>
            <a:off x="1131445" y="1907050"/>
            <a:ext cx="3813975" cy="48186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8" descr="A picture containing text, screenshot, outdoor&#10;&#10;Description automatically generated">
            <a:extLst>
              <a:ext uri="{FF2B5EF4-FFF2-40B4-BE49-F238E27FC236}">
                <a16:creationId xmlns:a16="http://schemas.microsoft.com/office/drawing/2014/main" id="{5F95A181-5932-200A-1CDC-2DB44F81F7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73" r="25979"/>
          <a:stretch/>
        </p:blipFill>
        <p:spPr>
          <a:xfrm>
            <a:off x="6612769" y="1899526"/>
            <a:ext cx="3808113" cy="4876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3250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4555369-889A-6E71-F06E-6F46BD21F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340" y="1589899"/>
            <a:ext cx="4268763" cy="2090633"/>
          </a:xfrm>
        </p:spPr>
      </p:pic>
      <p:pic>
        <p:nvPicPr>
          <p:cNvPr id="5" name="Picture 5" descr="A picture containing text, tennis, racket, person&#10;&#10;Description automatically generated">
            <a:extLst>
              <a:ext uri="{FF2B5EF4-FFF2-40B4-BE49-F238E27FC236}">
                <a16:creationId xmlns:a16="http://schemas.microsoft.com/office/drawing/2014/main" id="{496C8847-0726-02B4-0252-9AD05C7C4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585" y="1588102"/>
            <a:ext cx="4492978" cy="1866167"/>
          </a:xfrm>
          <a:prstGeom prst="rect">
            <a:avLst/>
          </a:prstGeom>
        </p:spPr>
      </p:pic>
      <p:pic>
        <p:nvPicPr>
          <p:cNvPr id="6" name="Picture 6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A34F23FF-B967-C615-F77B-F924B6BFC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548" y="4225641"/>
            <a:ext cx="4398903" cy="182160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AD12EA5-C19A-5056-564F-FEFB418D6036}"/>
              </a:ext>
            </a:extLst>
          </p:cNvPr>
          <p:cNvSpPr txBox="1">
            <a:spLocks/>
          </p:cNvSpPr>
          <p:nvPr/>
        </p:nvSpPr>
        <p:spPr>
          <a:xfrm>
            <a:off x="2204227" y="781475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>
                <a:cs typeface="Arial"/>
              </a:rPr>
              <a:t>Design Choice</a:t>
            </a:r>
            <a:endParaRPr lang="en-US" b="1"/>
          </a:p>
        </p:txBody>
      </p:sp>
      <p:pic>
        <p:nvPicPr>
          <p:cNvPr id="3" name="Picture 6" descr="Logo&#10;&#10;Description automatically generated">
            <a:extLst>
              <a:ext uri="{FF2B5EF4-FFF2-40B4-BE49-F238E27FC236}">
                <a16:creationId xmlns:a16="http://schemas.microsoft.com/office/drawing/2014/main" id="{0644F781-6808-75B8-78F5-AA55B5832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98" y="3977684"/>
            <a:ext cx="2743200" cy="1543050"/>
          </a:xfrm>
          <a:prstGeom prst="rect">
            <a:avLst/>
          </a:prstGeom>
        </p:spPr>
      </p:pic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69256B64-F258-C31A-E7E9-233DE40C8D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7738" y="4339634"/>
            <a:ext cx="20955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4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5E8412B9-4498-4BDF-AA20-B5934412F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8010B4-3D5B-43B9-B1FD-B3712BB8F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323114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D0C3894-EAB5-870F-DBD4-885CE8BBF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2262485"/>
            <a:ext cx="9966960" cy="14904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DEMONSTRATION</a:t>
            </a:r>
            <a:endParaRPr lang="en-US" sz="6600" b="1" cap="all"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339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150CD-89C6-8002-4B81-8C05D10C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8010" y="212502"/>
            <a:ext cx="7258921" cy="2184042"/>
          </a:xfrm>
        </p:spPr>
        <p:txBody>
          <a:bodyPr>
            <a:normAutofit/>
          </a:bodyPr>
          <a:lstStyle/>
          <a:p>
            <a:r>
              <a:rPr lang="en-US" b="1">
                <a:cs typeface="Arial"/>
              </a:rPr>
              <a:t>Introduction</a:t>
            </a:r>
            <a:endParaRPr lang="en-US" b="1"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cs typeface="Arial"/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D1B75EB4-A343-2DB0-3AF6-0BA692B7FB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327972"/>
              </p:ext>
            </p:extLst>
          </p:nvPr>
        </p:nvGraphicFramePr>
        <p:xfrm>
          <a:off x="3445052" y="1658154"/>
          <a:ext cx="8313266" cy="4660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AE642BC9-6F33-9284-D896-1D207E92F45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5555" r="13231" b="3"/>
          <a:stretch/>
        </p:blipFill>
        <p:spPr>
          <a:xfrm>
            <a:off x="697618" y="815671"/>
            <a:ext cx="2535074" cy="5001287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58163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0AF72C4-E519-6348-50E0-5A04E229C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643" y="609600"/>
            <a:ext cx="6743767" cy="1905000"/>
          </a:xfrm>
        </p:spPr>
        <p:txBody>
          <a:bodyPr>
            <a:normAutofit/>
          </a:bodyPr>
          <a:lstStyle/>
          <a:p>
            <a:r>
              <a:rPr lang="en-US" b="1">
                <a:cs typeface="Arial"/>
              </a:rPr>
              <a:t>Planning : Phase 1</a:t>
            </a:r>
            <a:endParaRPr lang="en-US" b="1"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4A477-A67F-ED33-769D-C10713183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643" y="2031999"/>
            <a:ext cx="7046844" cy="341574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90000"/>
              </a:lnSpc>
              <a:buClr>
                <a:srgbClr val="FFFFFF"/>
              </a:buClr>
              <a:buNone/>
            </a:pPr>
            <a:endParaRPr lang="en-US" sz="2400" dirty="0">
              <a:cs typeface="Arial" panose="020B0604020202020204"/>
            </a:endParaRPr>
          </a:p>
          <a:p>
            <a:pPr marL="342900" indent="-342900">
              <a:lnSpc>
                <a:spcPct val="90000"/>
              </a:lnSpc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cs typeface="Arial" panose="020B0604020202020204"/>
              </a:rPr>
              <a:t>Arranged a meeting with HR to see obstacles with their software.</a:t>
            </a:r>
          </a:p>
          <a:p>
            <a:pPr marL="344170" indent="-344170">
              <a:lnSpc>
                <a:spcPct val="90000"/>
              </a:lnSpc>
              <a:buClr>
                <a:schemeClr val="tx1">
                  <a:lumMod val="95000"/>
                  <a:lumOff val="5000"/>
                </a:schemeClr>
              </a:buClr>
              <a:buFont typeface="Wingdings"/>
              <a:buChar char="q"/>
            </a:pPr>
            <a:r>
              <a:rPr lang="en-US" sz="2400" dirty="0">
                <a:cs typeface="Arial" panose="020B0604020202020204"/>
              </a:rPr>
              <a:t>Met with the OIS to overlook the software and backend of the application. </a:t>
            </a:r>
          </a:p>
          <a:p>
            <a:pPr marL="344170" indent="-344170">
              <a:lnSpc>
                <a:spcPct val="90000"/>
              </a:lnSpc>
              <a:buClr>
                <a:schemeClr val="tx1">
                  <a:lumMod val="95000"/>
                  <a:lumOff val="5000"/>
                </a:schemeClr>
              </a:buClr>
              <a:buFont typeface="Wingdings"/>
              <a:buChar char="q"/>
            </a:pPr>
            <a:r>
              <a:rPr lang="en-US" sz="2400" dirty="0">
                <a:cs typeface="Arial" panose="020B0604020202020204"/>
              </a:rPr>
              <a:t>Get the OIS approval and request access to the backend and database to work on the system.</a:t>
            </a:r>
          </a:p>
          <a:p>
            <a:pPr marL="0" indent="0">
              <a:lnSpc>
                <a:spcPct val="90000"/>
              </a:lnSpc>
              <a:buClr>
                <a:prstClr val="white"/>
              </a:buClr>
              <a:buNone/>
            </a:pPr>
            <a:endParaRPr lang="en-US" sz="24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cs typeface="Arial" panose="020B0604020202020204"/>
            </a:endParaRPr>
          </a:p>
        </p:txBody>
      </p:sp>
      <p:pic>
        <p:nvPicPr>
          <p:cNvPr id="11" name="Picture 10" descr="Working space background">
            <a:extLst>
              <a:ext uri="{FF2B5EF4-FFF2-40B4-BE49-F238E27FC236}">
                <a16:creationId xmlns:a16="http://schemas.microsoft.com/office/drawing/2014/main" id="{55E2CD4E-58E2-7D13-254F-F636D069C9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186" r="-3" b="-3"/>
          <a:stretch/>
        </p:blipFill>
        <p:spPr>
          <a:xfrm>
            <a:off x="590294" y="611756"/>
            <a:ext cx="2803383" cy="55593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87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0AF72C4-E519-6348-50E0-5A04E229C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227" y="781475"/>
            <a:ext cx="7958331" cy="1077229"/>
          </a:xfrm>
        </p:spPr>
        <p:txBody>
          <a:bodyPr>
            <a:normAutofit/>
          </a:bodyPr>
          <a:lstStyle/>
          <a:p>
            <a:pPr algn="ctr"/>
            <a:r>
              <a:rPr lang="en-US" sz="4400" b="1">
                <a:cs typeface="Arial"/>
              </a:rPr>
              <a:t>Planning : Phase 2</a:t>
            </a:r>
            <a:endParaRPr lang="en-US" b="1"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4A477-A67F-ED33-769D-C10713183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3580" y="959128"/>
            <a:ext cx="8759623" cy="493974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4170" indent="-344170">
              <a:buFont typeface="Wingdings"/>
              <a:buChar char="q"/>
            </a:pPr>
            <a:r>
              <a:rPr lang="en-US" sz="2800" dirty="0">
                <a:cs typeface="Arial" panose="020B0604020202020204"/>
              </a:rPr>
              <a:t>Until we got the access from OIS, we started to work on making an application (Front-end UI).</a:t>
            </a:r>
          </a:p>
          <a:p>
            <a:pPr marL="344170" indent="-344170">
              <a:buFont typeface="Wingdings"/>
              <a:buChar char="q"/>
            </a:pPr>
            <a:r>
              <a:rPr lang="en-US" sz="2800" dirty="0">
                <a:cs typeface="Arial" panose="020B0604020202020204"/>
              </a:rPr>
              <a:t>We also started learning new technologies *</a:t>
            </a:r>
          </a:p>
          <a:p>
            <a:pPr marL="344170" indent="-344170">
              <a:buFont typeface="Wingdings"/>
              <a:buChar char="q"/>
            </a:pPr>
            <a:r>
              <a:rPr lang="en-US" sz="2800" dirty="0">
                <a:cs typeface="Arial" panose="020B0604020202020204"/>
              </a:rPr>
              <a:t>After meeting with HR and OIS, we had to get approval from our professors to move forward with it. </a:t>
            </a:r>
          </a:p>
        </p:txBody>
      </p:sp>
    </p:spTree>
    <p:extLst>
      <p:ext uri="{BB962C8B-B14F-4D97-AF65-F5344CB8AC3E}">
        <p14:creationId xmlns:p14="http://schemas.microsoft.com/office/powerpoint/2010/main" val="304546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0AF72C4-E519-6348-50E0-5A04E229C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227" y="781475"/>
            <a:ext cx="7958331" cy="1077229"/>
          </a:xfrm>
        </p:spPr>
        <p:txBody>
          <a:bodyPr>
            <a:normAutofit/>
          </a:bodyPr>
          <a:lstStyle/>
          <a:p>
            <a:pPr algn="ctr"/>
            <a:r>
              <a:rPr lang="en-US" sz="4400" b="1">
                <a:cs typeface="Arial"/>
              </a:rPr>
              <a:t>Planning : Phase 3</a:t>
            </a:r>
            <a:endParaRPr lang="en-US" b="1"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4A477-A67F-ED33-769D-C10713183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335" y="1798116"/>
            <a:ext cx="8759623" cy="493974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cs typeface="Arial" panose="020B0604020202020204"/>
              </a:rPr>
              <a:t>After meeting with the OIS again, we were able to get access on their system (Argos System).</a:t>
            </a:r>
          </a:p>
          <a:p>
            <a:pPr marL="457200" indent="-457200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cs typeface="Arial" panose="020B0604020202020204"/>
              </a:rPr>
              <a:t>We decided to build a proof-of-concept web application as well as one using the Argos Systems to build an application that HR will actually use.   </a:t>
            </a:r>
          </a:p>
          <a:p>
            <a:pPr marL="344170" indent="-344170">
              <a:buClr>
                <a:srgbClr val="FFFFFF"/>
              </a:buClr>
              <a:buFont typeface="Wingdings"/>
              <a:buChar char="q"/>
            </a:pPr>
            <a:endParaRPr lang="en-US" sz="26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cs typeface="Arial" panose="020B0604020202020204"/>
            </a:endParaRPr>
          </a:p>
          <a:p>
            <a:pPr marL="344170" indent="-344170">
              <a:buClr>
                <a:srgbClr val="FFFFFF"/>
              </a:buClr>
              <a:buFont typeface="Wingdings"/>
              <a:buChar char="q"/>
            </a:pPr>
            <a:endParaRPr lang="en-US" sz="26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cs typeface="Arial" panose="020B0604020202020204"/>
            </a:endParaRPr>
          </a:p>
          <a:p>
            <a:pPr marL="344170" indent="-344170">
              <a:buClr>
                <a:srgbClr val="FFFFFF"/>
              </a:buClr>
              <a:buFont typeface="Wingdings"/>
              <a:buChar char="q"/>
            </a:pPr>
            <a:endParaRPr lang="en-US" sz="26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7496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47D2E6E-F566-654B-D981-BF6AC69FC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643" y="609600"/>
            <a:ext cx="6743767" cy="1905000"/>
          </a:xfrm>
        </p:spPr>
        <p:txBody>
          <a:bodyPr>
            <a:normAutofit/>
          </a:bodyPr>
          <a:lstStyle/>
          <a:p>
            <a:r>
              <a:rPr lang="en-US" b="1">
                <a:cs typeface="Arial"/>
              </a:rPr>
              <a:t>Requirements</a:t>
            </a:r>
            <a:endParaRPr lang="en-US" b="1" dirty="0"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2A797267-8935-1687-8009-8E69952259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204243"/>
              </p:ext>
            </p:extLst>
          </p:nvPr>
        </p:nvGraphicFramePr>
        <p:xfrm>
          <a:off x="3842150" y="1958661"/>
          <a:ext cx="7937632" cy="436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8" descr="Many question marks on black background">
            <a:extLst>
              <a:ext uri="{FF2B5EF4-FFF2-40B4-BE49-F238E27FC236}">
                <a16:creationId xmlns:a16="http://schemas.microsoft.com/office/drawing/2014/main" id="{BCE9F939-320A-C1CC-2F02-D53379F2ECB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4227" r="4883" b="7"/>
          <a:stretch/>
        </p:blipFill>
        <p:spPr>
          <a:xfrm>
            <a:off x="311252" y="332714"/>
            <a:ext cx="3200481" cy="6299906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pic>
        <p:nvPicPr>
          <p:cNvPr id="4" name="Picture 8" descr="Many question marks on black background">
            <a:extLst>
              <a:ext uri="{FF2B5EF4-FFF2-40B4-BE49-F238E27FC236}">
                <a16:creationId xmlns:a16="http://schemas.microsoft.com/office/drawing/2014/main" id="{7714E5AB-1307-FCAE-B731-82AE6C92CC7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4227" r="4883" b="7"/>
          <a:stretch/>
        </p:blipFill>
        <p:spPr>
          <a:xfrm>
            <a:off x="364914" y="300517"/>
            <a:ext cx="3179016" cy="6256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7461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41AB071-DCA2-42CD-9124-1185AB226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DBD940-237E-2B49-24E1-AA9D8F1C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cs typeface="Arial"/>
              </a:rPr>
              <a:t>Technologies</a:t>
            </a:r>
            <a:endParaRPr lang="en-US" b="1">
              <a:solidFill>
                <a:srgbClr val="FFFFFF"/>
              </a:solidFill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10538-6643-B243-F6B5-60EF96B0B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83" y="2057400"/>
            <a:ext cx="6693061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800" b="1" u="sng" dirty="0">
                <a:solidFill>
                  <a:srgbClr val="FFFFFF"/>
                </a:solidFill>
                <a:cs typeface="Arial" panose="020B0604020202020204"/>
              </a:rPr>
              <a:t>HR Project</a:t>
            </a:r>
            <a:r>
              <a:rPr lang="en-US" sz="2800" b="1" dirty="0">
                <a:solidFill>
                  <a:srgbClr val="FFFFFF"/>
                </a:solidFill>
                <a:cs typeface="Arial" panose="020B0604020202020204"/>
              </a:rPr>
              <a:t> </a:t>
            </a:r>
            <a:endParaRPr lang="en-US" sz="2800" b="1" dirty="0">
              <a:solidFill>
                <a:srgbClr val="FFFFFF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344170" indent="-344170"/>
            <a:r>
              <a:rPr lang="en-US" dirty="0" err="1">
                <a:solidFill>
                  <a:srgbClr val="FFFFFF"/>
                </a:solidFill>
                <a:cs typeface="Arial" panose="020B0604020202020204"/>
              </a:rPr>
              <a:t>Evisions</a:t>
            </a:r>
            <a:r>
              <a:rPr lang="en-US" dirty="0">
                <a:solidFill>
                  <a:srgbClr val="FFFFFF"/>
                </a:solidFill>
                <a:cs typeface="Arial" panose="020B0604020202020204"/>
              </a:rPr>
              <a:t> Argos System</a:t>
            </a:r>
            <a:endParaRPr lang="en-US" dirty="0">
              <a:solidFill>
                <a:srgbClr val="FFFFFF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cs typeface="Arial" panose="020B0604020202020204"/>
            </a:endParaRPr>
          </a:p>
          <a:p>
            <a:pPr marL="0" indent="0">
              <a:buNone/>
            </a:pPr>
            <a:endParaRPr lang="en-US" u="sng" dirty="0">
              <a:solidFill>
                <a:srgbClr val="FFFFFF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cs typeface="Arial" panose="020B0604020202020204"/>
            </a:endParaRPr>
          </a:p>
          <a:p>
            <a:pPr marL="0" indent="0">
              <a:buNone/>
            </a:pPr>
            <a:r>
              <a:rPr lang="en-US" sz="2800" b="1" u="sng" dirty="0">
                <a:solidFill>
                  <a:srgbClr val="FFFFFF"/>
                </a:solidFill>
                <a:cs typeface="Arial" panose="020B0604020202020204"/>
              </a:rPr>
              <a:t>Concept Project</a:t>
            </a:r>
            <a:endParaRPr lang="en-US" sz="2800" b="1" u="sng" dirty="0">
              <a:solidFill>
                <a:srgbClr val="FFFFFF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cs typeface="Arial" panose="020B0604020202020204"/>
            </a:endParaRPr>
          </a:p>
          <a:p>
            <a:pPr marL="344170" indent="-344170"/>
            <a:r>
              <a:rPr lang="en-US" dirty="0">
                <a:solidFill>
                  <a:srgbClr val="FFFFFF"/>
                </a:solidFill>
                <a:cs typeface="Arial" panose="020B0604020202020204"/>
              </a:rPr>
              <a:t>MEAN Stack</a:t>
            </a:r>
            <a:endParaRPr lang="en-US" u="sng" dirty="0">
              <a:solidFill>
                <a:srgbClr val="FFFFFF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cs typeface="Arial" panose="020B0604020202020204"/>
            </a:endParaRPr>
          </a:p>
          <a:p>
            <a:pPr marL="795020" lvl="1" indent="-337820"/>
            <a:r>
              <a:rPr lang="en-US" dirty="0">
                <a:solidFill>
                  <a:srgbClr val="FFFFFF"/>
                </a:solidFill>
                <a:cs typeface="Arial" panose="020B0604020202020204"/>
              </a:rPr>
              <a:t>MongoDB</a:t>
            </a:r>
            <a:endParaRPr lang="en-US" dirty="0">
              <a:solidFill>
                <a:srgbClr val="FFFFFF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cs typeface="Arial" panose="020B0604020202020204"/>
            </a:endParaRPr>
          </a:p>
          <a:p>
            <a:pPr marL="795020" lvl="1" indent="-337820"/>
            <a:r>
              <a:rPr lang="en-US" dirty="0">
                <a:solidFill>
                  <a:srgbClr val="FFFFFF"/>
                </a:solidFill>
                <a:cs typeface="Arial" panose="020B0604020202020204"/>
              </a:rPr>
              <a:t>Express.js</a:t>
            </a:r>
            <a:endParaRPr lang="en-US" dirty="0">
              <a:solidFill>
                <a:srgbClr val="FFFFFF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cs typeface="Arial" panose="020B0604020202020204"/>
            </a:endParaRPr>
          </a:p>
          <a:p>
            <a:pPr marL="795020" lvl="1" indent="-337820"/>
            <a:r>
              <a:rPr lang="en-US" dirty="0">
                <a:solidFill>
                  <a:srgbClr val="FFFFFF"/>
                </a:solidFill>
                <a:cs typeface="Arial" panose="020B0604020202020204"/>
              </a:rPr>
              <a:t>Angular.js</a:t>
            </a:r>
            <a:endParaRPr lang="en-US" dirty="0">
              <a:solidFill>
                <a:srgbClr val="FFFFFF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cs typeface="Arial" panose="020B0604020202020204"/>
            </a:endParaRPr>
          </a:p>
          <a:p>
            <a:pPr marL="795020" lvl="1" indent="-337820"/>
            <a:r>
              <a:rPr lang="en-US" dirty="0">
                <a:solidFill>
                  <a:srgbClr val="FFFFFF"/>
                </a:solidFill>
                <a:cs typeface="Arial" panose="020B0604020202020204"/>
              </a:rPr>
              <a:t>Node.js</a:t>
            </a:r>
            <a:endParaRPr lang="en-US" dirty="0">
              <a:solidFill>
                <a:srgbClr val="FFFFFF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cs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92547C-FF3C-4937-BC39-BDA087FC5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78E39C-4C90-437A-AC49-F4C5DD148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3647661" cy="63779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EBD76E65-837B-225C-1F35-028A0B394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60" y="3817990"/>
            <a:ext cx="3321076" cy="1137468"/>
          </a:xfrm>
          <a:prstGeom prst="rect">
            <a:avLst/>
          </a:prstGeom>
        </p:spPr>
      </p:pic>
      <p:pic>
        <p:nvPicPr>
          <p:cNvPr id="4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028A81D-33AB-FA4A-710E-DE69C1172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45" y="2057400"/>
            <a:ext cx="2671969" cy="99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7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D5E736D-394C-AFBB-5F26-E6F33594E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834" y="130549"/>
            <a:ext cx="7958331" cy="107722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cs typeface="Arial"/>
              </a:rPr>
              <a:t>Use Case UML</a:t>
            </a:r>
            <a:endParaRPr lang="en-US" b="1" dirty="0"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F075DA-BDA0-7F32-E6EE-971A33106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953" y="975659"/>
            <a:ext cx="7971211" cy="56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39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8F8614C-42C4-9C2D-5069-7CBB0E258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174" y="231517"/>
            <a:ext cx="7958331" cy="107722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cs typeface="Arial"/>
              </a:rPr>
              <a:t>Data Flow Diagram</a:t>
            </a:r>
            <a:endParaRPr lang="en-US" b="1" dirty="0"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13" name="Picture 13" descr="Diagram&#10;&#10;Description automatically generated">
            <a:extLst>
              <a:ext uri="{FF2B5EF4-FFF2-40B4-BE49-F238E27FC236}">
                <a16:creationId xmlns:a16="http://schemas.microsoft.com/office/drawing/2014/main" id="{360F94B5-DDA3-45AC-F30F-2DCBC451B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3495" y="1076419"/>
            <a:ext cx="7581537" cy="5465896"/>
          </a:xfrm>
        </p:spPr>
      </p:pic>
    </p:spTree>
    <p:extLst>
      <p:ext uri="{BB962C8B-B14F-4D97-AF65-F5344CB8AC3E}">
        <p14:creationId xmlns:p14="http://schemas.microsoft.com/office/powerpoint/2010/main" val="388276455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206</TotalTime>
  <Words>450</Words>
  <Application>Microsoft Office PowerPoint</Application>
  <PresentationFormat>Widescreen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Corbel</vt:lpstr>
      <vt:lpstr>Wingdings</vt:lpstr>
      <vt:lpstr>Basis</vt:lpstr>
      <vt:lpstr>HR Revision</vt:lpstr>
      <vt:lpstr>Introduction</vt:lpstr>
      <vt:lpstr>Planning : Phase 1</vt:lpstr>
      <vt:lpstr>Planning : Phase 2</vt:lpstr>
      <vt:lpstr>Planning : Phase 3</vt:lpstr>
      <vt:lpstr>Requirements</vt:lpstr>
      <vt:lpstr>Technologies</vt:lpstr>
      <vt:lpstr>Use Case UML</vt:lpstr>
      <vt:lpstr>Data Flow Diagram</vt:lpstr>
      <vt:lpstr>ER Diagram</vt:lpstr>
      <vt:lpstr>Ethical And legal Considerations</vt:lpstr>
      <vt:lpstr>Security</vt:lpstr>
      <vt:lpstr>Evisions Argos System</vt:lpstr>
      <vt:lpstr>PowerPoint Presentation</vt:lpstr>
      <vt:lpstr>PowerPoint Presentation</vt:lpstr>
      <vt:lpstr>DEMONSTRATION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Dalton George</cp:lastModifiedBy>
  <cp:revision>43</cp:revision>
  <dcterms:created xsi:type="dcterms:W3CDTF">2023-03-07T23:57:45Z</dcterms:created>
  <dcterms:modified xsi:type="dcterms:W3CDTF">2023-04-25T01:37:37Z</dcterms:modified>
</cp:coreProperties>
</file>