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Lst>
  <p:sldSz cy="5143500" cx="9144000"/>
  <p:notesSz cx="6858000" cy="9144000"/>
  <p:embeddedFontLst>
    <p:embeddedFont>
      <p:font typeface="Nunito"/>
      <p:regular r:id="rId24"/>
      <p:bold r:id="rId25"/>
      <p:italic r:id="rId26"/>
      <p:boldItalic r:id="rId2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E3F0E9EA-1E39-4380-A5C5-38311228C4A8}">
  <a:tblStyle styleId="{E3F0E9EA-1E39-4380-A5C5-38311228C4A8}"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font" Target="fonts/Nunito-regular.fntdata"/><Relationship Id="rId23" Type="http://schemas.openxmlformats.org/officeDocument/2006/relationships/slide" Target="slides/slide1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font" Target="fonts/Nunito-italic.fntdata"/><Relationship Id="rId25" Type="http://schemas.openxmlformats.org/officeDocument/2006/relationships/font" Target="fonts/Nunito-bold.fntdata"/><Relationship Id="rId27" Type="http://schemas.openxmlformats.org/officeDocument/2006/relationships/font" Target="fonts/Nunito-boldItalic.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g1a474380574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9" name="Google Shape;179;g1a474380574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g1a474380574_0_4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6" name="Google Shape;186;g1a474380574_0_4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g1a474380574_0_40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1" name="Google Shape;191;g1a474380574_0_4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g1a474380574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7" name="Google Shape;197;g1a474380574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g2397b09f1fb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4" name="Google Shape;204;g2397b09f1f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g1a474380574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1" name="Google Shape;211;g1a474380574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5" name="Shape 215"/>
        <p:cNvGrpSpPr/>
        <p:nvPr/>
      </p:nvGrpSpPr>
      <p:grpSpPr>
        <a:xfrm>
          <a:off x="0" y="0"/>
          <a:ext cx="0" cy="0"/>
          <a:chOff x="0" y="0"/>
          <a:chExt cx="0" cy="0"/>
        </a:xfrm>
      </p:grpSpPr>
      <p:sp>
        <p:nvSpPr>
          <p:cNvPr id="216" name="Google Shape;216;g1a474380574_0_4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7" name="Google Shape;217;g1a474380574_0_4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g1b2df8912b8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3" name="Google Shape;223;g1b2df8912b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1a474380574_0_4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1a474380574_0_4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1a474380574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1a474380574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g1a474380574_0_39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5" name="Google Shape;145;g1a474380574_0_3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g1a474380574_0_4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g1a474380574_0_4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1a474380574_0_4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1a474380574_0_4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1a474380574_0_4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1a474380574_0_4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g1a474380574_0_4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8" name="Google Shape;168;g1a474380574_0_4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g1a474380574_0_4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3" name="Google Shape;173;g1a474380574_0_4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accent6"/>
        </a:solidFill>
      </p:bgPr>
    </p:bg>
    <p:spTree>
      <p:nvGrpSpPr>
        <p:cNvPr id="9" name="Shape 9"/>
        <p:cNvGrpSpPr/>
        <p:nvPr/>
      </p:nvGrpSpPr>
      <p:grpSpPr>
        <a:xfrm>
          <a:off x="0" y="0"/>
          <a:ext cx="0" cy="0"/>
          <a:chOff x="0" y="0"/>
          <a:chExt cx="0" cy="0"/>
        </a:xfrm>
      </p:grpSpPr>
      <p:sp>
        <p:nvSpPr>
          <p:cNvPr id="10" name="Google Shape;10;p2"/>
          <p:cNvSpPr/>
          <p:nvPr/>
        </p:nvSpPr>
        <p:spPr>
          <a:xfrm>
            <a:off x="31" y="2824500"/>
            <a:ext cx="7370400" cy="23190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flipH="1">
            <a:off x="3582600" y="1550700"/>
            <a:ext cx="5561400" cy="35928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rot="10800000">
            <a:off x="5058905" y="0"/>
            <a:ext cx="4085100" cy="20526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20327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4" name="Google Shape;14;p2"/>
          <p:cNvGrpSpPr/>
          <p:nvPr/>
        </p:nvGrpSpPr>
        <p:grpSpPr>
          <a:xfrm>
            <a:off x="255200" y="592"/>
            <a:ext cx="2250363" cy="1044300"/>
            <a:chOff x="255200" y="592"/>
            <a:chExt cx="2250363" cy="1044300"/>
          </a:xfrm>
        </p:grpSpPr>
        <p:sp>
          <p:nvSpPr>
            <p:cNvPr id="15" name="Google Shape;15;p2"/>
            <p:cNvSpPr/>
            <p:nvPr/>
          </p:nvSpPr>
          <p:spPr>
            <a:xfrm>
              <a:off x="764063"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509632"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255200"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 name="Google Shape;18;p2"/>
          <p:cNvGrpSpPr/>
          <p:nvPr/>
        </p:nvGrpSpPr>
        <p:grpSpPr>
          <a:xfrm>
            <a:off x="905395" y="592"/>
            <a:ext cx="2250363" cy="1044300"/>
            <a:chOff x="905395" y="592"/>
            <a:chExt cx="2250363" cy="1044300"/>
          </a:xfrm>
        </p:grpSpPr>
        <p:sp>
          <p:nvSpPr>
            <p:cNvPr id="19" name="Google Shape;19;p2"/>
            <p:cNvSpPr/>
            <p:nvPr/>
          </p:nvSpPr>
          <p:spPr>
            <a:xfrm>
              <a:off x="1414258"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1159826"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905395"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 name="Google Shape;22;p2"/>
          <p:cNvGrpSpPr/>
          <p:nvPr/>
        </p:nvGrpSpPr>
        <p:grpSpPr>
          <a:xfrm>
            <a:off x="7057468" y="5088"/>
            <a:ext cx="1851282" cy="752108"/>
            <a:chOff x="6917201" y="0"/>
            <a:chExt cx="2227777" cy="863400"/>
          </a:xfrm>
        </p:grpSpPr>
        <p:sp>
          <p:nvSpPr>
            <p:cNvPr id="23" name="Google Shape;23;p2"/>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2"/>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 name="Google Shape;26;p2"/>
          <p:cNvGrpSpPr/>
          <p:nvPr/>
        </p:nvGrpSpPr>
        <p:grpSpPr>
          <a:xfrm>
            <a:off x="6553032" y="4217852"/>
            <a:ext cx="2389068" cy="925737"/>
            <a:chOff x="6917201" y="0"/>
            <a:chExt cx="2227777" cy="863400"/>
          </a:xfrm>
        </p:grpSpPr>
        <p:sp>
          <p:nvSpPr>
            <p:cNvPr id="27" name="Google Shape;27;p2"/>
            <p:cNvSpPr/>
            <p:nvPr/>
          </p:nvSpPr>
          <p:spPr>
            <a:xfrm>
              <a:off x="7641677"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7279439"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2"/>
            <p:cNvSpPr/>
            <p:nvPr/>
          </p:nvSpPr>
          <p:spPr>
            <a:xfrm>
              <a:off x="6917201"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0" name="Google Shape;30;p2"/>
          <p:cNvGrpSpPr/>
          <p:nvPr/>
        </p:nvGrpSpPr>
        <p:grpSpPr>
          <a:xfrm>
            <a:off x="199149" y="4055652"/>
            <a:ext cx="2795414" cy="1083308"/>
            <a:chOff x="6917201" y="0"/>
            <a:chExt cx="2227777" cy="863400"/>
          </a:xfrm>
        </p:grpSpPr>
        <p:sp>
          <p:nvSpPr>
            <p:cNvPr id="31" name="Google Shape;31;p2"/>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2"/>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2"/>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4" name="Google Shape;34;p2"/>
          <p:cNvSpPr txBox="1"/>
          <p:nvPr>
            <p:ph type="ctrTitle"/>
          </p:nvPr>
        </p:nvSpPr>
        <p:spPr>
          <a:xfrm>
            <a:off x="1858703" y="1822833"/>
            <a:ext cx="5361300" cy="1448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35" name="Google Shape;35;p2"/>
          <p:cNvSpPr txBox="1"/>
          <p:nvPr>
            <p:ph idx="1" type="subTitle"/>
          </p:nvPr>
        </p:nvSpPr>
        <p:spPr>
          <a:xfrm>
            <a:off x="1858700" y="3413158"/>
            <a:ext cx="5361300" cy="52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1600"/>
              <a:buNone/>
              <a:defRPr sz="1600">
                <a:solidFill>
                  <a:schemeClr val="lt1"/>
                </a:solidFill>
              </a:defRPr>
            </a:lvl1pPr>
            <a:lvl2pPr lvl="1" algn="ctr">
              <a:lnSpc>
                <a:spcPct val="100000"/>
              </a:lnSpc>
              <a:spcBef>
                <a:spcPts val="0"/>
              </a:spcBef>
              <a:spcAft>
                <a:spcPts val="0"/>
              </a:spcAft>
              <a:buClr>
                <a:schemeClr val="lt1"/>
              </a:buClr>
              <a:buSzPts val="1600"/>
              <a:buNone/>
              <a:defRPr sz="1600">
                <a:solidFill>
                  <a:schemeClr val="lt1"/>
                </a:solidFill>
              </a:defRPr>
            </a:lvl2pPr>
            <a:lvl3pPr lvl="2" algn="ctr">
              <a:lnSpc>
                <a:spcPct val="100000"/>
              </a:lnSpc>
              <a:spcBef>
                <a:spcPts val="0"/>
              </a:spcBef>
              <a:spcAft>
                <a:spcPts val="0"/>
              </a:spcAft>
              <a:buClr>
                <a:schemeClr val="lt1"/>
              </a:buClr>
              <a:buSzPts val="1600"/>
              <a:buNone/>
              <a:defRPr sz="1600">
                <a:solidFill>
                  <a:schemeClr val="lt1"/>
                </a:solidFill>
              </a:defRPr>
            </a:lvl3pPr>
            <a:lvl4pPr lvl="3" algn="ctr">
              <a:lnSpc>
                <a:spcPct val="100000"/>
              </a:lnSpc>
              <a:spcBef>
                <a:spcPts val="0"/>
              </a:spcBef>
              <a:spcAft>
                <a:spcPts val="0"/>
              </a:spcAft>
              <a:buClr>
                <a:schemeClr val="lt1"/>
              </a:buClr>
              <a:buSzPts val="1600"/>
              <a:buNone/>
              <a:defRPr sz="1600">
                <a:solidFill>
                  <a:schemeClr val="lt1"/>
                </a:solidFill>
              </a:defRPr>
            </a:lvl4pPr>
            <a:lvl5pPr lvl="4" algn="ctr">
              <a:lnSpc>
                <a:spcPct val="100000"/>
              </a:lnSpc>
              <a:spcBef>
                <a:spcPts val="0"/>
              </a:spcBef>
              <a:spcAft>
                <a:spcPts val="0"/>
              </a:spcAft>
              <a:buClr>
                <a:schemeClr val="lt1"/>
              </a:buClr>
              <a:buSzPts val="1600"/>
              <a:buNone/>
              <a:defRPr sz="1600">
                <a:solidFill>
                  <a:schemeClr val="lt1"/>
                </a:solidFill>
              </a:defRPr>
            </a:lvl5pPr>
            <a:lvl6pPr lvl="5" algn="ctr">
              <a:lnSpc>
                <a:spcPct val="100000"/>
              </a:lnSpc>
              <a:spcBef>
                <a:spcPts val="0"/>
              </a:spcBef>
              <a:spcAft>
                <a:spcPts val="0"/>
              </a:spcAft>
              <a:buClr>
                <a:schemeClr val="lt1"/>
              </a:buClr>
              <a:buSzPts val="1600"/>
              <a:buNone/>
              <a:defRPr sz="1600">
                <a:solidFill>
                  <a:schemeClr val="lt1"/>
                </a:solidFill>
              </a:defRPr>
            </a:lvl6pPr>
            <a:lvl7pPr lvl="6" algn="ctr">
              <a:lnSpc>
                <a:spcPct val="100000"/>
              </a:lnSpc>
              <a:spcBef>
                <a:spcPts val="0"/>
              </a:spcBef>
              <a:spcAft>
                <a:spcPts val="0"/>
              </a:spcAft>
              <a:buClr>
                <a:schemeClr val="lt1"/>
              </a:buClr>
              <a:buSzPts val="1600"/>
              <a:buNone/>
              <a:defRPr sz="1600">
                <a:solidFill>
                  <a:schemeClr val="lt1"/>
                </a:solidFill>
              </a:defRPr>
            </a:lvl7pPr>
            <a:lvl8pPr lvl="7" algn="ctr">
              <a:lnSpc>
                <a:spcPct val="100000"/>
              </a:lnSpc>
              <a:spcBef>
                <a:spcPts val="0"/>
              </a:spcBef>
              <a:spcAft>
                <a:spcPts val="0"/>
              </a:spcAft>
              <a:buClr>
                <a:schemeClr val="lt1"/>
              </a:buClr>
              <a:buSzPts val="1600"/>
              <a:buNone/>
              <a:defRPr sz="1600">
                <a:solidFill>
                  <a:schemeClr val="lt1"/>
                </a:solidFill>
              </a:defRPr>
            </a:lvl8pPr>
            <a:lvl9pPr lvl="8" algn="ctr">
              <a:lnSpc>
                <a:spcPct val="100000"/>
              </a:lnSpc>
              <a:spcBef>
                <a:spcPts val="0"/>
              </a:spcBef>
              <a:spcAft>
                <a:spcPts val="0"/>
              </a:spcAft>
              <a:buClr>
                <a:schemeClr val="lt1"/>
              </a:buClr>
              <a:buSzPts val="1600"/>
              <a:buNone/>
              <a:defRPr sz="1600">
                <a:solidFill>
                  <a:schemeClr val="lt1"/>
                </a:solidFill>
              </a:defRPr>
            </a:lvl9pPr>
          </a:lstStyle>
          <a:p/>
        </p:txBody>
      </p:sp>
      <p:sp>
        <p:nvSpPr>
          <p:cNvPr id="36" name="Google Shape;36;p2"/>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3"/>
        </a:solidFill>
      </p:bgPr>
    </p:bg>
    <p:spTree>
      <p:nvGrpSpPr>
        <p:cNvPr id="109" name="Shape 109"/>
        <p:cNvGrpSpPr/>
        <p:nvPr/>
      </p:nvGrpSpPr>
      <p:grpSpPr>
        <a:xfrm>
          <a:off x="0" y="0"/>
          <a:ext cx="0" cy="0"/>
          <a:chOff x="0" y="0"/>
          <a:chExt cx="0" cy="0"/>
        </a:xfrm>
      </p:grpSpPr>
      <p:sp>
        <p:nvSpPr>
          <p:cNvPr id="110" name="Google Shape;110;p11"/>
          <p:cNvSpPr/>
          <p:nvPr/>
        </p:nvSpPr>
        <p:spPr>
          <a:xfrm flipH="1">
            <a:off x="5569200" y="2834075"/>
            <a:ext cx="3574800" cy="23094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1" name="Google Shape;111;p11"/>
          <p:cNvGrpSpPr/>
          <p:nvPr/>
        </p:nvGrpSpPr>
        <p:grpSpPr>
          <a:xfrm>
            <a:off x="5959222" y="4119576"/>
            <a:ext cx="2520952" cy="1024165"/>
            <a:chOff x="6917201" y="0"/>
            <a:chExt cx="2227777" cy="863400"/>
          </a:xfrm>
        </p:grpSpPr>
        <p:sp>
          <p:nvSpPr>
            <p:cNvPr id="112" name="Google Shape;112;p11"/>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5" name="Google Shape;115;p11"/>
          <p:cNvGrpSpPr/>
          <p:nvPr/>
        </p:nvGrpSpPr>
        <p:grpSpPr>
          <a:xfrm>
            <a:off x="199149" y="2"/>
            <a:ext cx="2795414" cy="1083308"/>
            <a:chOff x="6917201" y="0"/>
            <a:chExt cx="2227777" cy="863400"/>
          </a:xfrm>
        </p:grpSpPr>
        <p:sp>
          <p:nvSpPr>
            <p:cNvPr id="116" name="Google Shape;116;p11"/>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19" name="Google Shape;119;p11"/>
          <p:cNvSpPr txBox="1"/>
          <p:nvPr>
            <p:ph hasCustomPrompt="1" type="title"/>
          </p:nvPr>
        </p:nvSpPr>
        <p:spPr>
          <a:xfrm>
            <a:off x="1385850" y="1383850"/>
            <a:ext cx="6372300" cy="13797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dk2"/>
              </a:buClr>
              <a:buSzPts val="8600"/>
              <a:buNone/>
              <a:defRPr sz="8600">
                <a:solidFill>
                  <a:schemeClr val="dk2"/>
                </a:solidFill>
              </a:defRPr>
            </a:lvl1pPr>
            <a:lvl2pPr lvl="1" algn="ctr">
              <a:spcBef>
                <a:spcPts val="0"/>
              </a:spcBef>
              <a:spcAft>
                <a:spcPts val="0"/>
              </a:spcAft>
              <a:buClr>
                <a:schemeClr val="dk2"/>
              </a:buClr>
              <a:buSzPts val="8600"/>
              <a:buNone/>
              <a:defRPr sz="8600">
                <a:solidFill>
                  <a:schemeClr val="dk2"/>
                </a:solidFill>
              </a:defRPr>
            </a:lvl2pPr>
            <a:lvl3pPr lvl="2" algn="ctr">
              <a:spcBef>
                <a:spcPts val="0"/>
              </a:spcBef>
              <a:spcAft>
                <a:spcPts val="0"/>
              </a:spcAft>
              <a:buClr>
                <a:schemeClr val="dk2"/>
              </a:buClr>
              <a:buSzPts val="8600"/>
              <a:buNone/>
              <a:defRPr sz="8600">
                <a:solidFill>
                  <a:schemeClr val="dk2"/>
                </a:solidFill>
              </a:defRPr>
            </a:lvl3pPr>
            <a:lvl4pPr lvl="3" algn="ctr">
              <a:spcBef>
                <a:spcPts val="0"/>
              </a:spcBef>
              <a:spcAft>
                <a:spcPts val="0"/>
              </a:spcAft>
              <a:buClr>
                <a:schemeClr val="dk2"/>
              </a:buClr>
              <a:buSzPts val="8600"/>
              <a:buNone/>
              <a:defRPr sz="8600">
                <a:solidFill>
                  <a:schemeClr val="dk2"/>
                </a:solidFill>
              </a:defRPr>
            </a:lvl4pPr>
            <a:lvl5pPr lvl="4" algn="ctr">
              <a:spcBef>
                <a:spcPts val="0"/>
              </a:spcBef>
              <a:spcAft>
                <a:spcPts val="0"/>
              </a:spcAft>
              <a:buClr>
                <a:schemeClr val="dk2"/>
              </a:buClr>
              <a:buSzPts val="8600"/>
              <a:buNone/>
              <a:defRPr sz="8600">
                <a:solidFill>
                  <a:schemeClr val="dk2"/>
                </a:solidFill>
              </a:defRPr>
            </a:lvl5pPr>
            <a:lvl6pPr lvl="5" algn="ctr">
              <a:spcBef>
                <a:spcPts val="0"/>
              </a:spcBef>
              <a:spcAft>
                <a:spcPts val="0"/>
              </a:spcAft>
              <a:buClr>
                <a:schemeClr val="dk2"/>
              </a:buClr>
              <a:buSzPts val="8600"/>
              <a:buNone/>
              <a:defRPr sz="8600">
                <a:solidFill>
                  <a:schemeClr val="dk2"/>
                </a:solidFill>
              </a:defRPr>
            </a:lvl6pPr>
            <a:lvl7pPr lvl="6" algn="ctr">
              <a:spcBef>
                <a:spcPts val="0"/>
              </a:spcBef>
              <a:spcAft>
                <a:spcPts val="0"/>
              </a:spcAft>
              <a:buClr>
                <a:schemeClr val="dk2"/>
              </a:buClr>
              <a:buSzPts val="8600"/>
              <a:buNone/>
              <a:defRPr sz="8600">
                <a:solidFill>
                  <a:schemeClr val="dk2"/>
                </a:solidFill>
              </a:defRPr>
            </a:lvl7pPr>
            <a:lvl8pPr lvl="7" algn="ctr">
              <a:spcBef>
                <a:spcPts val="0"/>
              </a:spcBef>
              <a:spcAft>
                <a:spcPts val="0"/>
              </a:spcAft>
              <a:buClr>
                <a:schemeClr val="dk2"/>
              </a:buClr>
              <a:buSzPts val="8600"/>
              <a:buNone/>
              <a:defRPr sz="8600">
                <a:solidFill>
                  <a:schemeClr val="dk2"/>
                </a:solidFill>
              </a:defRPr>
            </a:lvl8pPr>
            <a:lvl9pPr lvl="8" algn="ctr">
              <a:spcBef>
                <a:spcPts val="0"/>
              </a:spcBef>
              <a:spcAft>
                <a:spcPts val="0"/>
              </a:spcAft>
              <a:buClr>
                <a:schemeClr val="dk2"/>
              </a:buClr>
              <a:buSzPts val="8600"/>
              <a:buNone/>
              <a:defRPr sz="8600">
                <a:solidFill>
                  <a:schemeClr val="dk2"/>
                </a:solidFill>
              </a:defRPr>
            </a:lvl9pPr>
          </a:lstStyle>
          <a:p>
            <a:r>
              <a:t>xx%</a:t>
            </a:r>
          </a:p>
        </p:txBody>
      </p:sp>
      <p:sp>
        <p:nvSpPr>
          <p:cNvPr id="120" name="Google Shape;120;p11"/>
          <p:cNvSpPr txBox="1"/>
          <p:nvPr>
            <p:ph idx="1" type="body"/>
          </p:nvPr>
        </p:nvSpPr>
        <p:spPr>
          <a:xfrm>
            <a:off x="1385850" y="2863850"/>
            <a:ext cx="6372300" cy="641100"/>
          </a:xfrm>
          <a:prstGeom prst="rect">
            <a:avLst/>
          </a:prstGeom>
        </p:spPr>
        <p:txBody>
          <a:bodyPr anchorCtr="0" anchor="t" bIns="91425" lIns="91425" spcFirstLastPara="1" rIns="91425" wrap="square" tIns="91425">
            <a:normAutofit/>
          </a:bodyPr>
          <a:lstStyle>
            <a:lvl1pPr indent="-311150" lvl="0" marL="457200" algn="ctr">
              <a:spcBef>
                <a:spcPts val="0"/>
              </a:spcBef>
              <a:spcAft>
                <a:spcPts val="0"/>
              </a:spcAft>
              <a:buSzPts val="1300"/>
              <a:buChar char="●"/>
              <a:defRPr/>
            </a:lvl1pPr>
            <a:lvl2pPr indent="-298450" lvl="1" marL="914400" algn="ctr">
              <a:spcBef>
                <a:spcPts val="0"/>
              </a:spcBef>
              <a:spcAft>
                <a:spcPts val="0"/>
              </a:spcAft>
              <a:buSzPts val="1100"/>
              <a:buChar char="○"/>
              <a:defRPr/>
            </a:lvl2pPr>
            <a:lvl3pPr indent="-298450" lvl="2" marL="1371600" algn="ctr">
              <a:spcBef>
                <a:spcPts val="0"/>
              </a:spcBef>
              <a:spcAft>
                <a:spcPts val="0"/>
              </a:spcAft>
              <a:buSzPts val="1100"/>
              <a:buChar char="■"/>
              <a:defRPr/>
            </a:lvl3pPr>
            <a:lvl4pPr indent="-298450" lvl="3" marL="1828800" algn="ctr">
              <a:spcBef>
                <a:spcPts val="0"/>
              </a:spcBef>
              <a:spcAft>
                <a:spcPts val="0"/>
              </a:spcAft>
              <a:buSzPts val="1100"/>
              <a:buChar char="●"/>
              <a:defRPr/>
            </a:lvl4pPr>
            <a:lvl5pPr indent="-298450" lvl="4" marL="2286000" algn="ctr">
              <a:spcBef>
                <a:spcPts val="0"/>
              </a:spcBef>
              <a:spcAft>
                <a:spcPts val="0"/>
              </a:spcAft>
              <a:buSzPts val="1100"/>
              <a:buChar char="○"/>
              <a:defRPr/>
            </a:lvl5pPr>
            <a:lvl6pPr indent="-298450" lvl="5" marL="2743200" algn="ctr">
              <a:spcBef>
                <a:spcPts val="0"/>
              </a:spcBef>
              <a:spcAft>
                <a:spcPts val="0"/>
              </a:spcAft>
              <a:buSzPts val="1100"/>
              <a:buChar char="■"/>
              <a:defRPr/>
            </a:lvl6pPr>
            <a:lvl7pPr indent="-298450" lvl="6" marL="3200400" algn="ctr">
              <a:spcBef>
                <a:spcPts val="0"/>
              </a:spcBef>
              <a:spcAft>
                <a:spcPts val="0"/>
              </a:spcAft>
              <a:buSzPts val="1100"/>
              <a:buChar char="●"/>
              <a:defRPr/>
            </a:lvl7pPr>
            <a:lvl8pPr indent="-298450" lvl="7" marL="3657600" algn="ctr">
              <a:spcBef>
                <a:spcPts val="0"/>
              </a:spcBef>
              <a:spcAft>
                <a:spcPts val="0"/>
              </a:spcAft>
              <a:buSzPts val="1100"/>
              <a:buChar char="○"/>
              <a:defRPr/>
            </a:lvl8pPr>
            <a:lvl9pPr indent="-298450" lvl="8" marL="4114800" algn="ctr">
              <a:spcBef>
                <a:spcPts val="0"/>
              </a:spcBef>
              <a:spcAft>
                <a:spcPts val="0"/>
              </a:spcAft>
              <a:buSzPts val="1100"/>
              <a:buChar char="■"/>
              <a:defRPr/>
            </a:lvl9pPr>
          </a:lstStyle>
          <a:p/>
        </p:txBody>
      </p:sp>
      <p:sp>
        <p:nvSpPr>
          <p:cNvPr id="121" name="Google Shape;121;p11"/>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2" name="Shape 122"/>
        <p:cNvGrpSpPr/>
        <p:nvPr/>
      </p:nvGrpSpPr>
      <p:grpSpPr>
        <a:xfrm>
          <a:off x="0" y="0"/>
          <a:ext cx="0" cy="0"/>
          <a:chOff x="0" y="0"/>
          <a:chExt cx="0" cy="0"/>
        </a:xfrm>
      </p:grpSpPr>
      <p:sp>
        <p:nvSpPr>
          <p:cNvPr id="123" name="Google Shape;123;p12"/>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accent3"/>
        </a:solidFill>
      </p:bgPr>
    </p:bg>
    <p:spTree>
      <p:nvGrpSpPr>
        <p:cNvPr id="37" name="Shape 37"/>
        <p:cNvGrpSpPr/>
        <p:nvPr/>
      </p:nvGrpSpPr>
      <p:grpSpPr>
        <a:xfrm>
          <a:off x="0" y="0"/>
          <a:ext cx="0" cy="0"/>
          <a:chOff x="0" y="0"/>
          <a:chExt cx="0" cy="0"/>
        </a:xfrm>
      </p:grpSpPr>
      <p:sp>
        <p:nvSpPr>
          <p:cNvPr id="38" name="Google Shape;38;p3"/>
          <p:cNvSpPr/>
          <p:nvPr/>
        </p:nvSpPr>
        <p:spPr>
          <a:xfrm flipH="1">
            <a:off x="4757100" y="2309400"/>
            <a:ext cx="4386900" cy="28341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9" name="Google Shape;39;p3"/>
          <p:cNvGrpSpPr/>
          <p:nvPr/>
        </p:nvGrpSpPr>
        <p:grpSpPr>
          <a:xfrm>
            <a:off x="5594191" y="3961115"/>
            <a:ext cx="2910145" cy="1182340"/>
            <a:chOff x="6917201" y="0"/>
            <a:chExt cx="2227777" cy="863400"/>
          </a:xfrm>
        </p:grpSpPr>
        <p:sp>
          <p:nvSpPr>
            <p:cNvPr id="40" name="Google Shape;40;p3"/>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3"/>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3"/>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3" name="Google Shape;43;p3"/>
          <p:cNvGrpSpPr/>
          <p:nvPr/>
        </p:nvGrpSpPr>
        <p:grpSpPr>
          <a:xfrm>
            <a:off x="199149" y="2"/>
            <a:ext cx="2795414" cy="1083308"/>
            <a:chOff x="6917201" y="0"/>
            <a:chExt cx="2227777" cy="863400"/>
          </a:xfrm>
        </p:grpSpPr>
        <p:sp>
          <p:nvSpPr>
            <p:cNvPr id="44" name="Google Shape;44;p3"/>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3"/>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3"/>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7" name="Google Shape;47;p3"/>
          <p:cNvSpPr txBox="1"/>
          <p:nvPr>
            <p:ph type="title"/>
          </p:nvPr>
        </p:nvSpPr>
        <p:spPr>
          <a:xfrm>
            <a:off x="1888684" y="1746100"/>
            <a:ext cx="53775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dk2"/>
              </a:buClr>
              <a:buSzPts val="3200"/>
              <a:buNone/>
              <a:defRPr sz="3200">
                <a:solidFill>
                  <a:schemeClr val="dk2"/>
                </a:solidFill>
              </a:defRPr>
            </a:lvl1pPr>
            <a:lvl2pPr lvl="1" algn="ctr">
              <a:spcBef>
                <a:spcPts val="0"/>
              </a:spcBef>
              <a:spcAft>
                <a:spcPts val="0"/>
              </a:spcAft>
              <a:buClr>
                <a:schemeClr val="dk2"/>
              </a:buClr>
              <a:buSzPts val="3200"/>
              <a:buNone/>
              <a:defRPr sz="3200">
                <a:solidFill>
                  <a:schemeClr val="dk2"/>
                </a:solidFill>
              </a:defRPr>
            </a:lvl2pPr>
            <a:lvl3pPr lvl="2" algn="ctr">
              <a:spcBef>
                <a:spcPts val="0"/>
              </a:spcBef>
              <a:spcAft>
                <a:spcPts val="0"/>
              </a:spcAft>
              <a:buClr>
                <a:schemeClr val="dk2"/>
              </a:buClr>
              <a:buSzPts val="3200"/>
              <a:buNone/>
              <a:defRPr sz="3200">
                <a:solidFill>
                  <a:schemeClr val="dk2"/>
                </a:solidFill>
              </a:defRPr>
            </a:lvl3pPr>
            <a:lvl4pPr lvl="3" algn="ctr">
              <a:spcBef>
                <a:spcPts val="0"/>
              </a:spcBef>
              <a:spcAft>
                <a:spcPts val="0"/>
              </a:spcAft>
              <a:buClr>
                <a:schemeClr val="dk2"/>
              </a:buClr>
              <a:buSzPts val="3200"/>
              <a:buNone/>
              <a:defRPr sz="3200">
                <a:solidFill>
                  <a:schemeClr val="dk2"/>
                </a:solidFill>
              </a:defRPr>
            </a:lvl4pPr>
            <a:lvl5pPr lvl="4" algn="ctr">
              <a:spcBef>
                <a:spcPts val="0"/>
              </a:spcBef>
              <a:spcAft>
                <a:spcPts val="0"/>
              </a:spcAft>
              <a:buClr>
                <a:schemeClr val="dk2"/>
              </a:buClr>
              <a:buSzPts val="3200"/>
              <a:buNone/>
              <a:defRPr sz="3200">
                <a:solidFill>
                  <a:schemeClr val="dk2"/>
                </a:solidFill>
              </a:defRPr>
            </a:lvl5pPr>
            <a:lvl6pPr lvl="5" algn="ctr">
              <a:spcBef>
                <a:spcPts val="0"/>
              </a:spcBef>
              <a:spcAft>
                <a:spcPts val="0"/>
              </a:spcAft>
              <a:buClr>
                <a:schemeClr val="dk2"/>
              </a:buClr>
              <a:buSzPts val="3200"/>
              <a:buNone/>
              <a:defRPr sz="3200">
                <a:solidFill>
                  <a:schemeClr val="dk2"/>
                </a:solidFill>
              </a:defRPr>
            </a:lvl6pPr>
            <a:lvl7pPr lvl="6" algn="ctr">
              <a:spcBef>
                <a:spcPts val="0"/>
              </a:spcBef>
              <a:spcAft>
                <a:spcPts val="0"/>
              </a:spcAft>
              <a:buClr>
                <a:schemeClr val="dk2"/>
              </a:buClr>
              <a:buSzPts val="3200"/>
              <a:buNone/>
              <a:defRPr sz="3200">
                <a:solidFill>
                  <a:schemeClr val="dk2"/>
                </a:solidFill>
              </a:defRPr>
            </a:lvl7pPr>
            <a:lvl8pPr lvl="7" algn="ctr">
              <a:spcBef>
                <a:spcPts val="0"/>
              </a:spcBef>
              <a:spcAft>
                <a:spcPts val="0"/>
              </a:spcAft>
              <a:buClr>
                <a:schemeClr val="dk2"/>
              </a:buClr>
              <a:buSzPts val="3200"/>
              <a:buNone/>
              <a:defRPr sz="3200">
                <a:solidFill>
                  <a:schemeClr val="dk2"/>
                </a:solidFill>
              </a:defRPr>
            </a:lvl8pPr>
            <a:lvl9pPr lvl="8" algn="ctr">
              <a:spcBef>
                <a:spcPts val="0"/>
              </a:spcBef>
              <a:spcAft>
                <a:spcPts val="0"/>
              </a:spcAft>
              <a:buClr>
                <a:schemeClr val="dk2"/>
              </a:buClr>
              <a:buSzPts val="3200"/>
              <a:buNone/>
              <a:defRPr sz="3200">
                <a:solidFill>
                  <a:schemeClr val="dk2"/>
                </a:solidFill>
              </a:defRPr>
            </a:lvl9pPr>
          </a:lstStyle>
          <a:p/>
        </p:txBody>
      </p:sp>
      <p:sp>
        <p:nvSpPr>
          <p:cNvPr id="48" name="Google Shape;48;p3"/>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bg>
      <p:bgPr>
        <a:solidFill>
          <a:schemeClr val="dk2"/>
        </a:solidFill>
      </p:bgPr>
    </p:bg>
    <p:spTree>
      <p:nvGrpSpPr>
        <p:cNvPr id="49" name="Shape 49"/>
        <p:cNvGrpSpPr/>
        <p:nvPr/>
      </p:nvGrpSpPr>
      <p:grpSpPr>
        <a:xfrm>
          <a:off x="0" y="0"/>
          <a:ext cx="0" cy="0"/>
          <a:chOff x="0" y="0"/>
          <a:chExt cx="0" cy="0"/>
        </a:xfrm>
      </p:grpSpPr>
      <p:sp>
        <p:nvSpPr>
          <p:cNvPr id="50" name="Google Shape;50;p4"/>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4"/>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4"/>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4"/>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54" name="Google Shape;54;p4"/>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5" name="Google Shape;55;p4"/>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bg>
      <p:bgPr>
        <a:solidFill>
          <a:schemeClr val="dk2"/>
        </a:solidFill>
      </p:bgPr>
    </p:bg>
    <p:spTree>
      <p:nvGrpSpPr>
        <p:cNvPr id="56" name="Shape 56"/>
        <p:cNvGrpSpPr/>
        <p:nvPr/>
      </p:nvGrpSpPr>
      <p:grpSpPr>
        <a:xfrm>
          <a:off x="0" y="0"/>
          <a:ext cx="0" cy="0"/>
          <a:chOff x="0" y="0"/>
          <a:chExt cx="0" cy="0"/>
        </a:xfrm>
      </p:grpSpPr>
      <p:sp>
        <p:nvSpPr>
          <p:cNvPr id="57" name="Google Shape;57;p5"/>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5"/>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5"/>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5"/>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1" name="Google Shape;61;p5"/>
          <p:cNvSpPr txBox="1"/>
          <p:nvPr>
            <p:ph idx="1" type="body"/>
          </p:nvPr>
        </p:nvSpPr>
        <p:spPr>
          <a:xfrm>
            <a:off x="819150" y="1990725"/>
            <a:ext cx="36861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2" name="Google Shape;62;p5"/>
          <p:cNvSpPr txBox="1"/>
          <p:nvPr>
            <p:ph idx="2" type="body"/>
          </p:nvPr>
        </p:nvSpPr>
        <p:spPr>
          <a:xfrm>
            <a:off x="4638675" y="1990725"/>
            <a:ext cx="36861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3" name="Google Shape;63;p5"/>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bg>
      <p:bgPr>
        <a:solidFill>
          <a:schemeClr val="dk2"/>
        </a:solidFill>
      </p:bgPr>
    </p:bg>
    <p:spTree>
      <p:nvGrpSpPr>
        <p:cNvPr id="64" name="Shape 64"/>
        <p:cNvGrpSpPr/>
        <p:nvPr/>
      </p:nvGrpSpPr>
      <p:grpSpPr>
        <a:xfrm>
          <a:off x="0" y="0"/>
          <a:ext cx="0" cy="0"/>
          <a:chOff x="0" y="0"/>
          <a:chExt cx="0" cy="0"/>
        </a:xfrm>
      </p:grpSpPr>
      <p:sp>
        <p:nvSpPr>
          <p:cNvPr id="65" name="Google Shape;65;p6"/>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6"/>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6"/>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6"/>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9" name="Google Shape;69;p6"/>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bg>
      <p:bgPr>
        <a:solidFill>
          <a:schemeClr val="accent3"/>
        </a:solidFill>
      </p:bgPr>
    </p:bg>
    <p:spTree>
      <p:nvGrpSpPr>
        <p:cNvPr id="70" name="Shape 70"/>
        <p:cNvGrpSpPr/>
        <p:nvPr/>
      </p:nvGrpSpPr>
      <p:grpSpPr>
        <a:xfrm>
          <a:off x="0" y="0"/>
          <a:ext cx="0" cy="0"/>
          <a:chOff x="0" y="0"/>
          <a:chExt cx="0" cy="0"/>
        </a:xfrm>
      </p:grpSpPr>
      <p:sp>
        <p:nvSpPr>
          <p:cNvPr id="71" name="Google Shape;71;p7"/>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7"/>
          <p:cNvSpPr/>
          <p:nvPr/>
        </p:nvSpPr>
        <p:spPr>
          <a:xfrm>
            <a:off x="31" y="2824500"/>
            <a:ext cx="7370400" cy="23190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7"/>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7"/>
          <p:cNvSpPr txBox="1"/>
          <p:nvPr>
            <p:ph type="title"/>
          </p:nvPr>
        </p:nvSpPr>
        <p:spPr>
          <a:xfrm>
            <a:off x="819150" y="845600"/>
            <a:ext cx="3709200" cy="13830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75" name="Google Shape;75;p7"/>
          <p:cNvSpPr txBox="1"/>
          <p:nvPr>
            <p:ph idx="1" type="body"/>
          </p:nvPr>
        </p:nvSpPr>
        <p:spPr>
          <a:xfrm>
            <a:off x="830700" y="2319050"/>
            <a:ext cx="3709200" cy="21198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76" name="Google Shape;76;p7"/>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1"/>
        </a:solidFill>
      </p:bgPr>
    </p:bg>
    <p:spTree>
      <p:nvGrpSpPr>
        <p:cNvPr id="77" name="Shape 77"/>
        <p:cNvGrpSpPr/>
        <p:nvPr/>
      </p:nvGrpSpPr>
      <p:grpSpPr>
        <a:xfrm>
          <a:off x="0" y="0"/>
          <a:ext cx="0" cy="0"/>
          <a:chOff x="0" y="0"/>
          <a:chExt cx="0" cy="0"/>
        </a:xfrm>
      </p:grpSpPr>
      <p:sp>
        <p:nvSpPr>
          <p:cNvPr id="78" name="Google Shape;78;p8"/>
          <p:cNvSpPr/>
          <p:nvPr/>
        </p:nvSpPr>
        <p:spPr>
          <a:xfrm>
            <a:off x="0" y="2823144"/>
            <a:ext cx="7369200" cy="23169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flipH="1">
            <a:off x="3583210" y="1554113"/>
            <a:ext cx="5560500" cy="35895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0" name="Google Shape;80;p8"/>
          <p:cNvGrpSpPr/>
          <p:nvPr/>
        </p:nvGrpSpPr>
        <p:grpSpPr>
          <a:xfrm>
            <a:off x="255991" y="-118"/>
            <a:ext cx="2251347" cy="1043408"/>
            <a:chOff x="3961956" y="4383950"/>
            <a:chExt cx="1160548" cy="548700"/>
          </a:xfrm>
        </p:grpSpPr>
        <p:sp>
          <p:nvSpPr>
            <p:cNvPr id="81" name="Google Shape;81;p8"/>
            <p:cNvSpPr/>
            <p:nvPr/>
          </p:nvSpPr>
          <p:spPr>
            <a:xfrm>
              <a:off x="4224904"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a:off x="4093430"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a:off x="3961956"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4" name="Google Shape;84;p8"/>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5" name="Google Shape;85;p8"/>
          <p:cNvGrpSpPr/>
          <p:nvPr/>
        </p:nvGrpSpPr>
        <p:grpSpPr>
          <a:xfrm>
            <a:off x="34934" y="4522125"/>
            <a:ext cx="1593306" cy="617072"/>
            <a:chOff x="6917201" y="0"/>
            <a:chExt cx="2227777" cy="863400"/>
          </a:xfrm>
        </p:grpSpPr>
        <p:sp>
          <p:nvSpPr>
            <p:cNvPr id="86" name="Google Shape;86;p8"/>
            <p:cNvSpPr/>
            <p:nvPr/>
          </p:nvSpPr>
          <p:spPr>
            <a:xfrm>
              <a:off x="7641677"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a:off x="7279439"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a:off x="6917201"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9" name="Google Shape;89;p8"/>
          <p:cNvGrpSpPr/>
          <p:nvPr/>
        </p:nvGrpSpPr>
        <p:grpSpPr>
          <a:xfrm>
            <a:off x="5886353" y="1243"/>
            <a:ext cx="3257455" cy="1261514"/>
            <a:chOff x="6917201" y="0"/>
            <a:chExt cx="2227777" cy="863400"/>
          </a:xfrm>
        </p:grpSpPr>
        <p:sp>
          <p:nvSpPr>
            <p:cNvPr id="90" name="Google Shape;90;p8"/>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8"/>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8"/>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3" name="Google Shape;93;p8"/>
          <p:cNvSpPr txBox="1"/>
          <p:nvPr>
            <p:ph type="title"/>
          </p:nvPr>
        </p:nvSpPr>
        <p:spPr>
          <a:xfrm>
            <a:off x="1393929" y="1301146"/>
            <a:ext cx="6366900" cy="25392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200"/>
              <a:buNone/>
              <a:defRPr sz="3200"/>
            </a:lvl1pPr>
            <a:lvl2pPr lvl="1" algn="ctr">
              <a:spcBef>
                <a:spcPts val="0"/>
              </a:spcBef>
              <a:spcAft>
                <a:spcPts val="0"/>
              </a:spcAft>
              <a:buSzPts val="3200"/>
              <a:buNone/>
              <a:defRPr sz="3200"/>
            </a:lvl2pPr>
            <a:lvl3pPr lvl="2" algn="ctr">
              <a:spcBef>
                <a:spcPts val="0"/>
              </a:spcBef>
              <a:spcAft>
                <a:spcPts val="0"/>
              </a:spcAft>
              <a:buSzPts val="3200"/>
              <a:buNone/>
              <a:defRPr sz="3200"/>
            </a:lvl3pPr>
            <a:lvl4pPr lvl="3" algn="ctr">
              <a:spcBef>
                <a:spcPts val="0"/>
              </a:spcBef>
              <a:spcAft>
                <a:spcPts val="0"/>
              </a:spcAft>
              <a:buSzPts val="3200"/>
              <a:buNone/>
              <a:defRPr sz="3200"/>
            </a:lvl4pPr>
            <a:lvl5pPr lvl="4" algn="ctr">
              <a:spcBef>
                <a:spcPts val="0"/>
              </a:spcBef>
              <a:spcAft>
                <a:spcPts val="0"/>
              </a:spcAft>
              <a:buSzPts val="3200"/>
              <a:buNone/>
              <a:defRPr sz="3200"/>
            </a:lvl5pPr>
            <a:lvl6pPr lvl="5" algn="ctr">
              <a:spcBef>
                <a:spcPts val="0"/>
              </a:spcBef>
              <a:spcAft>
                <a:spcPts val="0"/>
              </a:spcAft>
              <a:buSzPts val="3200"/>
              <a:buNone/>
              <a:defRPr sz="3200"/>
            </a:lvl6pPr>
            <a:lvl7pPr lvl="6" algn="ctr">
              <a:spcBef>
                <a:spcPts val="0"/>
              </a:spcBef>
              <a:spcAft>
                <a:spcPts val="0"/>
              </a:spcAft>
              <a:buSzPts val="3200"/>
              <a:buNone/>
              <a:defRPr sz="3200"/>
            </a:lvl7pPr>
            <a:lvl8pPr lvl="7" algn="ctr">
              <a:spcBef>
                <a:spcPts val="0"/>
              </a:spcBef>
              <a:spcAft>
                <a:spcPts val="0"/>
              </a:spcAft>
              <a:buSzPts val="3200"/>
              <a:buNone/>
              <a:defRPr sz="3200"/>
            </a:lvl8pPr>
            <a:lvl9pPr lvl="8" algn="ctr">
              <a:spcBef>
                <a:spcPts val="0"/>
              </a:spcBef>
              <a:spcAft>
                <a:spcPts val="0"/>
              </a:spcAft>
              <a:buSzPts val="3200"/>
              <a:buNone/>
              <a:defRPr sz="3200"/>
            </a:lvl9pPr>
          </a:lstStyle>
          <a:p/>
        </p:txBody>
      </p:sp>
      <p:sp>
        <p:nvSpPr>
          <p:cNvPr id="94" name="Google Shape;94;p8"/>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bg>
      <p:bgPr>
        <a:solidFill>
          <a:schemeClr val="dk2"/>
        </a:solidFill>
      </p:bgPr>
    </p:bg>
    <p:spTree>
      <p:nvGrpSpPr>
        <p:cNvPr id="95" name="Shape 95"/>
        <p:cNvGrpSpPr/>
        <p:nvPr/>
      </p:nvGrpSpPr>
      <p:grpSpPr>
        <a:xfrm>
          <a:off x="0" y="0"/>
          <a:ext cx="0" cy="0"/>
          <a:chOff x="0" y="0"/>
          <a:chExt cx="0" cy="0"/>
        </a:xfrm>
      </p:grpSpPr>
      <p:sp>
        <p:nvSpPr>
          <p:cNvPr id="96" name="Google Shape;96;p9"/>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9"/>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9"/>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9"/>
          <p:cNvSpPr txBox="1"/>
          <p:nvPr>
            <p:ph type="title"/>
          </p:nvPr>
        </p:nvSpPr>
        <p:spPr>
          <a:xfrm>
            <a:off x="819150" y="845600"/>
            <a:ext cx="6424200" cy="7050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100" name="Google Shape;100;p9"/>
          <p:cNvSpPr txBox="1"/>
          <p:nvPr>
            <p:ph idx="1" type="subTitle"/>
          </p:nvPr>
        </p:nvSpPr>
        <p:spPr>
          <a:xfrm>
            <a:off x="819150" y="1550700"/>
            <a:ext cx="5859900" cy="3936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101" name="Google Shape;101;p9"/>
          <p:cNvSpPr txBox="1"/>
          <p:nvPr>
            <p:ph idx="2" type="body"/>
          </p:nvPr>
        </p:nvSpPr>
        <p:spPr>
          <a:xfrm>
            <a:off x="819150" y="2467050"/>
            <a:ext cx="5859900" cy="2095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02" name="Google Shape;102;p9"/>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bg>
      <p:bgPr>
        <a:solidFill>
          <a:schemeClr val="accent1"/>
        </a:solidFill>
      </p:bgPr>
    </p:bg>
    <p:spTree>
      <p:nvGrpSpPr>
        <p:cNvPr id="103" name="Shape 103"/>
        <p:cNvGrpSpPr/>
        <p:nvPr/>
      </p:nvGrpSpPr>
      <p:grpSpPr>
        <a:xfrm>
          <a:off x="0" y="0"/>
          <a:ext cx="0" cy="0"/>
          <a:chOff x="0" y="0"/>
          <a:chExt cx="0" cy="0"/>
        </a:xfrm>
      </p:grpSpPr>
      <p:sp>
        <p:nvSpPr>
          <p:cNvPr id="104" name="Google Shape;104;p10"/>
          <p:cNvSpPr/>
          <p:nvPr/>
        </p:nvSpPr>
        <p:spPr>
          <a:xfrm>
            <a:off x="31" y="2824500"/>
            <a:ext cx="7370400" cy="23190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10"/>
          <p:cNvSpPr/>
          <p:nvPr/>
        </p:nvSpPr>
        <p:spPr>
          <a:xfrm flipH="1">
            <a:off x="3582600" y="1550700"/>
            <a:ext cx="5561400" cy="35928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0"/>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0"/>
          <p:cNvSpPr txBox="1"/>
          <p:nvPr>
            <p:ph idx="1" type="body"/>
          </p:nvPr>
        </p:nvSpPr>
        <p:spPr>
          <a:xfrm>
            <a:off x="328025" y="4163500"/>
            <a:ext cx="7415100" cy="605100"/>
          </a:xfrm>
          <a:prstGeom prst="rect">
            <a:avLst/>
          </a:prstGeom>
        </p:spPr>
        <p:txBody>
          <a:bodyPr anchorCtr="0" anchor="b"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08" name="Google Shape;108;p10"/>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hift">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1pPr>
            <a:lvl2pPr lvl="1">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2pPr>
            <a:lvl3pPr lvl="2">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3pPr>
            <a:lvl4pPr lvl="3">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4pPr>
            <a:lvl5pPr lvl="4">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5pPr>
            <a:lvl6pPr lvl="5">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6pPr>
            <a:lvl7pPr lvl="6">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7pPr>
            <a:lvl8pPr lvl="7">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8pPr>
            <a:lvl9pPr lvl="8">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9pPr>
          </a:lstStyle>
          <a:p/>
        </p:txBody>
      </p:sp>
      <p:sp>
        <p:nvSpPr>
          <p:cNvPr id="7" name="Google Shape;7;p1"/>
          <p:cNvSpPr txBox="1"/>
          <p:nvPr>
            <p:ph idx="1" type="body"/>
          </p:nvPr>
        </p:nvSpPr>
        <p:spPr>
          <a:xfrm>
            <a:off x="311700" y="1152475"/>
            <a:ext cx="8520600" cy="33912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dk2"/>
              </a:buClr>
              <a:buSzPts val="1300"/>
              <a:buFont typeface="Calibri"/>
              <a:buChar char="●"/>
              <a:defRPr sz="1300">
                <a:solidFill>
                  <a:schemeClr val="dk2"/>
                </a:solidFill>
                <a:latin typeface="Calibri"/>
                <a:ea typeface="Calibri"/>
                <a:cs typeface="Calibri"/>
                <a:sym typeface="Calibri"/>
              </a:defRPr>
            </a:lvl1pPr>
            <a:lvl2pPr indent="-298450" lvl="1" marL="9144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2pPr>
            <a:lvl3pPr indent="-298450" lvl="2" marL="13716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3pPr>
            <a:lvl4pPr indent="-298450" lvl="3" marL="18288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4pPr>
            <a:lvl5pPr indent="-298450" lvl="4" marL="22860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5pPr>
            <a:lvl6pPr indent="-298450" lvl="5" marL="27432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6pPr>
            <a:lvl7pPr indent="-298450" lvl="6" marL="32004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7pPr>
            <a:lvl8pPr indent="-298450" lvl="7" marL="36576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8pPr>
            <a:lvl9pPr indent="-298450" lvl="8" marL="41148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9pPr>
          </a:lstStyle>
          <a:p/>
        </p:txBody>
      </p:sp>
      <p:sp>
        <p:nvSpPr>
          <p:cNvPr id="8" name="Google Shape;8;p1"/>
          <p:cNvSpPr txBox="1"/>
          <p:nvPr>
            <p:ph idx="12" type="sldNum"/>
          </p:nvPr>
        </p:nvSpPr>
        <p:spPr>
          <a:xfrm>
            <a:off x="8390734" y="4543668"/>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Nunito"/>
                <a:ea typeface="Nunito"/>
                <a:cs typeface="Nunito"/>
                <a:sym typeface="Nunito"/>
              </a:defRPr>
            </a:lvl1pPr>
            <a:lvl2pPr lvl="1" algn="r">
              <a:buNone/>
              <a:defRPr sz="1000">
                <a:solidFill>
                  <a:schemeClr val="dk2"/>
                </a:solidFill>
                <a:latin typeface="Nunito"/>
                <a:ea typeface="Nunito"/>
                <a:cs typeface="Nunito"/>
                <a:sym typeface="Nunito"/>
              </a:defRPr>
            </a:lvl2pPr>
            <a:lvl3pPr lvl="2" algn="r">
              <a:buNone/>
              <a:defRPr sz="1000">
                <a:solidFill>
                  <a:schemeClr val="dk2"/>
                </a:solidFill>
                <a:latin typeface="Nunito"/>
                <a:ea typeface="Nunito"/>
                <a:cs typeface="Nunito"/>
                <a:sym typeface="Nunito"/>
              </a:defRPr>
            </a:lvl3pPr>
            <a:lvl4pPr lvl="3" algn="r">
              <a:buNone/>
              <a:defRPr sz="1000">
                <a:solidFill>
                  <a:schemeClr val="dk2"/>
                </a:solidFill>
                <a:latin typeface="Nunito"/>
                <a:ea typeface="Nunito"/>
                <a:cs typeface="Nunito"/>
                <a:sym typeface="Nunito"/>
              </a:defRPr>
            </a:lvl4pPr>
            <a:lvl5pPr lvl="4" algn="r">
              <a:buNone/>
              <a:defRPr sz="1000">
                <a:solidFill>
                  <a:schemeClr val="dk2"/>
                </a:solidFill>
                <a:latin typeface="Nunito"/>
                <a:ea typeface="Nunito"/>
                <a:cs typeface="Nunito"/>
                <a:sym typeface="Nunito"/>
              </a:defRPr>
            </a:lvl5pPr>
            <a:lvl6pPr lvl="5" algn="r">
              <a:buNone/>
              <a:defRPr sz="1000">
                <a:solidFill>
                  <a:schemeClr val="dk2"/>
                </a:solidFill>
                <a:latin typeface="Nunito"/>
                <a:ea typeface="Nunito"/>
                <a:cs typeface="Nunito"/>
                <a:sym typeface="Nunito"/>
              </a:defRPr>
            </a:lvl6pPr>
            <a:lvl7pPr lvl="6" algn="r">
              <a:buNone/>
              <a:defRPr sz="1000">
                <a:solidFill>
                  <a:schemeClr val="dk2"/>
                </a:solidFill>
                <a:latin typeface="Nunito"/>
                <a:ea typeface="Nunito"/>
                <a:cs typeface="Nunito"/>
                <a:sym typeface="Nunito"/>
              </a:defRPr>
            </a:lvl7pPr>
            <a:lvl8pPr lvl="7" algn="r">
              <a:buNone/>
              <a:defRPr sz="1000">
                <a:solidFill>
                  <a:schemeClr val="dk2"/>
                </a:solidFill>
                <a:latin typeface="Nunito"/>
                <a:ea typeface="Nunito"/>
                <a:cs typeface="Nunito"/>
                <a:sym typeface="Nunito"/>
              </a:defRPr>
            </a:lvl8pPr>
            <a:lvl9pPr lvl="8" algn="r">
              <a:buNone/>
              <a:defRPr sz="10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hyperlink" Target="https://www.nhtsa.gov/risky-driving/" TargetMode="External"/><Relationship Id="rId4" Type="http://schemas.openxmlformats.org/officeDocument/2006/relationships/hyperlink" Target="https://doi.org/10.1155/2019/4125865" TargetMode="External"/><Relationship Id="rId5" Type="http://schemas.openxmlformats.org/officeDocument/2006/relationships/hyperlink" Target="https://doi.org/10.1145/3065386" TargetMode="External"/><Relationship Id="rId6" Type="http://schemas.openxmlformats.org/officeDocument/2006/relationships/hyperlink" Target="https://doi.org/10.1145/3292500.3330648"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hyperlink" Target="https://doi.org/10.1155/2019/4125865" TargetMode="External"/><Relationship Id="rId4" Type="http://schemas.openxmlformats.org/officeDocument/2006/relationships/hyperlink" Target="https://doi.org/10.1155/2020/7251280" TargetMode="External"/><Relationship Id="rId5" Type="http://schemas.openxmlformats.org/officeDocument/2006/relationships/hyperlink" Target="https://doi.org/10.1049/iet-its.2018.5172"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13"/>
          <p:cNvSpPr txBox="1"/>
          <p:nvPr>
            <p:ph type="ctrTitle"/>
          </p:nvPr>
        </p:nvSpPr>
        <p:spPr>
          <a:xfrm>
            <a:off x="311700" y="1165475"/>
            <a:ext cx="8520600" cy="17439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SzPts val="990"/>
              <a:buNone/>
            </a:pPr>
            <a:r>
              <a:rPr lang="en" sz="2980"/>
              <a:t>A Study of Deep Neural Networks in the Application of Distracted Driving Detection. </a:t>
            </a:r>
            <a:endParaRPr sz="2980"/>
          </a:p>
        </p:txBody>
      </p:sp>
      <p:sp>
        <p:nvSpPr>
          <p:cNvPr id="129" name="Google Shape;129;p13"/>
          <p:cNvSpPr txBox="1"/>
          <p:nvPr>
            <p:ph idx="1" type="subTitle"/>
          </p:nvPr>
        </p:nvSpPr>
        <p:spPr>
          <a:xfrm>
            <a:off x="277450" y="29760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By Wesley Heikes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22"/>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Auto-Keras</a:t>
            </a:r>
            <a:endParaRPr/>
          </a:p>
        </p:txBody>
      </p:sp>
      <p:sp>
        <p:nvSpPr>
          <p:cNvPr id="182" name="Google Shape;182;p22"/>
          <p:cNvSpPr txBox="1"/>
          <p:nvPr>
            <p:ph idx="1" type="body"/>
          </p:nvPr>
        </p:nvSpPr>
        <p:spPr>
          <a:xfrm>
            <a:off x="666750" y="1669575"/>
            <a:ext cx="3796500" cy="2448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1500"/>
              <a:t>What does it do?</a:t>
            </a:r>
            <a:endParaRPr sz="1500"/>
          </a:p>
          <a:p>
            <a:pPr indent="-323850" lvl="0" marL="457200" rtl="0" algn="l">
              <a:spcBef>
                <a:spcPts val="1200"/>
              </a:spcBef>
              <a:spcAft>
                <a:spcPts val="0"/>
              </a:spcAft>
              <a:buSzPts val="1500"/>
              <a:buChar char="●"/>
            </a:pPr>
            <a:r>
              <a:rPr lang="en" sz="1500"/>
              <a:t>Tests different Neural Network </a:t>
            </a:r>
            <a:r>
              <a:rPr lang="en" sz="1500"/>
              <a:t>Architectures</a:t>
            </a:r>
            <a:endParaRPr sz="1500"/>
          </a:p>
          <a:p>
            <a:pPr indent="-323850" lvl="0" marL="457200" rtl="0" algn="l">
              <a:spcBef>
                <a:spcPts val="0"/>
              </a:spcBef>
              <a:spcAft>
                <a:spcPts val="0"/>
              </a:spcAft>
              <a:buSzPts val="1500"/>
              <a:buChar char="●"/>
            </a:pPr>
            <a:r>
              <a:rPr lang="en" sz="1500"/>
              <a:t>Tunes hyperparameters</a:t>
            </a:r>
            <a:endParaRPr sz="1500"/>
          </a:p>
          <a:p>
            <a:pPr indent="-323850" lvl="0" marL="457200" rtl="0" algn="l">
              <a:spcBef>
                <a:spcPts val="0"/>
              </a:spcBef>
              <a:spcAft>
                <a:spcPts val="0"/>
              </a:spcAft>
              <a:buSzPts val="1500"/>
              <a:buChar char="●"/>
            </a:pPr>
            <a:r>
              <a:rPr lang="en" sz="1500"/>
              <a:t>Displays the resulting </a:t>
            </a:r>
            <a:endParaRPr sz="1500"/>
          </a:p>
          <a:p>
            <a:pPr indent="-323850" lvl="0" marL="457200" rtl="0" algn="l">
              <a:spcBef>
                <a:spcPts val="0"/>
              </a:spcBef>
              <a:spcAft>
                <a:spcPts val="0"/>
              </a:spcAft>
              <a:buSzPts val="1500"/>
              <a:buChar char="●"/>
            </a:pPr>
            <a:r>
              <a:rPr lang="en" sz="1500"/>
              <a:t>Adjusts for overfitting and underfitting</a:t>
            </a:r>
            <a:endParaRPr sz="1500"/>
          </a:p>
        </p:txBody>
      </p:sp>
      <p:sp>
        <p:nvSpPr>
          <p:cNvPr id="183" name="Google Shape;183;p22"/>
          <p:cNvSpPr txBox="1"/>
          <p:nvPr/>
        </p:nvSpPr>
        <p:spPr>
          <a:xfrm>
            <a:off x="4648425" y="1669575"/>
            <a:ext cx="4038600" cy="13659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500">
                <a:solidFill>
                  <a:schemeClr val="dk2"/>
                </a:solidFill>
                <a:latin typeface="Calibri"/>
                <a:ea typeface="Calibri"/>
                <a:cs typeface="Calibri"/>
                <a:sym typeface="Calibri"/>
              </a:rPr>
              <a:t>How does it work?</a:t>
            </a:r>
            <a:endParaRPr sz="1500">
              <a:solidFill>
                <a:schemeClr val="dk2"/>
              </a:solidFill>
              <a:latin typeface="Calibri"/>
              <a:ea typeface="Calibri"/>
              <a:cs typeface="Calibri"/>
              <a:sym typeface="Calibri"/>
            </a:endParaRPr>
          </a:p>
          <a:p>
            <a:pPr indent="-323850" lvl="0" marL="457200" rtl="0" algn="l">
              <a:lnSpc>
                <a:spcPct val="115000"/>
              </a:lnSpc>
              <a:spcBef>
                <a:spcPts val="1200"/>
              </a:spcBef>
              <a:spcAft>
                <a:spcPts val="0"/>
              </a:spcAft>
              <a:buClr>
                <a:schemeClr val="dk2"/>
              </a:buClr>
              <a:buSzPts val="1500"/>
              <a:buFont typeface="Calibri"/>
              <a:buChar char="●"/>
            </a:pPr>
            <a:r>
              <a:rPr lang="en" sz="1500">
                <a:solidFill>
                  <a:schemeClr val="dk2"/>
                </a:solidFill>
                <a:latin typeface="Calibri"/>
                <a:ea typeface="Calibri"/>
                <a:cs typeface="Calibri"/>
                <a:sym typeface="Calibri"/>
              </a:rPr>
              <a:t>Framework on top of Keras</a:t>
            </a:r>
            <a:endParaRPr sz="1500">
              <a:solidFill>
                <a:schemeClr val="dk2"/>
              </a:solidFill>
              <a:latin typeface="Calibri"/>
              <a:ea typeface="Calibri"/>
              <a:cs typeface="Calibri"/>
              <a:sym typeface="Calibri"/>
            </a:endParaRPr>
          </a:p>
          <a:p>
            <a:pPr indent="-323850" lvl="0" marL="457200" rtl="0" algn="l">
              <a:lnSpc>
                <a:spcPct val="115000"/>
              </a:lnSpc>
              <a:spcBef>
                <a:spcPts val="0"/>
              </a:spcBef>
              <a:spcAft>
                <a:spcPts val="0"/>
              </a:spcAft>
              <a:buClr>
                <a:schemeClr val="dk2"/>
              </a:buClr>
              <a:buSzPts val="1500"/>
              <a:buFont typeface="Calibri"/>
              <a:buChar char="●"/>
            </a:pPr>
            <a:r>
              <a:rPr lang="en" sz="1500">
                <a:solidFill>
                  <a:schemeClr val="dk2"/>
                </a:solidFill>
                <a:latin typeface="Calibri"/>
                <a:ea typeface="Calibri"/>
                <a:cs typeface="Calibri"/>
                <a:sym typeface="Calibri"/>
              </a:rPr>
              <a:t>Feed in preprocessed Data</a:t>
            </a:r>
            <a:endParaRPr sz="1500">
              <a:solidFill>
                <a:schemeClr val="dk2"/>
              </a:solidFill>
              <a:latin typeface="Calibri"/>
              <a:ea typeface="Calibri"/>
              <a:cs typeface="Calibri"/>
              <a:sym typeface="Calibri"/>
            </a:endParaRPr>
          </a:p>
          <a:p>
            <a:pPr indent="-323850" lvl="0" marL="457200" rtl="0" algn="l">
              <a:lnSpc>
                <a:spcPct val="115000"/>
              </a:lnSpc>
              <a:spcBef>
                <a:spcPts val="0"/>
              </a:spcBef>
              <a:spcAft>
                <a:spcPts val="0"/>
              </a:spcAft>
              <a:buClr>
                <a:schemeClr val="dk2"/>
              </a:buClr>
              <a:buSzPts val="1500"/>
              <a:buFont typeface="Calibri"/>
              <a:buChar char="●"/>
            </a:pPr>
            <a:r>
              <a:rPr lang="en" sz="1500">
                <a:solidFill>
                  <a:schemeClr val="dk2"/>
                </a:solidFill>
                <a:latin typeface="Calibri"/>
                <a:ea typeface="Calibri"/>
                <a:cs typeface="Calibri"/>
                <a:sym typeface="Calibri"/>
              </a:rPr>
              <a:t>Auto-Keras trains and tunes the model</a:t>
            </a:r>
            <a:endParaRPr sz="1600">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23"/>
          <p:cNvSpPr txBox="1"/>
          <p:nvPr>
            <p:ph type="title"/>
          </p:nvPr>
        </p:nvSpPr>
        <p:spPr>
          <a:xfrm>
            <a:off x="1888684" y="1746100"/>
            <a:ext cx="5377500" cy="16461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t>Results</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
        <p:nvSpPr>
          <p:cNvPr id="193" name="Google Shape;193;p24"/>
          <p:cNvSpPr txBox="1"/>
          <p:nvPr>
            <p:ph type="title"/>
          </p:nvPr>
        </p:nvSpPr>
        <p:spPr>
          <a:xfrm>
            <a:off x="819150" y="845600"/>
            <a:ext cx="2161200" cy="9546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Resulting Architecture:</a:t>
            </a:r>
            <a:endParaRPr/>
          </a:p>
        </p:txBody>
      </p:sp>
      <p:pic>
        <p:nvPicPr>
          <p:cNvPr id="194" name="Google Shape;194;p24"/>
          <p:cNvPicPr preferRelativeResize="0"/>
          <p:nvPr/>
        </p:nvPicPr>
        <p:blipFill rotWithShape="1">
          <a:blip r:embed="rId3">
            <a:alphaModFix/>
          </a:blip>
          <a:srcRect b="0" l="0" r="0" t="823"/>
          <a:stretch/>
        </p:blipFill>
        <p:spPr>
          <a:xfrm>
            <a:off x="3890600" y="455150"/>
            <a:ext cx="3790300" cy="41109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sp>
        <p:nvSpPr>
          <p:cNvPr id="199" name="Google Shape;199;p25"/>
          <p:cNvSpPr txBox="1"/>
          <p:nvPr>
            <p:ph type="title"/>
          </p:nvPr>
        </p:nvSpPr>
        <p:spPr>
          <a:xfrm>
            <a:off x="791888" y="341525"/>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Resulting Accuracy:</a:t>
            </a:r>
            <a:endParaRPr/>
          </a:p>
        </p:txBody>
      </p:sp>
      <p:pic>
        <p:nvPicPr>
          <p:cNvPr id="200" name="Google Shape;200;p25"/>
          <p:cNvPicPr preferRelativeResize="0"/>
          <p:nvPr/>
        </p:nvPicPr>
        <p:blipFill>
          <a:blip r:embed="rId3">
            <a:alphaModFix/>
          </a:blip>
          <a:stretch>
            <a:fillRect/>
          </a:stretch>
        </p:blipFill>
        <p:spPr>
          <a:xfrm>
            <a:off x="859900" y="1052500"/>
            <a:ext cx="7267576" cy="3038500"/>
          </a:xfrm>
          <a:prstGeom prst="rect">
            <a:avLst/>
          </a:prstGeom>
          <a:noFill/>
          <a:ln>
            <a:noFill/>
          </a:ln>
        </p:spPr>
      </p:pic>
      <p:sp>
        <p:nvSpPr>
          <p:cNvPr id="201" name="Google Shape;201;p25"/>
          <p:cNvSpPr txBox="1"/>
          <p:nvPr/>
        </p:nvSpPr>
        <p:spPr>
          <a:xfrm>
            <a:off x="1169650" y="4140250"/>
            <a:ext cx="2574300" cy="615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latin typeface="Calibri"/>
                <a:ea typeface="Calibri"/>
                <a:cs typeface="Calibri"/>
                <a:sym typeface="Calibri"/>
              </a:rPr>
              <a:t>Validation Loss: 2.55%		Validation Accuracy 99.5%</a:t>
            </a:r>
            <a:endParaRPr>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p26"/>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Alternate </a:t>
            </a:r>
            <a:r>
              <a:rPr lang="en"/>
              <a:t>Architecture</a:t>
            </a:r>
            <a:endParaRPr/>
          </a:p>
        </p:txBody>
      </p:sp>
      <p:sp>
        <p:nvSpPr>
          <p:cNvPr id="207" name="Google Shape;207;p26"/>
          <p:cNvSpPr txBox="1"/>
          <p:nvPr>
            <p:ph idx="1" type="body"/>
          </p:nvPr>
        </p:nvSpPr>
        <p:spPr>
          <a:xfrm>
            <a:off x="819150" y="1990725"/>
            <a:ext cx="3476400" cy="2448000"/>
          </a:xfrm>
          <a:prstGeom prst="rect">
            <a:avLst/>
          </a:prstGeom>
        </p:spPr>
        <p:txBody>
          <a:bodyPr anchorCtr="0" anchor="t" bIns="91425" lIns="91425" spcFirstLastPara="1" rIns="91425" wrap="square" tIns="91425">
            <a:normAutofit/>
          </a:bodyPr>
          <a:lstStyle/>
          <a:p>
            <a:pPr indent="-330200" lvl="0" marL="457200" rtl="0" algn="l">
              <a:spcBef>
                <a:spcPts val="0"/>
              </a:spcBef>
              <a:spcAft>
                <a:spcPts val="0"/>
              </a:spcAft>
              <a:buSzPts val="1600"/>
              <a:buChar char="●"/>
            </a:pPr>
            <a:r>
              <a:rPr lang="en" sz="1600"/>
              <a:t>Result of 44 Trials</a:t>
            </a:r>
            <a:endParaRPr sz="1600"/>
          </a:p>
          <a:p>
            <a:pPr indent="-330200" lvl="0" marL="457200" rtl="0" algn="l">
              <a:spcBef>
                <a:spcPts val="0"/>
              </a:spcBef>
              <a:spcAft>
                <a:spcPts val="0"/>
              </a:spcAft>
              <a:buSzPts val="1600"/>
              <a:buChar char="●"/>
            </a:pPr>
            <a:r>
              <a:rPr lang="en" sz="1600"/>
              <a:t>Accuracy = 86%</a:t>
            </a:r>
            <a:endParaRPr sz="1600"/>
          </a:p>
        </p:txBody>
      </p:sp>
      <p:pic>
        <p:nvPicPr>
          <p:cNvPr id="208" name="Google Shape;208;p26"/>
          <p:cNvPicPr preferRelativeResize="0"/>
          <p:nvPr/>
        </p:nvPicPr>
        <p:blipFill>
          <a:blip r:embed="rId3">
            <a:alphaModFix/>
          </a:blip>
          <a:stretch>
            <a:fillRect/>
          </a:stretch>
        </p:blipFill>
        <p:spPr>
          <a:xfrm>
            <a:off x="5171750" y="519350"/>
            <a:ext cx="3511050" cy="3896751"/>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p27"/>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Conclusion</a:t>
            </a:r>
            <a:endParaRPr/>
          </a:p>
        </p:txBody>
      </p:sp>
      <p:sp>
        <p:nvSpPr>
          <p:cNvPr id="214" name="Google Shape;214;p27"/>
          <p:cNvSpPr txBox="1"/>
          <p:nvPr>
            <p:ph idx="1" type="body"/>
          </p:nvPr>
        </p:nvSpPr>
        <p:spPr>
          <a:xfrm>
            <a:off x="819150" y="1504125"/>
            <a:ext cx="7505700" cy="2448000"/>
          </a:xfrm>
          <a:prstGeom prst="rect">
            <a:avLst/>
          </a:prstGeom>
        </p:spPr>
        <p:txBody>
          <a:bodyPr anchorCtr="0" anchor="t" bIns="91425" lIns="91425" spcFirstLastPara="1" rIns="91425" wrap="square" tIns="91425">
            <a:normAutofit/>
          </a:bodyPr>
          <a:lstStyle/>
          <a:p>
            <a:pPr indent="-323850" lvl="0" marL="457200" rtl="0" algn="l">
              <a:spcBef>
                <a:spcPts val="0"/>
              </a:spcBef>
              <a:spcAft>
                <a:spcPts val="0"/>
              </a:spcAft>
              <a:buSzPts val="1500"/>
              <a:buChar char="●"/>
            </a:pPr>
            <a:r>
              <a:rPr lang="en" sz="1500"/>
              <a:t>Distracted driving is a growing problem</a:t>
            </a:r>
            <a:endParaRPr sz="1500"/>
          </a:p>
          <a:p>
            <a:pPr indent="-323850" lvl="0" marL="457200" rtl="0" algn="l">
              <a:spcBef>
                <a:spcPts val="0"/>
              </a:spcBef>
              <a:spcAft>
                <a:spcPts val="0"/>
              </a:spcAft>
              <a:buSzPts val="1500"/>
              <a:buChar char="●"/>
            </a:pPr>
            <a:r>
              <a:rPr lang="en" sz="1500"/>
              <a:t>Convolutional Neural Networks are capable of detecting distracted driving</a:t>
            </a:r>
            <a:endParaRPr sz="1500"/>
          </a:p>
          <a:p>
            <a:pPr indent="-323850" lvl="0" marL="457200" rtl="0" algn="l">
              <a:spcBef>
                <a:spcPts val="0"/>
              </a:spcBef>
              <a:spcAft>
                <a:spcPts val="0"/>
              </a:spcAft>
              <a:buSzPts val="1500"/>
              <a:buChar char="●"/>
            </a:pPr>
            <a:r>
              <a:rPr lang="en" sz="1500"/>
              <a:t>Auto-Keras is an automated </a:t>
            </a:r>
            <a:r>
              <a:rPr lang="en" sz="1500"/>
              <a:t>framework</a:t>
            </a:r>
            <a:r>
              <a:rPr lang="en" sz="1500"/>
              <a:t> that creates and tunes neural networks.</a:t>
            </a:r>
            <a:endParaRPr sz="1500"/>
          </a:p>
          <a:p>
            <a:pPr indent="0" lvl="0" marL="0" rtl="0" algn="l">
              <a:spcBef>
                <a:spcPts val="1200"/>
              </a:spcBef>
              <a:spcAft>
                <a:spcPts val="0"/>
              </a:spcAft>
              <a:buNone/>
            </a:pPr>
            <a:r>
              <a:rPr lang="en" sz="1500"/>
              <a:t>	</a:t>
            </a:r>
            <a:r>
              <a:rPr lang="en" sz="1500" u="sng"/>
              <a:t>Weaknesses:</a:t>
            </a:r>
            <a:endParaRPr sz="1500" u="sng"/>
          </a:p>
          <a:p>
            <a:pPr indent="-323850" lvl="0" marL="457200" rtl="0" algn="l">
              <a:spcBef>
                <a:spcPts val="1200"/>
              </a:spcBef>
              <a:spcAft>
                <a:spcPts val="0"/>
              </a:spcAft>
              <a:buSzPts val="1500"/>
              <a:buChar char="●"/>
            </a:pPr>
            <a:r>
              <a:rPr lang="en" sz="1500"/>
              <a:t>Research</a:t>
            </a:r>
            <a:r>
              <a:rPr lang="en" sz="1500"/>
              <a:t> limited by Keras/Tensorflow bugs</a:t>
            </a:r>
            <a:endParaRPr sz="1500"/>
          </a:p>
          <a:p>
            <a:pPr indent="-323850" lvl="0" marL="457200" rtl="0" algn="l">
              <a:spcBef>
                <a:spcPts val="0"/>
              </a:spcBef>
              <a:spcAft>
                <a:spcPts val="0"/>
              </a:spcAft>
              <a:buSzPts val="1500"/>
              <a:buChar char="●"/>
            </a:pPr>
            <a:r>
              <a:rPr lang="en" sz="1500"/>
              <a:t>Additional Validation could be done by further testing the Auto-Keras results</a:t>
            </a:r>
            <a:endParaRPr sz="1500"/>
          </a:p>
          <a:p>
            <a:pPr indent="0" lvl="0" marL="0" rtl="0" algn="l">
              <a:spcBef>
                <a:spcPts val="1200"/>
              </a:spcBef>
              <a:spcAft>
                <a:spcPts val="1200"/>
              </a:spcAft>
              <a:buNone/>
            </a:pPr>
            <a:r>
              <a:t/>
            </a:r>
            <a:endParaRPr sz="150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8" name="Shape 218"/>
        <p:cNvGrpSpPr/>
        <p:nvPr/>
      </p:nvGrpSpPr>
      <p:grpSpPr>
        <a:xfrm>
          <a:off x="0" y="0"/>
          <a:ext cx="0" cy="0"/>
          <a:chOff x="0" y="0"/>
          <a:chExt cx="0" cy="0"/>
        </a:xfrm>
      </p:grpSpPr>
      <p:sp>
        <p:nvSpPr>
          <p:cNvPr id="219" name="Google Shape;219;p28"/>
          <p:cNvSpPr txBox="1"/>
          <p:nvPr>
            <p:ph type="title"/>
          </p:nvPr>
        </p:nvSpPr>
        <p:spPr>
          <a:xfrm>
            <a:off x="794675" y="219175"/>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References</a:t>
            </a:r>
            <a:endParaRPr/>
          </a:p>
        </p:txBody>
      </p:sp>
      <p:sp>
        <p:nvSpPr>
          <p:cNvPr id="220" name="Google Shape;220;p28"/>
          <p:cNvSpPr txBox="1"/>
          <p:nvPr>
            <p:ph idx="1" type="body"/>
          </p:nvPr>
        </p:nvSpPr>
        <p:spPr>
          <a:xfrm>
            <a:off x="819150" y="812400"/>
            <a:ext cx="7505700" cy="40962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523"/>
              <a:buNone/>
            </a:pPr>
            <a:r>
              <a:rPr lang="en" sz="822">
                <a:solidFill>
                  <a:srgbClr val="000000"/>
                </a:solidFill>
                <a:latin typeface="Arial"/>
                <a:ea typeface="Arial"/>
                <a:cs typeface="Arial"/>
                <a:sym typeface="Arial"/>
              </a:rPr>
              <a:t>[1] Distracted driving. NHTSA. (2021). Retrieved from </a:t>
            </a:r>
            <a:r>
              <a:rPr lang="en" sz="822">
                <a:solidFill>
                  <a:srgbClr val="000000"/>
                </a:solidFill>
                <a:uFill>
                  <a:noFill/>
                </a:uFill>
                <a:latin typeface="Arial"/>
                <a:ea typeface="Arial"/>
                <a:cs typeface="Arial"/>
                <a:sym typeface="Arial"/>
                <a:hlinkClick r:id="rId3">
                  <a:extLst>
                    <a:ext uri="{A12FA001-AC4F-418D-AE19-62706E023703}">
                      <ahyp:hlinkClr val="tx"/>
                    </a:ext>
                  </a:extLst>
                </a:hlinkClick>
              </a:rPr>
              <a:t>https://www.nhtsa.gov/risky-driving/</a:t>
            </a:r>
            <a:endParaRPr sz="822">
              <a:solidFill>
                <a:srgbClr val="000000"/>
              </a:solidFill>
              <a:latin typeface="Arial"/>
              <a:ea typeface="Arial"/>
              <a:cs typeface="Arial"/>
              <a:sym typeface="Arial"/>
            </a:endParaRPr>
          </a:p>
          <a:p>
            <a:pPr indent="0" lvl="0" marL="0" rtl="0" algn="l">
              <a:lnSpc>
                <a:spcPct val="100000"/>
              </a:lnSpc>
              <a:spcBef>
                <a:spcPts val="0"/>
              </a:spcBef>
              <a:spcAft>
                <a:spcPts val="0"/>
              </a:spcAft>
              <a:buSzPts val="523"/>
              <a:buNone/>
            </a:pPr>
            <a:r>
              <a:t/>
            </a:r>
            <a:endParaRPr sz="822">
              <a:solidFill>
                <a:srgbClr val="000000"/>
              </a:solidFill>
              <a:latin typeface="Arial"/>
              <a:ea typeface="Arial"/>
              <a:cs typeface="Arial"/>
              <a:sym typeface="Arial"/>
            </a:endParaRPr>
          </a:p>
          <a:p>
            <a:pPr indent="0" lvl="0" marL="0" rtl="0" algn="l">
              <a:lnSpc>
                <a:spcPct val="100000"/>
              </a:lnSpc>
              <a:spcBef>
                <a:spcPts val="0"/>
              </a:spcBef>
              <a:spcAft>
                <a:spcPts val="0"/>
              </a:spcAft>
              <a:buSzPts val="523"/>
              <a:buNone/>
            </a:pPr>
            <a:r>
              <a:rPr lang="en" sz="822">
                <a:solidFill>
                  <a:srgbClr val="000000"/>
                </a:solidFill>
                <a:latin typeface="Arial"/>
                <a:ea typeface="Arial"/>
                <a:cs typeface="Arial"/>
                <a:sym typeface="Arial"/>
              </a:rPr>
              <a:t>[2] Anna Montoya, W.. (2016). State Farm Distracted Driver Detection.</a:t>
            </a:r>
            <a:endParaRPr sz="822">
              <a:solidFill>
                <a:srgbClr val="000000"/>
              </a:solidFill>
              <a:latin typeface="Arial"/>
              <a:ea typeface="Arial"/>
              <a:cs typeface="Arial"/>
              <a:sym typeface="Arial"/>
            </a:endParaRPr>
          </a:p>
          <a:p>
            <a:pPr indent="0" lvl="0" marL="0" rtl="0" algn="l">
              <a:lnSpc>
                <a:spcPct val="100000"/>
              </a:lnSpc>
              <a:spcBef>
                <a:spcPts val="0"/>
              </a:spcBef>
              <a:spcAft>
                <a:spcPts val="0"/>
              </a:spcAft>
              <a:buSzPts val="523"/>
              <a:buNone/>
            </a:pPr>
            <a:r>
              <a:rPr lang="en" sz="822">
                <a:solidFill>
                  <a:srgbClr val="000000"/>
                </a:solidFill>
                <a:latin typeface="Arial"/>
                <a:ea typeface="Arial"/>
                <a:cs typeface="Arial"/>
                <a:sym typeface="Arial"/>
              </a:rPr>
              <a:t>Hesham M. Eraqi, Yehya Abouelnaga, Mohamed H. Saad, Mohamed N. Moustafa, "Driver Distraction Identification with an Ensemble of Convolutional Neural Networks", Journal of Advanced Transportation, vol. 2019, Article ID 4125865, 12 pages, 2019. </a:t>
            </a:r>
            <a:r>
              <a:rPr lang="en" sz="822">
                <a:solidFill>
                  <a:srgbClr val="000000"/>
                </a:solidFill>
                <a:uFill>
                  <a:noFill/>
                </a:uFill>
                <a:latin typeface="Arial"/>
                <a:ea typeface="Arial"/>
                <a:cs typeface="Arial"/>
                <a:sym typeface="Arial"/>
                <a:hlinkClick r:id="rId4">
                  <a:extLst>
                    <a:ext uri="{A12FA001-AC4F-418D-AE19-62706E023703}">
                      <ahyp:hlinkClr val="tx"/>
                    </a:ext>
                  </a:extLst>
                </a:hlinkClick>
              </a:rPr>
              <a:t>https://doi.org/10.1155/2019/4125865</a:t>
            </a:r>
            <a:endParaRPr sz="822">
              <a:solidFill>
                <a:srgbClr val="000000"/>
              </a:solidFill>
              <a:latin typeface="Arial"/>
              <a:ea typeface="Arial"/>
              <a:cs typeface="Arial"/>
              <a:sym typeface="Arial"/>
            </a:endParaRPr>
          </a:p>
          <a:p>
            <a:pPr indent="0" lvl="0" marL="0" rtl="0" algn="l">
              <a:lnSpc>
                <a:spcPct val="100000"/>
              </a:lnSpc>
              <a:spcBef>
                <a:spcPts val="0"/>
              </a:spcBef>
              <a:spcAft>
                <a:spcPts val="0"/>
              </a:spcAft>
              <a:buSzPts val="523"/>
              <a:buNone/>
            </a:pPr>
            <a:r>
              <a:t/>
            </a:r>
            <a:endParaRPr sz="822">
              <a:solidFill>
                <a:srgbClr val="000000"/>
              </a:solidFill>
              <a:latin typeface="Arial"/>
              <a:ea typeface="Arial"/>
              <a:cs typeface="Arial"/>
              <a:sym typeface="Arial"/>
            </a:endParaRPr>
          </a:p>
          <a:p>
            <a:pPr indent="0" lvl="0" marL="0" rtl="0" algn="l">
              <a:lnSpc>
                <a:spcPct val="100000"/>
              </a:lnSpc>
              <a:spcBef>
                <a:spcPts val="0"/>
              </a:spcBef>
              <a:spcAft>
                <a:spcPts val="0"/>
              </a:spcAft>
              <a:buSzPts val="523"/>
              <a:buNone/>
            </a:pPr>
            <a:r>
              <a:rPr lang="en" sz="822">
                <a:solidFill>
                  <a:srgbClr val="000000"/>
                </a:solidFill>
                <a:latin typeface="Arial"/>
                <a:ea typeface="Arial"/>
                <a:cs typeface="Arial"/>
                <a:sym typeface="Arial"/>
              </a:rPr>
              <a:t>[3] Alex Krizhevsky, Ilya Sutskever, and Geoffrey E. Hinton. 2017. ImageNet classification with deep convolutional neural networks. Commun. ACM 60, 6 (June 2017), 84–90. </a:t>
            </a:r>
            <a:r>
              <a:rPr lang="en" sz="822">
                <a:solidFill>
                  <a:srgbClr val="000000"/>
                </a:solidFill>
                <a:uFill>
                  <a:noFill/>
                </a:uFill>
                <a:latin typeface="Arial"/>
                <a:ea typeface="Arial"/>
                <a:cs typeface="Arial"/>
                <a:sym typeface="Arial"/>
                <a:hlinkClick r:id="rId5">
                  <a:extLst>
                    <a:ext uri="{A12FA001-AC4F-418D-AE19-62706E023703}">
                      <ahyp:hlinkClr val="tx"/>
                    </a:ext>
                  </a:extLst>
                </a:hlinkClick>
              </a:rPr>
              <a:t>https://doi.org/10.1145/3065386</a:t>
            </a:r>
            <a:endParaRPr sz="822">
              <a:solidFill>
                <a:srgbClr val="000000"/>
              </a:solidFill>
              <a:latin typeface="Arial"/>
              <a:ea typeface="Arial"/>
              <a:cs typeface="Arial"/>
              <a:sym typeface="Arial"/>
            </a:endParaRPr>
          </a:p>
          <a:p>
            <a:pPr indent="0" lvl="0" marL="0" rtl="0" algn="l">
              <a:lnSpc>
                <a:spcPct val="100000"/>
              </a:lnSpc>
              <a:spcBef>
                <a:spcPts val="0"/>
              </a:spcBef>
              <a:spcAft>
                <a:spcPts val="0"/>
              </a:spcAft>
              <a:buSzPts val="523"/>
              <a:buNone/>
            </a:pPr>
            <a:r>
              <a:t/>
            </a:r>
            <a:endParaRPr sz="822">
              <a:solidFill>
                <a:srgbClr val="000000"/>
              </a:solidFill>
              <a:latin typeface="Arial"/>
              <a:ea typeface="Arial"/>
              <a:cs typeface="Arial"/>
              <a:sym typeface="Arial"/>
            </a:endParaRPr>
          </a:p>
          <a:p>
            <a:pPr indent="0" lvl="0" marL="0" rtl="0" algn="l">
              <a:lnSpc>
                <a:spcPct val="100000"/>
              </a:lnSpc>
              <a:spcBef>
                <a:spcPts val="0"/>
              </a:spcBef>
              <a:spcAft>
                <a:spcPts val="0"/>
              </a:spcAft>
              <a:buSzPts val="523"/>
              <a:buNone/>
            </a:pPr>
            <a:r>
              <a:rPr lang="en" sz="822">
                <a:solidFill>
                  <a:srgbClr val="000000"/>
                </a:solidFill>
                <a:latin typeface="Arial"/>
                <a:ea typeface="Arial"/>
                <a:cs typeface="Arial"/>
                <a:sym typeface="Arial"/>
              </a:rPr>
              <a:t>[4] Szegedy, C., Liu, W., Jia, Y., Sermanet, P., Reed, S., Anguelov, D., Erhan, D., Vanhoucke, V., &amp; Rabinovich, A. (2015). Going Deeper With Convolutions. In Proceedings of the IEEE Conference on Computer Vision and Pattern Recognition (CVPR).</a:t>
            </a:r>
            <a:endParaRPr sz="822">
              <a:solidFill>
                <a:srgbClr val="000000"/>
              </a:solidFill>
              <a:latin typeface="Arial"/>
              <a:ea typeface="Arial"/>
              <a:cs typeface="Arial"/>
              <a:sym typeface="Arial"/>
            </a:endParaRPr>
          </a:p>
          <a:p>
            <a:pPr indent="0" lvl="0" marL="0" rtl="0" algn="l">
              <a:lnSpc>
                <a:spcPct val="100000"/>
              </a:lnSpc>
              <a:spcBef>
                <a:spcPts val="0"/>
              </a:spcBef>
              <a:spcAft>
                <a:spcPts val="0"/>
              </a:spcAft>
              <a:buSzPts val="523"/>
              <a:buNone/>
            </a:pPr>
            <a:r>
              <a:t/>
            </a:r>
            <a:endParaRPr sz="822">
              <a:solidFill>
                <a:srgbClr val="000000"/>
              </a:solidFill>
              <a:latin typeface="Arial"/>
              <a:ea typeface="Arial"/>
              <a:cs typeface="Arial"/>
              <a:sym typeface="Arial"/>
            </a:endParaRPr>
          </a:p>
          <a:p>
            <a:pPr indent="0" lvl="0" marL="0" rtl="0" algn="l">
              <a:lnSpc>
                <a:spcPct val="100000"/>
              </a:lnSpc>
              <a:spcBef>
                <a:spcPts val="0"/>
              </a:spcBef>
              <a:spcAft>
                <a:spcPts val="0"/>
              </a:spcAft>
              <a:buSzPts val="523"/>
              <a:buNone/>
            </a:pPr>
            <a:r>
              <a:rPr lang="en" sz="822">
                <a:solidFill>
                  <a:srgbClr val="000000"/>
                </a:solidFill>
                <a:latin typeface="Arial"/>
                <a:ea typeface="Arial"/>
                <a:cs typeface="Arial"/>
                <a:sym typeface="Arial"/>
              </a:rPr>
              <a:t>[5] Simonyan, K., &amp; Zisserman, A.. Very Deep Convolutional Networks for Large-Scale Image Recognition.</a:t>
            </a:r>
            <a:endParaRPr sz="822">
              <a:solidFill>
                <a:srgbClr val="000000"/>
              </a:solidFill>
              <a:latin typeface="Arial"/>
              <a:ea typeface="Arial"/>
              <a:cs typeface="Arial"/>
              <a:sym typeface="Arial"/>
            </a:endParaRPr>
          </a:p>
          <a:p>
            <a:pPr indent="0" lvl="0" marL="0" rtl="0" algn="l">
              <a:lnSpc>
                <a:spcPct val="100000"/>
              </a:lnSpc>
              <a:spcBef>
                <a:spcPts val="0"/>
              </a:spcBef>
              <a:spcAft>
                <a:spcPts val="0"/>
              </a:spcAft>
              <a:buSzPts val="523"/>
              <a:buNone/>
            </a:pPr>
            <a:r>
              <a:t/>
            </a:r>
            <a:endParaRPr sz="822">
              <a:solidFill>
                <a:srgbClr val="000000"/>
              </a:solidFill>
              <a:latin typeface="Arial"/>
              <a:ea typeface="Arial"/>
              <a:cs typeface="Arial"/>
              <a:sym typeface="Arial"/>
            </a:endParaRPr>
          </a:p>
          <a:p>
            <a:pPr indent="0" lvl="0" marL="0" rtl="0" algn="l">
              <a:lnSpc>
                <a:spcPct val="100000"/>
              </a:lnSpc>
              <a:spcBef>
                <a:spcPts val="0"/>
              </a:spcBef>
              <a:spcAft>
                <a:spcPts val="0"/>
              </a:spcAft>
              <a:buSzPts val="523"/>
              <a:buNone/>
            </a:pPr>
            <a:r>
              <a:rPr lang="en" sz="822">
                <a:solidFill>
                  <a:srgbClr val="000000"/>
                </a:solidFill>
                <a:latin typeface="Arial"/>
                <a:ea typeface="Arial"/>
                <a:cs typeface="Arial"/>
                <a:sym typeface="Arial"/>
              </a:rPr>
              <a:t>[6] He, K., Zhang, X., Ren, S., &amp; Sun, J. (2016). Deep Residual Learning for Image Recognition. In Proceedings of the IEEE Conference on Computer Vision and Pattern Recognition (CVPR).</a:t>
            </a:r>
            <a:endParaRPr sz="822">
              <a:solidFill>
                <a:srgbClr val="000000"/>
              </a:solidFill>
              <a:latin typeface="Arial"/>
              <a:ea typeface="Arial"/>
              <a:cs typeface="Arial"/>
              <a:sym typeface="Arial"/>
            </a:endParaRPr>
          </a:p>
          <a:p>
            <a:pPr indent="0" lvl="0" marL="0" rtl="0" algn="l">
              <a:lnSpc>
                <a:spcPct val="100000"/>
              </a:lnSpc>
              <a:spcBef>
                <a:spcPts val="0"/>
              </a:spcBef>
              <a:spcAft>
                <a:spcPts val="0"/>
              </a:spcAft>
              <a:buSzPts val="523"/>
              <a:buNone/>
            </a:pPr>
            <a:r>
              <a:t/>
            </a:r>
            <a:endParaRPr sz="822">
              <a:solidFill>
                <a:srgbClr val="000000"/>
              </a:solidFill>
              <a:latin typeface="Arial"/>
              <a:ea typeface="Arial"/>
              <a:cs typeface="Arial"/>
              <a:sym typeface="Arial"/>
            </a:endParaRPr>
          </a:p>
          <a:p>
            <a:pPr indent="0" lvl="0" marL="0" rtl="0" algn="l">
              <a:lnSpc>
                <a:spcPct val="100000"/>
              </a:lnSpc>
              <a:spcBef>
                <a:spcPts val="0"/>
              </a:spcBef>
              <a:spcAft>
                <a:spcPts val="0"/>
              </a:spcAft>
              <a:buSzPts val="523"/>
              <a:buNone/>
            </a:pPr>
            <a:r>
              <a:rPr lang="en" sz="822">
                <a:solidFill>
                  <a:srgbClr val="000000"/>
                </a:solidFill>
                <a:latin typeface="Arial"/>
                <a:ea typeface="Arial"/>
                <a:cs typeface="Arial"/>
                <a:sym typeface="Arial"/>
              </a:rPr>
              <a:t>[7] Sandler, M., Howard, A., Zhu, M., Zhmoginov, A., &amp; Chen, L.C. (2018). MobileNetV2: Inverted Residuals and Linear Bottlenecks. In Proceedings of the IEEE Conference on Computer Vision and Pattern Recognition (CVPR).</a:t>
            </a:r>
            <a:endParaRPr sz="822">
              <a:solidFill>
                <a:srgbClr val="000000"/>
              </a:solidFill>
              <a:latin typeface="Arial"/>
              <a:ea typeface="Arial"/>
              <a:cs typeface="Arial"/>
              <a:sym typeface="Arial"/>
            </a:endParaRPr>
          </a:p>
          <a:p>
            <a:pPr indent="0" lvl="0" marL="0" rtl="0" algn="l">
              <a:lnSpc>
                <a:spcPct val="100000"/>
              </a:lnSpc>
              <a:spcBef>
                <a:spcPts val="0"/>
              </a:spcBef>
              <a:spcAft>
                <a:spcPts val="0"/>
              </a:spcAft>
              <a:buSzPts val="523"/>
              <a:buNone/>
            </a:pPr>
            <a:r>
              <a:t/>
            </a:r>
            <a:endParaRPr sz="822">
              <a:solidFill>
                <a:srgbClr val="000000"/>
              </a:solidFill>
              <a:latin typeface="Arial"/>
              <a:ea typeface="Arial"/>
              <a:cs typeface="Arial"/>
              <a:sym typeface="Arial"/>
            </a:endParaRPr>
          </a:p>
          <a:p>
            <a:pPr indent="0" lvl="0" marL="0" rtl="0" algn="l">
              <a:lnSpc>
                <a:spcPct val="100000"/>
              </a:lnSpc>
              <a:spcBef>
                <a:spcPts val="0"/>
              </a:spcBef>
              <a:spcAft>
                <a:spcPts val="0"/>
              </a:spcAft>
              <a:buSzPts val="523"/>
              <a:buNone/>
            </a:pPr>
            <a:r>
              <a:rPr lang="en" sz="822">
                <a:solidFill>
                  <a:srgbClr val="000000"/>
                </a:solidFill>
                <a:latin typeface="Arial"/>
                <a:ea typeface="Arial"/>
                <a:cs typeface="Arial"/>
                <a:sym typeface="Arial"/>
              </a:rPr>
              <a:t>[8] Huang, G., Liu, Z., Maaten, L., &amp; Weinberger, K. (2017). Densely Connected Convolutional Networks. In Proceedings of the IEEE Conference on Computer Vision and Pattern Recognition (CVPR).</a:t>
            </a:r>
            <a:endParaRPr sz="822">
              <a:solidFill>
                <a:srgbClr val="000000"/>
              </a:solidFill>
              <a:latin typeface="Arial"/>
              <a:ea typeface="Arial"/>
              <a:cs typeface="Arial"/>
              <a:sym typeface="Arial"/>
            </a:endParaRPr>
          </a:p>
          <a:p>
            <a:pPr indent="0" lvl="0" marL="0" rtl="0" algn="l">
              <a:lnSpc>
                <a:spcPct val="100000"/>
              </a:lnSpc>
              <a:spcBef>
                <a:spcPts val="0"/>
              </a:spcBef>
              <a:spcAft>
                <a:spcPts val="0"/>
              </a:spcAft>
              <a:buSzPts val="523"/>
              <a:buNone/>
            </a:pPr>
            <a:r>
              <a:t/>
            </a:r>
            <a:endParaRPr sz="822">
              <a:solidFill>
                <a:srgbClr val="000000"/>
              </a:solidFill>
              <a:latin typeface="Arial"/>
              <a:ea typeface="Arial"/>
              <a:cs typeface="Arial"/>
              <a:sym typeface="Arial"/>
            </a:endParaRPr>
          </a:p>
          <a:p>
            <a:pPr indent="0" lvl="0" marL="0" rtl="0" algn="l">
              <a:lnSpc>
                <a:spcPct val="100000"/>
              </a:lnSpc>
              <a:spcBef>
                <a:spcPts val="0"/>
              </a:spcBef>
              <a:spcAft>
                <a:spcPts val="0"/>
              </a:spcAft>
              <a:buSzPts val="523"/>
              <a:buNone/>
            </a:pPr>
            <a:r>
              <a:rPr lang="en" sz="822">
                <a:solidFill>
                  <a:srgbClr val="000000"/>
                </a:solidFill>
                <a:latin typeface="Arial"/>
                <a:ea typeface="Arial"/>
                <a:cs typeface="Arial"/>
                <a:sym typeface="Arial"/>
              </a:rPr>
              <a:t>[9] Haifeng Jin, Qingquan Song, and Xia Hu. 2019. Auto-Keras: An Efficient Neural Architecture Search System. In Proceedings of the 25th ACM SIGKDD International Conference on Knowledge Discovery &amp; Data Mining (KDD '19). Association for Computing Machinery, New York, NY, USA, 1946–1956. </a:t>
            </a:r>
            <a:r>
              <a:rPr lang="en" sz="822">
                <a:solidFill>
                  <a:srgbClr val="000000"/>
                </a:solidFill>
                <a:uFill>
                  <a:noFill/>
                </a:uFill>
                <a:latin typeface="Arial"/>
                <a:ea typeface="Arial"/>
                <a:cs typeface="Arial"/>
                <a:sym typeface="Arial"/>
                <a:hlinkClick r:id="rId6">
                  <a:extLst>
                    <a:ext uri="{A12FA001-AC4F-418D-AE19-62706E023703}">
                      <ahyp:hlinkClr val="tx"/>
                    </a:ext>
                  </a:extLst>
                </a:hlinkClick>
              </a:rPr>
              <a:t>https://doi.org/10.1145/3292500.3330648</a:t>
            </a:r>
            <a:endParaRPr sz="822">
              <a:solidFill>
                <a:srgbClr val="000000"/>
              </a:solidFill>
              <a:latin typeface="Arial"/>
              <a:ea typeface="Arial"/>
              <a:cs typeface="Arial"/>
              <a:sym typeface="Arial"/>
            </a:endParaRPr>
          </a:p>
          <a:p>
            <a:pPr indent="0" lvl="0" marL="0" rtl="0" algn="l">
              <a:lnSpc>
                <a:spcPct val="100000"/>
              </a:lnSpc>
              <a:spcBef>
                <a:spcPts val="0"/>
              </a:spcBef>
              <a:spcAft>
                <a:spcPts val="0"/>
              </a:spcAft>
              <a:buSzPts val="523"/>
              <a:buNone/>
            </a:pPr>
            <a:r>
              <a:t/>
            </a:r>
            <a:endParaRPr sz="822">
              <a:solidFill>
                <a:srgbClr val="000000"/>
              </a:solidFill>
              <a:latin typeface="Arial"/>
              <a:ea typeface="Arial"/>
              <a:cs typeface="Arial"/>
              <a:sym typeface="Arial"/>
            </a:endParaRPr>
          </a:p>
          <a:p>
            <a:pPr indent="0" lvl="0" marL="0" rtl="0" algn="l">
              <a:lnSpc>
                <a:spcPct val="100000"/>
              </a:lnSpc>
              <a:spcBef>
                <a:spcPts val="0"/>
              </a:spcBef>
              <a:spcAft>
                <a:spcPts val="0"/>
              </a:spcAft>
              <a:buSzPts val="523"/>
              <a:buNone/>
            </a:pPr>
            <a:r>
              <a:t/>
            </a:r>
            <a:endParaRPr sz="822">
              <a:solidFill>
                <a:srgbClr val="000000"/>
              </a:solidFill>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sp>
        <p:nvSpPr>
          <p:cNvPr id="225" name="Google Shape;225;p29"/>
          <p:cNvSpPr txBox="1"/>
          <p:nvPr>
            <p:ph type="title"/>
          </p:nvPr>
        </p:nvSpPr>
        <p:spPr>
          <a:xfrm>
            <a:off x="819150" y="341525"/>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References</a:t>
            </a:r>
            <a:endParaRPr/>
          </a:p>
        </p:txBody>
      </p:sp>
      <p:sp>
        <p:nvSpPr>
          <p:cNvPr id="226" name="Google Shape;226;p29"/>
          <p:cNvSpPr txBox="1"/>
          <p:nvPr>
            <p:ph idx="1" type="body"/>
          </p:nvPr>
        </p:nvSpPr>
        <p:spPr>
          <a:xfrm>
            <a:off x="819150" y="1022825"/>
            <a:ext cx="7505700" cy="3415800"/>
          </a:xfrm>
          <a:prstGeom prst="rect">
            <a:avLst/>
          </a:prstGeom>
        </p:spPr>
        <p:txBody>
          <a:bodyPr anchorCtr="0" anchor="t" bIns="91425" lIns="91425" spcFirstLastPara="1" rIns="91425" wrap="square" tIns="91425">
            <a:normAutofit/>
          </a:bodyPr>
          <a:lstStyle/>
          <a:p>
            <a:pPr indent="0" lvl="0" marL="0" rtl="0" algn="l">
              <a:lnSpc>
                <a:spcPct val="100000"/>
              </a:lnSpc>
              <a:spcBef>
                <a:spcPts val="0"/>
              </a:spcBef>
              <a:spcAft>
                <a:spcPts val="0"/>
              </a:spcAft>
              <a:buClr>
                <a:srgbClr val="000000"/>
              </a:buClr>
              <a:buSzPts val="523"/>
              <a:buFont typeface="Arial"/>
              <a:buNone/>
            </a:pPr>
            <a:r>
              <a:rPr lang="en" sz="722">
                <a:solidFill>
                  <a:srgbClr val="000000"/>
                </a:solidFill>
                <a:latin typeface="Arial"/>
                <a:ea typeface="Arial"/>
                <a:cs typeface="Arial"/>
                <a:sym typeface="Arial"/>
              </a:rPr>
              <a:t>[10] Tan, M., &amp; Le, Q. (2019). EfficientNet: Rethinking Model Scaling for Convolutional Neural Networks. In Proceedings of the 36th International Conference on Machine Learning (pp. 6105–6114). PMLR.</a:t>
            </a:r>
            <a:endParaRPr sz="722">
              <a:solidFill>
                <a:srgbClr val="000000"/>
              </a:solidFill>
              <a:latin typeface="Arial"/>
              <a:ea typeface="Arial"/>
              <a:cs typeface="Arial"/>
              <a:sym typeface="Arial"/>
            </a:endParaRPr>
          </a:p>
          <a:p>
            <a:pPr indent="0" lvl="0" marL="0" rtl="0" algn="l">
              <a:lnSpc>
                <a:spcPct val="100000"/>
              </a:lnSpc>
              <a:spcBef>
                <a:spcPts val="0"/>
              </a:spcBef>
              <a:spcAft>
                <a:spcPts val="0"/>
              </a:spcAft>
              <a:buClr>
                <a:srgbClr val="000000"/>
              </a:buClr>
              <a:buSzPts val="523"/>
              <a:buFont typeface="Arial"/>
              <a:buNone/>
            </a:pPr>
            <a:r>
              <a:t/>
            </a:r>
            <a:endParaRPr sz="722">
              <a:solidFill>
                <a:srgbClr val="000000"/>
              </a:solidFill>
              <a:latin typeface="Arial"/>
              <a:ea typeface="Arial"/>
              <a:cs typeface="Arial"/>
              <a:sym typeface="Arial"/>
            </a:endParaRPr>
          </a:p>
          <a:p>
            <a:pPr indent="0" lvl="0" marL="0" rtl="0" algn="l">
              <a:lnSpc>
                <a:spcPct val="100000"/>
              </a:lnSpc>
              <a:spcBef>
                <a:spcPts val="0"/>
              </a:spcBef>
              <a:spcAft>
                <a:spcPts val="0"/>
              </a:spcAft>
              <a:buClr>
                <a:srgbClr val="000000"/>
              </a:buClr>
              <a:buSzPts val="523"/>
              <a:buFont typeface="Arial"/>
              <a:buNone/>
            </a:pPr>
            <a:r>
              <a:rPr lang="en" sz="722">
                <a:solidFill>
                  <a:srgbClr val="000000"/>
                </a:solidFill>
                <a:latin typeface="Arial"/>
                <a:ea typeface="Arial"/>
                <a:cs typeface="Arial"/>
                <a:sym typeface="Arial"/>
              </a:rPr>
              <a:t>[11] Baheti, B., Gajre, S., &amp; Talbar, S. (2018). Detection of Distracted Driver Using Convolutional Neural Network. In Proceedings of the IEEE Conference on Computer Vision and Pattern Recognition (CVPR) Workshops.</a:t>
            </a:r>
            <a:endParaRPr sz="722">
              <a:solidFill>
                <a:srgbClr val="000000"/>
              </a:solidFill>
              <a:latin typeface="Arial"/>
              <a:ea typeface="Arial"/>
              <a:cs typeface="Arial"/>
              <a:sym typeface="Arial"/>
            </a:endParaRPr>
          </a:p>
          <a:p>
            <a:pPr indent="0" lvl="0" marL="0" rtl="0" algn="l">
              <a:lnSpc>
                <a:spcPct val="100000"/>
              </a:lnSpc>
              <a:spcBef>
                <a:spcPts val="0"/>
              </a:spcBef>
              <a:spcAft>
                <a:spcPts val="0"/>
              </a:spcAft>
              <a:buClr>
                <a:srgbClr val="000000"/>
              </a:buClr>
              <a:buSzPts val="523"/>
              <a:buFont typeface="Arial"/>
              <a:buNone/>
            </a:pPr>
            <a:r>
              <a:t/>
            </a:r>
            <a:endParaRPr sz="722">
              <a:solidFill>
                <a:srgbClr val="000000"/>
              </a:solidFill>
              <a:latin typeface="Arial"/>
              <a:ea typeface="Arial"/>
              <a:cs typeface="Arial"/>
              <a:sym typeface="Arial"/>
            </a:endParaRPr>
          </a:p>
          <a:p>
            <a:pPr indent="0" lvl="0" marL="0" rtl="0" algn="l">
              <a:lnSpc>
                <a:spcPct val="100000"/>
              </a:lnSpc>
              <a:spcBef>
                <a:spcPts val="0"/>
              </a:spcBef>
              <a:spcAft>
                <a:spcPts val="0"/>
              </a:spcAft>
              <a:buClr>
                <a:srgbClr val="000000"/>
              </a:buClr>
              <a:buSzPts val="523"/>
              <a:buFont typeface="Arial"/>
              <a:buNone/>
            </a:pPr>
            <a:r>
              <a:rPr lang="en" sz="722">
                <a:solidFill>
                  <a:srgbClr val="000000"/>
                </a:solidFill>
                <a:latin typeface="Arial"/>
                <a:ea typeface="Arial"/>
                <a:cs typeface="Arial"/>
                <a:sym typeface="Arial"/>
              </a:rPr>
              <a:t>[12] Hesham M. Eraqi, Yehya Abouelnaga, Mohamed H. Saad, Mohamed N. Moustafa, "Driver Distraction Identification with an Ensemble of Convolutional Neural Networks", Journal of Advanced Transportation, vol. 2019, Article ID 4125865, 12 pages, 2019. </a:t>
            </a:r>
            <a:r>
              <a:rPr lang="en" sz="722" u="sng">
                <a:solidFill>
                  <a:srgbClr val="1155CC"/>
                </a:solidFill>
                <a:latin typeface="Arial"/>
                <a:ea typeface="Arial"/>
                <a:cs typeface="Arial"/>
                <a:sym typeface="Arial"/>
                <a:hlinkClick r:id="rId3">
                  <a:extLst>
                    <a:ext uri="{A12FA001-AC4F-418D-AE19-62706E023703}">
                      <ahyp:hlinkClr val="tx"/>
                    </a:ext>
                  </a:extLst>
                </a:hlinkClick>
              </a:rPr>
              <a:t>https://doi.org/10.1155/2019/4125865</a:t>
            </a:r>
            <a:endParaRPr sz="722">
              <a:solidFill>
                <a:srgbClr val="000000"/>
              </a:solidFill>
              <a:latin typeface="Arial"/>
              <a:ea typeface="Arial"/>
              <a:cs typeface="Arial"/>
              <a:sym typeface="Arial"/>
            </a:endParaRPr>
          </a:p>
          <a:p>
            <a:pPr indent="0" lvl="0" marL="0" rtl="0" algn="l">
              <a:lnSpc>
                <a:spcPct val="100000"/>
              </a:lnSpc>
              <a:spcBef>
                <a:spcPts val="0"/>
              </a:spcBef>
              <a:spcAft>
                <a:spcPts val="0"/>
              </a:spcAft>
              <a:buClr>
                <a:srgbClr val="000000"/>
              </a:buClr>
              <a:buSzPts val="523"/>
              <a:buFont typeface="Arial"/>
              <a:buNone/>
            </a:pPr>
            <a:r>
              <a:t/>
            </a:r>
            <a:endParaRPr sz="722">
              <a:solidFill>
                <a:srgbClr val="000000"/>
              </a:solidFill>
              <a:latin typeface="Arial"/>
              <a:ea typeface="Arial"/>
              <a:cs typeface="Arial"/>
              <a:sym typeface="Arial"/>
            </a:endParaRPr>
          </a:p>
          <a:p>
            <a:pPr indent="0" lvl="0" marL="0" rtl="0" algn="l">
              <a:lnSpc>
                <a:spcPct val="100000"/>
              </a:lnSpc>
              <a:spcBef>
                <a:spcPts val="0"/>
              </a:spcBef>
              <a:spcAft>
                <a:spcPts val="0"/>
              </a:spcAft>
              <a:buClr>
                <a:srgbClr val="000000"/>
              </a:buClr>
              <a:buSzPts val="523"/>
              <a:buFont typeface="Arial"/>
              <a:buNone/>
            </a:pPr>
            <a:r>
              <a:rPr lang="en" sz="722">
                <a:solidFill>
                  <a:srgbClr val="000000"/>
                </a:solidFill>
                <a:latin typeface="Arial"/>
                <a:ea typeface="Arial"/>
                <a:cs typeface="Arial"/>
                <a:sym typeface="Arial"/>
              </a:rPr>
              <a:t>[13] Zuopeng Zhao, Nana Zhou, Lan Zhang, Hualin Yan, Yi Xu, Zhongxin Zhang, "Driver Fatigue Detection Based on Convolutional Neural Networks Using EM-CNN", Computational Intelligence and Neuroscience, vol. 2020, Article ID 7251280, 11 pages, 2020. </a:t>
            </a:r>
            <a:r>
              <a:rPr lang="en" sz="722">
                <a:solidFill>
                  <a:srgbClr val="000000"/>
                </a:solidFill>
                <a:uFill>
                  <a:noFill/>
                </a:uFill>
                <a:latin typeface="Arial"/>
                <a:ea typeface="Arial"/>
                <a:cs typeface="Arial"/>
                <a:sym typeface="Arial"/>
                <a:hlinkClick r:id="rId4">
                  <a:extLst>
                    <a:ext uri="{A12FA001-AC4F-418D-AE19-62706E023703}">
                      <ahyp:hlinkClr val="tx"/>
                    </a:ext>
                  </a:extLst>
                </a:hlinkClick>
              </a:rPr>
              <a:t>https://doi.org/10.1155/2020/7251280</a:t>
            </a:r>
            <a:endParaRPr sz="722">
              <a:solidFill>
                <a:srgbClr val="000000"/>
              </a:solidFill>
              <a:latin typeface="Arial"/>
              <a:ea typeface="Arial"/>
              <a:cs typeface="Arial"/>
              <a:sym typeface="Arial"/>
            </a:endParaRPr>
          </a:p>
          <a:p>
            <a:pPr indent="0" lvl="0" marL="0" rtl="0" algn="l">
              <a:lnSpc>
                <a:spcPct val="100000"/>
              </a:lnSpc>
              <a:spcBef>
                <a:spcPts val="0"/>
              </a:spcBef>
              <a:spcAft>
                <a:spcPts val="0"/>
              </a:spcAft>
              <a:buClr>
                <a:srgbClr val="000000"/>
              </a:buClr>
              <a:buSzPts val="523"/>
              <a:buFont typeface="Arial"/>
              <a:buNone/>
            </a:pPr>
            <a:r>
              <a:t/>
            </a:r>
            <a:endParaRPr sz="722">
              <a:solidFill>
                <a:srgbClr val="000000"/>
              </a:solidFill>
              <a:latin typeface="Arial"/>
              <a:ea typeface="Arial"/>
              <a:cs typeface="Arial"/>
              <a:sym typeface="Arial"/>
            </a:endParaRPr>
          </a:p>
          <a:p>
            <a:pPr indent="0" lvl="0" marL="0" rtl="0" algn="l">
              <a:lnSpc>
                <a:spcPct val="100000"/>
              </a:lnSpc>
              <a:spcBef>
                <a:spcPts val="0"/>
              </a:spcBef>
              <a:spcAft>
                <a:spcPts val="0"/>
              </a:spcAft>
              <a:buClr>
                <a:srgbClr val="000000"/>
              </a:buClr>
              <a:buSzPts val="523"/>
              <a:buFont typeface="Arial"/>
              <a:buNone/>
            </a:pPr>
            <a:r>
              <a:rPr lang="en" sz="722">
                <a:solidFill>
                  <a:srgbClr val="000000"/>
                </a:solidFill>
                <a:latin typeface="Arial"/>
                <a:ea typeface="Arial"/>
                <a:cs typeface="Arial"/>
                <a:sym typeface="Arial"/>
              </a:rPr>
              <a:t>[14] Yan, Chao &amp; Zhang, Bailing &amp; Coenen, Frans. (2015). Driving posture recognition by convolutional neural networks. IET Computer Vision. 10. 10.1049/iet-cvi.2015.0175. </a:t>
            </a:r>
            <a:endParaRPr sz="722">
              <a:solidFill>
                <a:srgbClr val="000000"/>
              </a:solidFill>
              <a:latin typeface="Arial"/>
              <a:ea typeface="Arial"/>
              <a:cs typeface="Arial"/>
              <a:sym typeface="Arial"/>
            </a:endParaRPr>
          </a:p>
          <a:p>
            <a:pPr indent="0" lvl="0" marL="0" rtl="0" algn="l">
              <a:lnSpc>
                <a:spcPct val="100000"/>
              </a:lnSpc>
              <a:spcBef>
                <a:spcPts val="0"/>
              </a:spcBef>
              <a:spcAft>
                <a:spcPts val="0"/>
              </a:spcAft>
              <a:buClr>
                <a:srgbClr val="000000"/>
              </a:buClr>
              <a:buSzPts val="523"/>
              <a:buFont typeface="Arial"/>
              <a:buNone/>
            </a:pPr>
            <a:r>
              <a:t/>
            </a:r>
            <a:endParaRPr sz="722">
              <a:solidFill>
                <a:srgbClr val="000000"/>
              </a:solidFill>
              <a:latin typeface="Arial"/>
              <a:ea typeface="Arial"/>
              <a:cs typeface="Arial"/>
              <a:sym typeface="Arial"/>
            </a:endParaRPr>
          </a:p>
          <a:p>
            <a:pPr indent="0" lvl="0" marL="0" rtl="0" algn="l">
              <a:lnSpc>
                <a:spcPct val="100000"/>
              </a:lnSpc>
              <a:spcBef>
                <a:spcPts val="0"/>
              </a:spcBef>
              <a:spcAft>
                <a:spcPts val="0"/>
              </a:spcAft>
              <a:buClr>
                <a:srgbClr val="000000"/>
              </a:buClr>
              <a:buSzPts val="523"/>
              <a:buFont typeface="Arial"/>
              <a:buNone/>
            </a:pPr>
            <a:r>
              <a:t/>
            </a:r>
            <a:endParaRPr sz="722">
              <a:solidFill>
                <a:srgbClr val="000000"/>
              </a:solidFill>
              <a:latin typeface="Arial"/>
              <a:ea typeface="Arial"/>
              <a:cs typeface="Arial"/>
              <a:sym typeface="Arial"/>
            </a:endParaRPr>
          </a:p>
          <a:p>
            <a:pPr indent="0" lvl="0" marL="0" rtl="0" algn="l">
              <a:lnSpc>
                <a:spcPct val="100000"/>
              </a:lnSpc>
              <a:spcBef>
                <a:spcPts val="0"/>
              </a:spcBef>
              <a:spcAft>
                <a:spcPts val="0"/>
              </a:spcAft>
              <a:buClr>
                <a:srgbClr val="000000"/>
              </a:buClr>
              <a:buSzPts val="523"/>
              <a:buFont typeface="Arial"/>
              <a:buNone/>
            </a:pPr>
            <a:r>
              <a:rPr lang="en" sz="722">
                <a:solidFill>
                  <a:srgbClr val="000000"/>
                </a:solidFill>
                <a:latin typeface="Arial"/>
                <a:ea typeface="Arial"/>
                <a:cs typeface="Arial"/>
                <a:sym typeface="Arial"/>
              </a:rPr>
              <a:t>[15] S. K. S. Al-doorı , Y. S. Taspınar and M. Koklu , "Distracted Driving Detection with Machine Learning Methods by CNN Based Feature Extraction", International Journal of Applied Mathematics Electronics and Computers, vol. 9, no. 4, pp. 116-121, Dec. 2021, doi:10.18100/ijamec.1035749</a:t>
            </a:r>
            <a:endParaRPr sz="722">
              <a:solidFill>
                <a:srgbClr val="000000"/>
              </a:solidFill>
              <a:latin typeface="Arial"/>
              <a:ea typeface="Arial"/>
              <a:cs typeface="Arial"/>
              <a:sym typeface="Arial"/>
            </a:endParaRPr>
          </a:p>
          <a:p>
            <a:pPr indent="0" lvl="0" marL="0" rtl="0" algn="l">
              <a:lnSpc>
                <a:spcPct val="100000"/>
              </a:lnSpc>
              <a:spcBef>
                <a:spcPts val="0"/>
              </a:spcBef>
              <a:spcAft>
                <a:spcPts val="0"/>
              </a:spcAft>
              <a:buClr>
                <a:srgbClr val="000000"/>
              </a:buClr>
              <a:buSzPts val="523"/>
              <a:buFont typeface="Arial"/>
              <a:buNone/>
            </a:pPr>
            <a:r>
              <a:t/>
            </a:r>
            <a:endParaRPr sz="722">
              <a:solidFill>
                <a:srgbClr val="000000"/>
              </a:solidFill>
              <a:latin typeface="Arial"/>
              <a:ea typeface="Arial"/>
              <a:cs typeface="Arial"/>
              <a:sym typeface="Arial"/>
            </a:endParaRPr>
          </a:p>
          <a:p>
            <a:pPr indent="0" lvl="0" marL="0" rtl="0" algn="l">
              <a:lnSpc>
                <a:spcPct val="100000"/>
              </a:lnSpc>
              <a:spcBef>
                <a:spcPts val="0"/>
              </a:spcBef>
              <a:spcAft>
                <a:spcPts val="0"/>
              </a:spcAft>
              <a:buClr>
                <a:srgbClr val="000000"/>
              </a:buClr>
              <a:buSzPts val="523"/>
              <a:buFont typeface="Arial"/>
              <a:buNone/>
            </a:pPr>
            <a:r>
              <a:rPr lang="en" sz="722">
                <a:solidFill>
                  <a:srgbClr val="000000"/>
                </a:solidFill>
                <a:latin typeface="Arial"/>
                <a:ea typeface="Arial"/>
                <a:cs typeface="Arial"/>
                <a:sym typeface="Arial"/>
              </a:rPr>
              <a:t>[16] Saiprasad Koturwar, &amp; Shabbir Merchant (2017). Weight Initialization of Deep Neural Networks(DNNs) using Data Statistics. CoRR, abs/1710.10570.</a:t>
            </a:r>
            <a:endParaRPr sz="722">
              <a:solidFill>
                <a:srgbClr val="000000"/>
              </a:solidFill>
              <a:latin typeface="Arial"/>
              <a:ea typeface="Arial"/>
              <a:cs typeface="Arial"/>
              <a:sym typeface="Arial"/>
            </a:endParaRPr>
          </a:p>
          <a:p>
            <a:pPr indent="0" lvl="0" marL="0" rtl="0" algn="l">
              <a:lnSpc>
                <a:spcPct val="100000"/>
              </a:lnSpc>
              <a:spcBef>
                <a:spcPts val="0"/>
              </a:spcBef>
              <a:spcAft>
                <a:spcPts val="0"/>
              </a:spcAft>
              <a:buClr>
                <a:srgbClr val="000000"/>
              </a:buClr>
              <a:buSzPts val="523"/>
              <a:buFont typeface="Arial"/>
              <a:buNone/>
            </a:pPr>
            <a:r>
              <a:t/>
            </a:r>
            <a:endParaRPr sz="722">
              <a:solidFill>
                <a:srgbClr val="000000"/>
              </a:solidFill>
              <a:latin typeface="Arial"/>
              <a:ea typeface="Arial"/>
              <a:cs typeface="Arial"/>
              <a:sym typeface="Arial"/>
            </a:endParaRPr>
          </a:p>
          <a:p>
            <a:pPr indent="0" lvl="0" marL="0" rtl="0" algn="l">
              <a:lnSpc>
                <a:spcPct val="100000"/>
              </a:lnSpc>
              <a:spcBef>
                <a:spcPts val="0"/>
              </a:spcBef>
              <a:spcAft>
                <a:spcPts val="0"/>
              </a:spcAft>
              <a:buClr>
                <a:srgbClr val="000000"/>
              </a:buClr>
              <a:buSzPts val="523"/>
              <a:buFont typeface="Arial"/>
              <a:buNone/>
            </a:pPr>
            <a:r>
              <a:rPr lang="en" sz="722">
                <a:solidFill>
                  <a:srgbClr val="000000"/>
                </a:solidFill>
                <a:latin typeface="Arial"/>
                <a:ea typeface="Arial"/>
                <a:cs typeface="Arial"/>
                <a:sym typeface="Arial"/>
              </a:rPr>
              <a:t>[17] J. M. Celaya-Padilla et al., “‘Texting &amp;amp; Driving’ Detection Using Deep Convolutional Neural Networks,” Applied Sciences, vol. 9, no. 15, p. 2962, Jul. 2019, doi: 10.3390/app9152962.</a:t>
            </a:r>
            <a:endParaRPr sz="722">
              <a:solidFill>
                <a:srgbClr val="000000"/>
              </a:solidFill>
              <a:latin typeface="Arial"/>
              <a:ea typeface="Arial"/>
              <a:cs typeface="Arial"/>
              <a:sym typeface="Arial"/>
            </a:endParaRPr>
          </a:p>
          <a:p>
            <a:pPr indent="0" lvl="0" marL="0" rtl="0" algn="l">
              <a:lnSpc>
                <a:spcPct val="100000"/>
              </a:lnSpc>
              <a:spcBef>
                <a:spcPts val="0"/>
              </a:spcBef>
              <a:spcAft>
                <a:spcPts val="0"/>
              </a:spcAft>
              <a:buClr>
                <a:srgbClr val="000000"/>
              </a:buClr>
              <a:buSzPts val="523"/>
              <a:buFont typeface="Arial"/>
              <a:buNone/>
            </a:pPr>
            <a:r>
              <a:t/>
            </a:r>
            <a:endParaRPr sz="722">
              <a:solidFill>
                <a:srgbClr val="000000"/>
              </a:solidFill>
              <a:latin typeface="Arial"/>
              <a:ea typeface="Arial"/>
              <a:cs typeface="Arial"/>
              <a:sym typeface="Arial"/>
            </a:endParaRPr>
          </a:p>
          <a:p>
            <a:pPr indent="0" lvl="0" marL="0" rtl="0" algn="l">
              <a:lnSpc>
                <a:spcPct val="100000"/>
              </a:lnSpc>
              <a:spcBef>
                <a:spcPts val="0"/>
              </a:spcBef>
              <a:spcAft>
                <a:spcPts val="0"/>
              </a:spcAft>
              <a:buClr>
                <a:srgbClr val="000000"/>
              </a:buClr>
              <a:buSzPts val="523"/>
              <a:buFont typeface="Arial"/>
              <a:buNone/>
            </a:pPr>
            <a:r>
              <a:rPr lang="en" sz="722">
                <a:solidFill>
                  <a:srgbClr val="000000"/>
                </a:solidFill>
                <a:latin typeface="Arial"/>
                <a:ea typeface="Arial"/>
                <a:cs typeface="Arial"/>
                <a:sym typeface="Arial"/>
              </a:rPr>
              <a:t>[18] J.-C. Chen, C.-Y. Lee, P.-Y. Huang, and C.-R. Lin, “Driver Behavior Analysis via Two-Stream Deep Convolutional Neural Network,” Applied Sciences, vol. 10, no. 6, p. 1908, Mar. 2020, doi: 10.3390/app10061908.</a:t>
            </a:r>
            <a:endParaRPr sz="722">
              <a:solidFill>
                <a:srgbClr val="000000"/>
              </a:solidFill>
              <a:latin typeface="Arial"/>
              <a:ea typeface="Arial"/>
              <a:cs typeface="Arial"/>
              <a:sym typeface="Arial"/>
            </a:endParaRPr>
          </a:p>
          <a:p>
            <a:pPr indent="0" lvl="0" marL="0" rtl="0" algn="l">
              <a:lnSpc>
                <a:spcPct val="100000"/>
              </a:lnSpc>
              <a:spcBef>
                <a:spcPts val="0"/>
              </a:spcBef>
              <a:spcAft>
                <a:spcPts val="0"/>
              </a:spcAft>
              <a:buClr>
                <a:srgbClr val="000000"/>
              </a:buClr>
              <a:buSzPts val="523"/>
              <a:buFont typeface="Arial"/>
              <a:buNone/>
            </a:pPr>
            <a:r>
              <a:t/>
            </a:r>
            <a:endParaRPr sz="722">
              <a:solidFill>
                <a:srgbClr val="000000"/>
              </a:solidFill>
              <a:latin typeface="Arial"/>
              <a:ea typeface="Arial"/>
              <a:cs typeface="Arial"/>
              <a:sym typeface="Arial"/>
            </a:endParaRPr>
          </a:p>
          <a:p>
            <a:pPr indent="0" lvl="0" marL="0" rtl="0" algn="l">
              <a:lnSpc>
                <a:spcPct val="100000"/>
              </a:lnSpc>
              <a:spcBef>
                <a:spcPts val="0"/>
              </a:spcBef>
              <a:spcAft>
                <a:spcPts val="0"/>
              </a:spcAft>
              <a:buClr>
                <a:srgbClr val="000000"/>
              </a:buClr>
              <a:buSzPts val="523"/>
              <a:buFont typeface="Arial"/>
              <a:buNone/>
            </a:pPr>
            <a:r>
              <a:rPr lang="en" sz="722">
                <a:solidFill>
                  <a:srgbClr val="000000"/>
                </a:solidFill>
                <a:latin typeface="Arial"/>
                <a:ea typeface="Arial"/>
                <a:cs typeface="Arial"/>
                <a:sym typeface="Arial"/>
              </a:rPr>
              <a:t>[19] Tran, D., Manh Do, H., Sheng, W., Bai, H. and Chowdhary, G. (2018), Real-time detection of distracted driving based on deep learning. IET Intell. Transp. Syst., 12: 1210-1219. </a:t>
            </a:r>
            <a:r>
              <a:rPr lang="en" sz="722">
                <a:solidFill>
                  <a:srgbClr val="000000"/>
                </a:solidFill>
                <a:uFill>
                  <a:noFill/>
                </a:uFill>
                <a:latin typeface="Arial"/>
                <a:ea typeface="Arial"/>
                <a:cs typeface="Arial"/>
                <a:sym typeface="Arial"/>
                <a:hlinkClick r:id="rId5">
                  <a:extLst>
                    <a:ext uri="{A12FA001-AC4F-418D-AE19-62706E023703}">
                      <ahyp:hlinkClr val="tx"/>
                    </a:ext>
                  </a:extLst>
                </a:hlinkClick>
              </a:rPr>
              <a:t>https://doi.org/10.1049/iet-its.2018.5172</a:t>
            </a:r>
            <a:endParaRPr sz="15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4"/>
          <p:cNvSpPr txBox="1"/>
          <p:nvPr>
            <p:ph type="title"/>
          </p:nvPr>
        </p:nvSpPr>
        <p:spPr>
          <a:xfrm>
            <a:off x="1888684" y="1746100"/>
            <a:ext cx="5377500" cy="16461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t>Introduction</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15"/>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The Problem</a:t>
            </a:r>
            <a:endParaRPr/>
          </a:p>
        </p:txBody>
      </p:sp>
      <p:sp>
        <p:nvSpPr>
          <p:cNvPr id="140" name="Google Shape;140;p15"/>
          <p:cNvSpPr txBox="1"/>
          <p:nvPr>
            <p:ph idx="1" type="body"/>
          </p:nvPr>
        </p:nvSpPr>
        <p:spPr>
          <a:xfrm>
            <a:off x="789775" y="1770625"/>
            <a:ext cx="3658800" cy="2448000"/>
          </a:xfrm>
          <a:prstGeom prst="rect">
            <a:avLst/>
          </a:prstGeom>
        </p:spPr>
        <p:txBody>
          <a:bodyPr anchorCtr="0" anchor="t" bIns="91425" lIns="91425" spcFirstLastPara="1" rIns="91425" wrap="square" tIns="91425">
            <a:normAutofit/>
          </a:bodyPr>
          <a:lstStyle/>
          <a:p>
            <a:pPr indent="-317500" lvl="0" marL="457200" rtl="0" algn="l">
              <a:spcBef>
                <a:spcPts val="0"/>
              </a:spcBef>
              <a:spcAft>
                <a:spcPts val="0"/>
              </a:spcAft>
              <a:buSzPts val="1400"/>
              <a:buChar char="●"/>
            </a:pPr>
            <a:r>
              <a:rPr lang="en" sz="1400"/>
              <a:t>The proportion of distracted driving accidents is growing.</a:t>
            </a:r>
            <a:endParaRPr sz="1400"/>
          </a:p>
          <a:p>
            <a:pPr indent="-317500" lvl="0" marL="457200" rtl="0" algn="l">
              <a:spcBef>
                <a:spcPts val="0"/>
              </a:spcBef>
              <a:spcAft>
                <a:spcPts val="0"/>
              </a:spcAft>
              <a:buSzPts val="1400"/>
              <a:buChar char="●"/>
            </a:pPr>
            <a:r>
              <a:rPr lang="en" sz="1400"/>
              <a:t>Phone Usage</a:t>
            </a:r>
            <a:r>
              <a:rPr lang="en" sz="1400"/>
              <a:t>, Make-up, and changing the radio station are among many behaviors that are contributing to these accidents.</a:t>
            </a:r>
            <a:endParaRPr sz="1400"/>
          </a:p>
          <a:p>
            <a:pPr indent="-317500" lvl="0" marL="457200" rtl="0" algn="l">
              <a:spcBef>
                <a:spcPts val="0"/>
              </a:spcBef>
              <a:spcAft>
                <a:spcPts val="0"/>
              </a:spcAft>
              <a:buSzPts val="1400"/>
              <a:buChar char="●"/>
            </a:pPr>
            <a:r>
              <a:rPr lang="en" sz="1400"/>
              <a:t>Cell phone usage while driving accounts for 29,999 crashes in 2020.</a:t>
            </a:r>
            <a:endParaRPr sz="1400"/>
          </a:p>
        </p:txBody>
      </p:sp>
      <p:graphicFrame>
        <p:nvGraphicFramePr>
          <p:cNvPr id="141" name="Google Shape;141;p15"/>
          <p:cNvGraphicFramePr/>
          <p:nvPr/>
        </p:nvGraphicFramePr>
        <p:xfrm>
          <a:off x="5256675" y="2170825"/>
          <a:ext cx="3000000" cy="3000000"/>
        </p:xfrm>
        <a:graphic>
          <a:graphicData uri="http://schemas.openxmlformats.org/drawingml/2006/table">
            <a:tbl>
              <a:tblPr>
                <a:noFill/>
                <a:tableStyleId>{E3F0E9EA-1E39-4380-A5C5-38311228C4A8}</a:tableStyleId>
              </a:tblPr>
              <a:tblGrid>
                <a:gridCol w="708875"/>
                <a:gridCol w="2558725"/>
              </a:tblGrid>
              <a:tr h="381000">
                <a:tc>
                  <a:txBody>
                    <a:bodyPr/>
                    <a:lstStyle/>
                    <a:p>
                      <a:pPr indent="0" lvl="0" marL="0" rtl="0" algn="l">
                        <a:spcBef>
                          <a:spcPts val="0"/>
                        </a:spcBef>
                        <a:spcAft>
                          <a:spcPts val="0"/>
                        </a:spcAft>
                        <a:buNone/>
                      </a:pPr>
                      <a:r>
                        <a:rPr lang="en"/>
                        <a:t>Year</a:t>
                      </a:r>
                      <a:endParaRPr/>
                    </a:p>
                  </a:txBody>
                  <a:tcPr marT="91425" marB="91425" marR="91425" marL="91425"/>
                </a:tc>
                <a:tc>
                  <a:txBody>
                    <a:bodyPr/>
                    <a:lstStyle/>
                    <a:p>
                      <a:pPr indent="0" lvl="0" marL="0" rtl="0" algn="l">
                        <a:spcBef>
                          <a:spcPts val="0"/>
                        </a:spcBef>
                        <a:spcAft>
                          <a:spcPts val="0"/>
                        </a:spcAft>
                        <a:buNone/>
                      </a:pPr>
                      <a:r>
                        <a:rPr lang="en"/>
                        <a:t>Percentage of Total Accidents</a:t>
                      </a:r>
                      <a:endParaRPr/>
                    </a:p>
                  </a:txBody>
                  <a:tcPr marT="91425" marB="91425" marR="91425" marL="91425"/>
                </a:tc>
              </a:tr>
              <a:tr h="381000">
                <a:tc>
                  <a:txBody>
                    <a:bodyPr/>
                    <a:lstStyle/>
                    <a:p>
                      <a:pPr indent="0" lvl="0" marL="0" rtl="0" algn="l">
                        <a:spcBef>
                          <a:spcPts val="0"/>
                        </a:spcBef>
                        <a:spcAft>
                          <a:spcPts val="0"/>
                        </a:spcAft>
                        <a:buNone/>
                      </a:pPr>
                      <a:r>
                        <a:rPr lang="en"/>
                        <a:t>2018</a:t>
                      </a:r>
                      <a:endParaRPr/>
                    </a:p>
                  </a:txBody>
                  <a:tcPr marT="91425" marB="91425" marR="91425" marL="91425"/>
                </a:tc>
                <a:tc>
                  <a:txBody>
                    <a:bodyPr/>
                    <a:lstStyle/>
                    <a:p>
                      <a:pPr indent="0" lvl="0" marL="0" rtl="0" algn="l">
                        <a:spcBef>
                          <a:spcPts val="0"/>
                        </a:spcBef>
                        <a:spcAft>
                          <a:spcPts val="0"/>
                        </a:spcAft>
                        <a:buNone/>
                      </a:pPr>
                      <a:r>
                        <a:rPr lang="en"/>
                        <a:t>7.77%</a:t>
                      </a:r>
                      <a:endParaRPr/>
                    </a:p>
                  </a:txBody>
                  <a:tcPr marT="91425" marB="91425" marR="91425" marL="91425"/>
                </a:tc>
              </a:tr>
              <a:tr h="381000">
                <a:tc>
                  <a:txBody>
                    <a:bodyPr/>
                    <a:lstStyle/>
                    <a:p>
                      <a:pPr indent="0" lvl="0" marL="0" rtl="0" algn="l">
                        <a:spcBef>
                          <a:spcPts val="0"/>
                        </a:spcBef>
                        <a:spcAft>
                          <a:spcPts val="0"/>
                        </a:spcAft>
                        <a:buNone/>
                      </a:pPr>
                      <a:r>
                        <a:rPr lang="en"/>
                        <a:t>2020</a:t>
                      </a:r>
                      <a:endParaRPr/>
                    </a:p>
                  </a:txBody>
                  <a:tcPr marT="91425" marB="91425" marR="91425" marL="91425"/>
                </a:tc>
                <a:tc>
                  <a:txBody>
                    <a:bodyPr/>
                    <a:lstStyle/>
                    <a:p>
                      <a:pPr indent="0" lvl="0" marL="0" rtl="0" algn="l">
                        <a:spcBef>
                          <a:spcPts val="0"/>
                        </a:spcBef>
                        <a:spcAft>
                          <a:spcPts val="0"/>
                        </a:spcAft>
                        <a:buNone/>
                      </a:pPr>
                      <a:r>
                        <a:rPr lang="en"/>
                        <a:t>14%</a:t>
                      </a:r>
                      <a:endParaRPr/>
                    </a:p>
                  </a:txBody>
                  <a:tcPr marT="91425" marB="91425" marR="91425" marL="91425"/>
                </a:tc>
              </a:tr>
            </a:tbl>
          </a:graphicData>
        </a:graphic>
      </p:graphicFrame>
      <p:sp>
        <p:nvSpPr>
          <p:cNvPr id="142" name="Google Shape;142;p15"/>
          <p:cNvSpPr txBox="1"/>
          <p:nvPr/>
        </p:nvSpPr>
        <p:spPr>
          <a:xfrm>
            <a:off x="5613300" y="1770625"/>
            <a:ext cx="2412600" cy="415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500">
                <a:latin typeface="Calibri"/>
                <a:ea typeface="Calibri"/>
                <a:cs typeface="Calibri"/>
                <a:sym typeface="Calibri"/>
              </a:rPr>
              <a:t>Distracted Driving Accidents</a:t>
            </a:r>
            <a:endParaRPr sz="1500">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16"/>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Objectives</a:t>
            </a:r>
            <a:endParaRPr/>
          </a:p>
        </p:txBody>
      </p:sp>
      <p:sp>
        <p:nvSpPr>
          <p:cNvPr id="148" name="Google Shape;148;p16"/>
          <p:cNvSpPr txBox="1"/>
          <p:nvPr>
            <p:ph idx="1" type="body"/>
          </p:nvPr>
        </p:nvSpPr>
        <p:spPr>
          <a:xfrm>
            <a:off x="819150" y="1574725"/>
            <a:ext cx="7505700" cy="2448000"/>
          </a:xfrm>
          <a:prstGeom prst="rect">
            <a:avLst/>
          </a:prstGeom>
        </p:spPr>
        <p:txBody>
          <a:bodyPr anchorCtr="0" anchor="t" bIns="91425" lIns="91425" spcFirstLastPara="1" rIns="91425" wrap="square" tIns="91425">
            <a:normAutofit/>
          </a:bodyPr>
          <a:lstStyle/>
          <a:p>
            <a:pPr indent="0" lvl="0" marL="457200" rtl="0" algn="l">
              <a:spcBef>
                <a:spcPts val="0"/>
              </a:spcBef>
              <a:spcAft>
                <a:spcPts val="0"/>
              </a:spcAft>
              <a:buNone/>
            </a:pPr>
            <a:r>
              <a:rPr lang="en" sz="1500" u="sng"/>
              <a:t>Potential Solution:</a:t>
            </a:r>
            <a:endParaRPr sz="1500" u="sng"/>
          </a:p>
          <a:p>
            <a:pPr indent="-323850" lvl="0" marL="457200" rtl="0" algn="l">
              <a:spcBef>
                <a:spcPts val="1200"/>
              </a:spcBef>
              <a:spcAft>
                <a:spcPts val="0"/>
              </a:spcAft>
              <a:buSzPts val="1500"/>
              <a:buChar char="●"/>
            </a:pPr>
            <a:r>
              <a:rPr lang="en" sz="1500"/>
              <a:t>Convolutional Neural Networks are capable to </a:t>
            </a:r>
            <a:r>
              <a:rPr lang="en" sz="1500"/>
              <a:t>differentiating</a:t>
            </a:r>
            <a:r>
              <a:rPr lang="en" sz="1500"/>
              <a:t> safe and distracted driving.</a:t>
            </a:r>
            <a:endParaRPr sz="1500"/>
          </a:p>
          <a:p>
            <a:pPr indent="0" lvl="0" marL="457200" rtl="0" algn="l">
              <a:spcBef>
                <a:spcPts val="1200"/>
              </a:spcBef>
              <a:spcAft>
                <a:spcPts val="0"/>
              </a:spcAft>
              <a:buNone/>
            </a:pPr>
            <a:r>
              <a:rPr lang="en" sz="1500" u="sng"/>
              <a:t>Objectives:</a:t>
            </a:r>
            <a:endParaRPr sz="1500" u="sng"/>
          </a:p>
          <a:p>
            <a:pPr indent="-323850" lvl="0" marL="457200" rtl="0" algn="l">
              <a:spcBef>
                <a:spcPts val="1200"/>
              </a:spcBef>
              <a:spcAft>
                <a:spcPts val="0"/>
              </a:spcAft>
              <a:buSzPts val="1500"/>
              <a:buChar char="●"/>
            </a:pPr>
            <a:r>
              <a:rPr lang="en" sz="1500"/>
              <a:t>Research CNN’s</a:t>
            </a:r>
            <a:endParaRPr sz="1500"/>
          </a:p>
          <a:p>
            <a:pPr indent="-323850" lvl="0" marL="457200" rtl="0" algn="l">
              <a:spcBef>
                <a:spcPts val="0"/>
              </a:spcBef>
              <a:spcAft>
                <a:spcPts val="0"/>
              </a:spcAft>
              <a:buSzPts val="1500"/>
              <a:buChar char="●"/>
            </a:pPr>
            <a:r>
              <a:rPr lang="en" sz="1500"/>
              <a:t>Research CNN application in distracted driving</a:t>
            </a:r>
            <a:endParaRPr sz="1500"/>
          </a:p>
          <a:p>
            <a:pPr indent="-323850" lvl="0" marL="457200" rtl="0" algn="l">
              <a:spcBef>
                <a:spcPts val="0"/>
              </a:spcBef>
              <a:spcAft>
                <a:spcPts val="0"/>
              </a:spcAft>
              <a:buSzPts val="1500"/>
              <a:buChar char="●"/>
            </a:pPr>
            <a:r>
              <a:rPr lang="en" sz="1500"/>
              <a:t>Find suitable </a:t>
            </a:r>
            <a:r>
              <a:rPr lang="en" sz="1500"/>
              <a:t>architecture and tune algorithm for distracted driving using State Farm Dataset.</a:t>
            </a:r>
            <a:endParaRPr sz="15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17"/>
          <p:cNvSpPr txBox="1"/>
          <p:nvPr>
            <p:ph type="title"/>
          </p:nvPr>
        </p:nvSpPr>
        <p:spPr>
          <a:xfrm>
            <a:off x="1888684" y="1746100"/>
            <a:ext cx="5377500" cy="16461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t>Literature Review</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18"/>
          <p:cNvSpPr txBox="1"/>
          <p:nvPr>
            <p:ph type="title"/>
          </p:nvPr>
        </p:nvSpPr>
        <p:spPr>
          <a:xfrm>
            <a:off x="819150" y="26165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Architectures</a:t>
            </a:r>
            <a:endParaRPr/>
          </a:p>
        </p:txBody>
      </p:sp>
      <p:graphicFrame>
        <p:nvGraphicFramePr>
          <p:cNvPr id="159" name="Google Shape;159;p18"/>
          <p:cNvGraphicFramePr/>
          <p:nvPr/>
        </p:nvGraphicFramePr>
        <p:xfrm>
          <a:off x="952500" y="1177675"/>
          <a:ext cx="3000000" cy="3000000"/>
        </p:xfrm>
        <a:graphic>
          <a:graphicData uri="http://schemas.openxmlformats.org/drawingml/2006/table">
            <a:tbl>
              <a:tblPr>
                <a:noFill/>
                <a:tableStyleId>{E3F0E9EA-1E39-4380-A5C5-38311228C4A8}</a:tableStyleId>
              </a:tblPr>
              <a:tblGrid>
                <a:gridCol w="3619500"/>
                <a:gridCol w="3619500"/>
              </a:tblGrid>
              <a:tr h="381000">
                <a:tc>
                  <a:txBody>
                    <a:bodyPr/>
                    <a:lstStyle/>
                    <a:p>
                      <a:pPr indent="0" lvl="0" marL="0" rtl="0" algn="l">
                        <a:lnSpc>
                          <a:spcPct val="115000"/>
                        </a:lnSpc>
                        <a:spcBef>
                          <a:spcPts val="0"/>
                        </a:spcBef>
                        <a:spcAft>
                          <a:spcPts val="1200"/>
                        </a:spcAft>
                        <a:buNone/>
                      </a:pPr>
                      <a:r>
                        <a:rPr lang="en" sz="1200">
                          <a:solidFill>
                            <a:schemeClr val="dk2"/>
                          </a:solidFill>
                          <a:latin typeface="Calibri"/>
                          <a:ea typeface="Calibri"/>
                          <a:cs typeface="Calibri"/>
                          <a:sym typeface="Calibri"/>
                        </a:rPr>
                        <a:t>Alex Net</a:t>
                      </a:r>
                      <a:endParaRPr sz="1200">
                        <a:solidFill>
                          <a:schemeClr val="dk2"/>
                        </a:solidFill>
                        <a:latin typeface="Calibri"/>
                        <a:ea typeface="Calibri"/>
                        <a:cs typeface="Calibri"/>
                        <a:sym typeface="Calibri"/>
                      </a:endParaRPr>
                    </a:p>
                  </a:txBody>
                  <a:tcPr marT="91425" marB="91425" marR="91425" marL="91425"/>
                </a:tc>
                <a:tc>
                  <a:txBody>
                    <a:bodyPr/>
                    <a:lstStyle/>
                    <a:p>
                      <a:pPr indent="0" lvl="0" marL="0" rtl="0" algn="l">
                        <a:lnSpc>
                          <a:spcPct val="115000"/>
                        </a:lnSpc>
                        <a:spcBef>
                          <a:spcPts val="0"/>
                        </a:spcBef>
                        <a:spcAft>
                          <a:spcPts val="1200"/>
                        </a:spcAft>
                        <a:buNone/>
                      </a:pPr>
                      <a:r>
                        <a:rPr lang="en" sz="1200">
                          <a:solidFill>
                            <a:schemeClr val="dk2"/>
                          </a:solidFill>
                          <a:latin typeface="Calibri"/>
                          <a:ea typeface="Calibri"/>
                          <a:cs typeface="Calibri"/>
                          <a:sym typeface="Calibri"/>
                        </a:rPr>
                        <a:t>10 layers, pioneered the concept of dropout</a:t>
                      </a:r>
                      <a:endParaRPr sz="1200">
                        <a:solidFill>
                          <a:schemeClr val="dk2"/>
                        </a:solidFill>
                        <a:latin typeface="Calibri"/>
                        <a:ea typeface="Calibri"/>
                        <a:cs typeface="Calibri"/>
                        <a:sym typeface="Calibri"/>
                      </a:endParaRPr>
                    </a:p>
                  </a:txBody>
                  <a:tcPr marT="91425" marB="91425" marR="91425" marL="91425"/>
                </a:tc>
              </a:tr>
              <a:tr h="381000">
                <a:tc>
                  <a:txBody>
                    <a:bodyPr/>
                    <a:lstStyle/>
                    <a:p>
                      <a:pPr indent="0" lvl="0" marL="0" rtl="0" algn="l">
                        <a:lnSpc>
                          <a:spcPct val="115000"/>
                        </a:lnSpc>
                        <a:spcBef>
                          <a:spcPts val="0"/>
                        </a:spcBef>
                        <a:spcAft>
                          <a:spcPts val="1200"/>
                        </a:spcAft>
                        <a:buNone/>
                      </a:pPr>
                      <a:r>
                        <a:rPr lang="en" sz="1200">
                          <a:solidFill>
                            <a:schemeClr val="dk2"/>
                          </a:solidFill>
                          <a:latin typeface="Calibri"/>
                          <a:ea typeface="Calibri"/>
                          <a:cs typeface="Calibri"/>
                          <a:sym typeface="Calibri"/>
                        </a:rPr>
                        <a:t>GoogLeNet</a:t>
                      </a:r>
                      <a:endParaRPr sz="1200">
                        <a:solidFill>
                          <a:schemeClr val="dk2"/>
                        </a:solidFill>
                        <a:latin typeface="Calibri"/>
                        <a:ea typeface="Calibri"/>
                        <a:cs typeface="Calibri"/>
                        <a:sym typeface="Calibri"/>
                      </a:endParaRPr>
                    </a:p>
                  </a:txBody>
                  <a:tcPr marT="91425" marB="91425" marR="91425" marL="91425"/>
                </a:tc>
                <a:tc>
                  <a:txBody>
                    <a:bodyPr/>
                    <a:lstStyle/>
                    <a:p>
                      <a:pPr indent="0" lvl="0" marL="0" rtl="0" algn="l">
                        <a:spcBef>
                          <a:spcPts val="0"/>
                        </a:spcBef>
                        <a:spcAft>
                          <a:spcPts val="0"/>
                        </a:spcAft>
                        <a:buNone/>
                      </a:pPr>
                      <a:r>
                        <a:rPr lang="en" sz="1200">
                          <a:solidFill>
                            <a:schemeClr val="dk2"/>
                          </a:solidFill>
                          <a:latin typeface="Calibri"/>
                          <a:ea typeface="Calibri"/>
                          <a:cs typeface="Calibri"/>
                          <a:sym typeface="Calibri"/>
                        </a:rPr>
                        <a:t>22 layers, used </a:t>
                      </a:r>
                      <a:r>
                        <a:rPr lang="en" sz="1200">
                          <a:solidFill>
                            <a:schemeClr val="dk2"/>
                          </a:solidFill>
                          <a:latin typeface="Calibri"/>
                          <a:ea typeface="Calibri"/>
                          <a:cs typeface="Calibri"/>
                          <a:sym typeface="Calibri"/>
                        </a:rPr>
                        <a:t>sparse</a:t>
                      </a:r>
                      <a:r>
                        <a:rPr lang="en" sz="1200">
                          <a:solidFill>
                            <a:schemeClr val="dk2"/>
                          </a:solidFill>
                          <a:latin typeface="Calibri"/>
                          <a:ea typeface="Calibri"/>
                          <a:cs typeface="Calibri"/>
                          <a:sym typeface="Calibri"/>
                        </a:rPr>
                        <a:t> structures and small filters</a:t>
                      </a:r>
                      <a:endParaRPr sz="1200">
                        <a:solidFill>
                          <a:schemeClr val="dk2"/>
                        </a:solidFill>
                        <a:latin typeface="Calibri"/>
                        <a:ea typeface="Calibri"/>
                        <a:cs typeface="Calibri"/>
                        <a:sym typeface="Calibri"/>
                      </a:endParaRPr>
                    </a:p>
                  </a:txBody>
                  <a:tcPr marT="91425" marB="91425" marR="91425" marL="91425"/>
                </a:tc>
              </a:tr>
              <a:tr h="381000">
                <a:tc>
                  <a:txBody>
                    <a:bodyPr/>
                    <a:lstStyle/>
                    <a:p>
                      <a:pPr indent="0" lvl="0" marL="0" rtl="0" algn="l">
                        <a:lnSpc>
                          <a:spcPct val="115000"/>
                        </a:lnSpc>
                        <a:spcBef>
                          <a:spcPts val="0"/>
                        </a:spcBef>
                        <a:spcAft>
                          <a:spcPts val="1200"/>
                        </a:spcAft>
                        <a:buNone/>
                      </a:pPr>
                      <a:r>
                        <a:rPr lang="en" sz="1200">
                          <a:solidFill>
                            <a:schemeClr val="dk2"/>
                          </a:solidFill>
                          <a:latin typeface="Calibri"/>
                          <a:ea typeface="Calibri"/>
                          <a:cs typeface="Calibri"/>
                          <a:sym typeface="Calibri"/>
                        </a:rPr>
                        <a:t>VGG</a:t>
                      </a:r>
                      <a:endParaRPr sz="1200">
                        <a:solidFill>
                          <a:schemeClr val="dk2"/>
                        </a:solidFill>
                        <a:latin typeface="Calibri"/>
                        <a:ea typeface="Calibri"/>
                        <a:cs typeface="Calibri"/>
                        <a:sym typeface="Calibri"/>
                      </a:endParaRPr>
                    </a:p>
                  </a:txBody>
                  <a:tcPr marT="91425" marB="91425" marR="91425" marL="91425"/>
                </a:tc>
                <a:tc>
                  <a:txBody>
                    <a:bodyPr/>
                    <a:lstStyle/>
                    <a:p>
                      <a:pPr indent="0" lvl="0" marL="0" rtl="0" algn="l">
                        <a:spcBef>
                          <a:spcPts val="0"/>
                        </a:spcBef>
                        <a:spcAft>
                          <a:spcPts val="0"/>
                        </a:spcAft>
                        <a:buNone/>
                      </a:pPr>
                      <a:r>
                        <a:rPr lang="en" sz="1200">
                          <a:solidFill>
                            <a:schemeClr val="dk2"/>
                          </a:solidFill>
                          <a:latin typeface="Calibri"/>
                          <a:ea typeface="Calibri"/>
                          <a:cs typeface="Calibri"/>
                          <a:sym typeface="Calibri"/>
                        </a:rPr>
                        <a:t>Cascaded convolutional layers for </a:t>
                      </a:r>
                      <a:r>
                        <a:rPr lang="en" sz="1200">
                          <a:solidFill>
                            <a:schemeClr val="dk2"/>
                          </a:solidFill>
                          <a:latin typeface="Calibri"/>
                          <a:ea typeface="Calibri"/>
                          <a:cs typeface="Calibri"/>
                          <a:sym typeface="Calibri"/>
                        </a:rPr>
                        <a:t>efficiency</a:t>
                      </a:r>
                      <a:r>
                        <a:rPr lang="en" sz="1200">
                          <a:solidFill>
                            <a:schemeClr val="dk2"/>
                          </a:solidFill>
                          <a:latin typeface="Calibri"/>
                          <a:ea typeface="Calibri"/>
                          <a:cs typeface="Calibri"/>
                          <a:sym typeface="Calibri"/>
                        </a:rPr>
                        <a:t> </a:t>
                      </a:r>
                      <a:endParaRPr sz="1200">
                        <a:solidFill>
                          <a:schemeClr val="dk2"/>
                        </a:solidFill>
                        <a:latin typeface="Calibri"/>
                        <a:ea typeface="Calibri"/>
                        <a:cs typeface="Calibri"/>
                        <a:sym typeface="Calibri"/>
                      </a:endParaRPr>
                    </a:p>
                  </a:txBody>
                  <a:tcPr marT="91425" marB="91425" marR="91425" marL="91425"/>
                </a:tc>
              </a:tr>
              <a:tr h="381000">
                <a:tc>
                  <a:txBody>
                    <a:bodyPr/>
                    <a:lstStyle/>
                    <a:p>
                      <a:pPr indent="0" lvl="0" marL="0" rtl="0" algn="l">
                        <a:lnSpc>
                          <a:spcPct val="115000"/>
                        </a:lnSpc>
                        <a:spcBef>
                          <a:spcPts val="0"/>
                        </a:spcBef>
                        <a:spcAft>
                          <a:spcPts val="1200"/>
                        </a:spcAft>
                        <a:buNone/>
                      </a:pPr>
                      <a:r>
                        <a:rPr lang="en" sz="1200">
                          <a:solidFill>
                            <a:schemeClr val="dk2"/>
                          </a:solidFill>
                          <a:latin typeface="Calibri"/>
                          <a:ea typeface="Calibri"/>
                          <a:cs typeface="Calibri"/>
                          <a:sym typeface="Calibri"/>
                        </a:rPr>
                        <a:t>ResNet</a:t>
                      </a:r>
                      <a:endParaRPr sz="1200">
                        <a:solidFill>
                          <a:schemeClr val="dk2"/>
                        </a:solidFill>
                        <a:latin typeface="Calibri"/>
                        <a:ea typeface="Calibri"/>
                        <a:cs typeface="Calibri"/>
                        <a:sym typeface="Calibri"/>
                      </a:endParaRPr>
                    </a:p>
                  </a:txBody>
                  <a:tcPr marT="91425" marB="91425" marR="91425" marL="91425"/>
                </a:tc>
                <a:tc>
                  <a:txBody>
                    <a:bodyPr/>
                    <a:lstStyle/>
                    <a:p>
                      <a:pPr indent="0" lvl="0" marL="0" rtl="0" algn="l">
                        <a:spcBef>
                          <a:spcPts val="0"/>
                        </a:spcBef>
                        <a:spcAft>
                          <a:spcPts val="0"/>
                        </a:spcAft>
                        <a:buNone/>
                      </a:pPr>
                      <a:r>
                        <a:rPr lang="en" sz="1200">
                          <a:solidFill>
                            <a:schemeClr val="dk2"/>
                          </a:solidFill>
                          <a:latin typeface="Calibri"/>
                          <a:ea typeface="Calibri"/>
                          <a:cs typeface="Calibri"/>
                          <a:sym typeface="Calibri"/>
                        </a:rPr>
                        <a:t>Pioneered the use of skip</a:t>
                      </a:r>
                      <a:r>
                        <a:rPr lang="en" sz="1200">
                          <a:solidFill>
                            <a:schemeClr val="dk2"/>
                          </a:solidFill>
                          <a:latin typeface="Calibri"/>
                          <a:ea typeface="Calibri"/>
                          <a:cs typeface="Calibri"/>
                          <a:sym typeface="Calibri"/>
                        </a:rPr>
                        <a:t>-connections to minimize  vanishing gradient problem (residuals)</a:t>
                      </a:r>
                      <a:endParaRPr sz="1200">
                        <a:solidFill>
                          <a:schemeClr val="dk2"/>
                        </a:solidFill>
                        <a:latin typeface="Calibri"/>
                        <a:ea typeface="Calibri"/>
                        <a:cs typeface="Calibri"/>
                        <a:sym typeface="Calibri"/>
                      </a:endParaRPr>
                    </a:p>
                  </a:txBody>
                  <a:tcPr marT="91425" marB="91425" marR="91425" marL="91425"/>
                </a:tc>
              </a:tr>
              <a:tr h="381000">
                <a:tc>
                  <a:txBody>
                    <a:bodyPr/>
                    <a:lstStyle/>
                    <a:p>
                      <a:pPr indent="0" lvl="0" marL="0" rtl="0" algn="l">
                        <a:lnSpc>
                          <a:spcPct val="115000"/>
                        </a:lnSpc>
                        <a:spcBef>
                          <a:spcPts val="0"/>
                        </a:spcBef>
                        <a:spcAft>
                          <a:spcPts val="1200"/>
                        </a:spcAft>
                        <a:buNone/>
                      </a:pPr>
                      <a:r>
                        <a:rPr lang="en" sz="1200">
                          <a:solidFill>
                            <a:schemeClr val="dk2"/>
                          </a:solidFill>
                          <a:latin typeface="Calibri"/>
                          <a:ea typeface="Calibri"/>
                          <a:cs typeface="Calibri"/>
                          <a:sym typeface="Calibri"/>
                        </a:rPr>
                        <a:t>MobileNet</a:t>
                      </a:r>
                      <a:endParaRPr sz="1200">
                        <a:solidFill>
                          <a:schemeClr val="dk2"/>
                        </a:solidFill>
                        <a:latin typeface="Calibri"/>
                        <a:ea typeface="Calibri"/>
                        <a:cs typeface="Calibri"/>
                        <a:sym typeface="Calibri"/>
                      </a:endParaRPr>
                    </a:p>
                  </a:txBody>
                  <a:tcPr marT="91425" marB="91425" marR="91425" marL="91425"/>
                </a:tc>
                <a:tc>
                  <a:txBody>
                    <a:bodyPr/>
                    <a:lstStyle/>
                    <a:p>
                      <a:pPr indent="0" lvl="0" marL="0" rtl="0" algn="l">
                        <a:spcBef>
                          <a:spcPts val="0"/>
                        </a:spcBef>
                        <a:spcAft>
                          <a:spcPts val="0"/>
                        </a:spcAft>
                        <a:buNone/>
                      </a:pPr>
                      <a:r>
                        <a:rPr lang="en" sz="1200">
                          <a:solidFill>
                            <a:schemeClr val="dk2"/>
                          </a:solidFill>
                          <a:latin typeface="Calibri"/>
                          <a:ea typeface="Calibri"/>
                          <a:cs typeface="Calibri"/>
                          <a:sym typeface="Calibri"/>
                        </a:rPr>
                        <a:t>Used inverted residuals and linear bottlenecks to minimize complexity for more mobile applications</a:t>
                      </a:r>
                      <a:endParaRPr sz="1200">
                        <a:solidFill>
                          <a:schemeClr val="dk2"/>
                        </a:solidFill>
                        <a:latin typeface="Calibri"/>
                        <a:ea typeface="Calibri"/>
                        <a:cs typeface="Calibri"/>
                        <a:sym typeface="Calibri"/>
                      </a:endParaRPr>
                    </a:p>
                  </a:txBody>
                  <a:tcPr marT="91425" marB="91425" marR="91425" marL="91425"/>
                </a:tc>
              </a:tr>
              <a:tr h="381000">
                <a:tc>
                  <a:txBody>
                    <a:bodyPr/>
                    <a:lstStyle/>
                    <a:p>
                      <a:pPr indent="0" lvl="0" marL="0" rtl="0" algn="l">
                        <a:lnSpc>
                          <a:spcPct val="115000"/>
                        </a:lnSpc>
                        <a:spcBef>
                          <a:spcPts val="0"/>
                        </a:spcBef>
                        <a:spcAft>
                          <a:spcPts val="1200"/>
                        </a:spcAft>
                        <a:buNone/>
                      </a:pPr>
                      <a:r>
                        <a:rPr lang="en" sz="1200">
                          <a:solidFill>
                            <a:schemeClr val="dk2"/>
                          </a:solidFill>
                          <a:latin typeface="Calibri"/>
                          <a:ea typeface="Calibri"/>
                          <a:cs typeface="Calibri"/>
                          <a:sym typeface="Calibri"/>
                        </a:rPr>
                        <a:t>DenseNet</a:t>
                      </a:r>
                      <a:endParaRPr sz="1200">
                        <a:solidFill>
                          <a:schemeClr val="dk2"/>
                        </a:solidFill>
                        <a:latin typeface="Calibri"/>
                        <a:ea typeface="Calibri"/>
                        <a:cs typeface="Calibri"/>
                        <a:sym typeface="Calibri"/>
                      </a:endParaRPr>
                    </a:p>
                  </a:txBody>
                  <a:tcPr marT="91425" marB="91425" marR="91425" marL="91425"/>
                </a:tc>
                <a:tc>
                  <a:txBody>
                    <a:bodyPr/>
                    <a:lstStyle/>
                    <a:p>
                      <a:pPr indent="0" lvl="0" marL="0" rtl="0" algn="l">
                        <a:spcBef>
                          <a:spcPts val="0"/>
                        </a:spcBef>
                        <a:spcAft>
                          <a:spcPts val="0"/>
                        </a:spcAft>
                        <a:buNone/>
                      </a:pPr>
                      <a:r>
                        <a:rPr lang="en" sz="1200">
                          <a:solidFill>
                            <a:schemeClr val="dk2"/>
                          </a:solidFill>
                          <a:latin typeface="Calibri"/>
                          <a:ea typeface="Calibri"/>
                          <a:cs typeface="Calibri"/>
                          <a:sym typeface="Calibri"/>
                        </a:rPr>
                        <a:t>Pioneered Dense Blocks (entire layers can be dropped)</a:t>
                      </a:r>
                      <a:endParaRPr sz="1200">
                        <a:solidFill>
                          <a:schemeClr val="dk2"/>
                        </a:solidFill>
                        <a:latin typeface="Calibri"/>
                        <a:ea typeface="Calibri"/>
                        <a:cs typeface="Calibri"/>
                        <a:sym typeface="Calibri"/>
                      </a:endParaRPr>
                    </a:p>
                  </a:txBody>
                  <a:tcPr marT="91425" marB="91425" marR="91425" marL="91425"/>
                </a:tc>
              </a:tr>
              <a:tr h="381000">
                <a:tc>
                  <a:txBody>
                    <a:bodyPr/>
                    <a:lstStyle/>
                    <a:p>
                      <a:pPr indent="0" lvl="0" marL="0" rtl="0" algn="l">
                        <a:lnSpc>
                          <a:spcPct val="115000"/>
                        </a:lnSpc>
                        <a:spcBef>
                          <a:spcPts val="0"/>
                        </a:spcBef>
                        <a:spcAft>
                          <a:spcPts val="1200"/>
                        </a:spcAft>
                        <a:buNone/>
                      </a:pPr>
                      <a:r>
                        <a:rPr lang="en" sz="1200">
                          <a:solidFill>
                            <a:schemeClr val="dk2"/>
                          </a:solidFill>
                          <a:latin typeface="Calibri"/>
                          <a:ea typeface="Calibri"/>
                          <a:cs typeface="Calibri"/>
                          <a:sym typeface="Calibri"/>
                        </a:rPr>
                        <a:t>Auto-Keras</a:t>
                      </a:r>
                      <a:endParaRPr sz="1200">
                        <a:solidFill>
                          <a:schemeClr val="dk2"/>
                        </a:solidFill>
                        <a:latin typeface="Calibri"/>
                        <a:ea typeface="Calibri"/>
                        <a:cs typeface="Calibri"/>
                        <a:sym typeface="Calibri"/>
                      </a:endParaRPr>
                    </a:p>
                  </a:txBody>
                  <a:tcPr marT="91425" marB="91425" marR="91425" marL="91425"/>
                </a:tc>
                <a:tc>
                  <a:txBody>
                    <a:bodyPr/>
                    <a:lstStyle/>
                    <a:p>
                      <a:pPr indent="0" lvl="0" marL="0" rtl="0" algn="l">
                        <a:spcBef>
                          <a:spcPts val="0"/>
                        </a:spcBef>
                        <a:spcAft>
                          <a:spcPts val="0"/>
                        </a:spcAft>
                        <a:buNone/>
                      </a:pPr>
                      <a:r>
                        <a:rPr lang="en" sz="1200">
                          <a:solidFill>
                            <a:schemeClr val="dk2"/>
                          </a:solidFill>
                          <a:latin typeface="Calibri"/>
                          <a:ea typeface="Calibri"/>
                          <a:cs typeface="Calibri"/>
                          <a:sym typeface="Calibri"/>
                        </a:rPr>
                        <a:t>Automatically constructs architecture and tunes hyperparameters based on input data.</a:t>
                      </a:r>
                      <a:endParaRPr sz="1200">
                        <a:solidFill>
                          <a:schemeClr val="dk2"/>
                        </a:solidFill>
                        <a:latin typeface="Calibri"/>
                        <a:ea typeface="Calibri"/>
                        <a:cs typeface="Calibri"/>
                        <a:sym typeface="Calibri"/>
                      </a:endParaRPr>
                    </a:p>
                  </a:txBody>
                  <a:tcPr marT="91425" marB="91425" marR="91425" marL="91425"/>
                </a:tc>
              </a:tr>
              <a:tr h="381000">
                <a:tc>
                  <a:txBody>
                    <a:bodyPr/>
                    <a:lstStyle/>
                    <a:p>
                      <a:pPr indent="0" lvl="0" marL="0" rtl="0" algn="l">
                        <a:lnSpc>
                          <a:spcPct val="115000"/>
                        </a:lnSpc>
                        <a:spcBef>
                          <a:spcPts val="0"/>
                        </a:spcBef>
                        <a:spcAft>
                          <a:spcPts val="1200"/>
                        </a:spcAft>
                        <a:buNone/>
                      </a:pPr>
                      <a:r>
                        <a:rPr lang="en" sz="1200">
                          <a:solidFill>
                            <a:schemeClr val="dk2"/>
                          </a:solidFill>
                          <a:latin typeface="Calibri"/>
                          <a:ea typeface="Calibri"/>
                          <a:cs typeface="Calibri"/>
                          <a:sym typeface="Calibri"/>
                        </a:rPr>
                        <a:t>EfficientNet</a:t>
                      </a:r>
                      <a:endParaRPr sz="1200">
                        <a:solidFill>
                          <a:schemeClr val="dk2"/>
                        </a:solidFill>
                        <a:latin typeface="Calibri"/>
                        <a:ea typeface="Calibri"/>
                        <a:cs typeface="Calibri"/>
                        <a:sym typeface="Calibri"/>
                      </a:endParaRPr>
                    </a:p>
                  </a:txBody>
                  <a:tcPr marT="91425" marB="91425" marR="91425" marL="91425"/>
                </a:tc>
                <a:tc>
                  <a:txBody>
                    <a:bodyPr/>
                    <a:lstStyle/>
                    <a:p>
                      <a:pPr indent="0" lvl="0" marL="0" rtl="0" algn="l">
                        <a:spcBef>
                          <a:spcPts val="0"/>
                        </a:spcBef>
                        <a:spcAft>
                          <a:spcPts val="0"/>
                        </a:spcAft>
                        <a:buNone/>
                      </a:pPr>
                      <a:r>
                        <a:rPr lang="en" sz="1200">
                          <a:solidFill>
                            <a:schemeClr val="dk2"/>
                          </a:solidFill>
                          <a:latin typeface="Calibri"/>
                          <a:ea typeface="Calibri"/>
                          <a:cs typeface="Calibri"/>
                          <a:sym typeface="Calibri"/>
                        </a:rPr>
                        <a:t>Automated Network that scales network complexity to data set.</a:t>
                      </a:r>
                      <a:endParaRPr sz="1200">
                        <a:solidFill>
                          <a:schemeClr val="dk2"/>
                        </a:solidFill>
                        <a:latin typeface="Calibri"/>
                        <a:ea typeface="Calibri"/>
                        <a:cs typeface="Calibri"/>
                        <a:sym typeface="Calibri"/>
                      </a:endParaRPr>
                    </a:p>
                  </a:txBody>
                  <a:tcPr marT="91425" marB="91425" marR="91425" marL="91425"/>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19"/>
          <p:cNvSpPr txBox="1"/>
          <p:nvPr>
            <p:ph type="title"/>
          </p:nvPr>
        </p:nvSpPr>
        <p:spPr>
          <a:xfrm>
            <a:off x="819163" y="781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Distracted Driving Literature</a:t>
            </a:r>
            <a:endParaRPr/>
          </a:p>
        </p:txBody>
      </p:sp>
      <p:graphicFrame>
        <p:nvGraphicFramePr>
          <p:cNvPr id="165" name="Google Shape;165;p19"/>
          <p:cNvGraphicFramePr/>
          <p:nvPr/>
        </p:nvGraphicFramePr>
        <p:xfrm>
          <a:off x="334838" y="586250"/>
          <a:ext cx="3000000" cy="3000000"/>
        </p:xfrm>
        <a:graphic>
          <a:graphicData uri="http://schemas.openxmlformats.org/drawingml/2006/table">
            <a:tbl>
              <a:tblPr>
                <a:noFill/>
                <a:tableStyleId>{E3F0E9EA-1E39-4380-A5C5-38311228C4A8}</a:tableStyleId>
              </a:tblPr>
              <a:tblGrid>
                <a:gridCol w="3965025"/>
                <a:gridCol w="4509300"/>
              </a:tblGrid>
              <a:tr h="381000">
                <a:tc>
                  <a:txBody>
                    <a:bodyPr/>
                    <a:lstStyle/>
                    <a:p>
                      <a:pPr indent="0" lvl="0" marL="0" marR="0" rtl="0" algn="l">
                        <a:lnSpc>
                          <a:spcPct val="115000"/>
                        </a:lnSpc>
                        <a:spcBef>
                          <a:spcPts val="0"/>
                        </a:spcBef>
                        <a:spcAft>
                          <a:spcPts val="0"/>
                        </a:spcAft>
                        <a:buNone/>
                      </a:pPr>
                      <a:r>
                        <a:rPr i="1" lang="en" sz="1000"/>
                        <a:t>Detection of Distracted Driver using Convolutional Neural Network</a:t>
                      </a:r>
                      <a:endParaRPr i="1" sz="1000"/>
                    </a:p>
                  </a:txBody>
                  <a:tcPr marT="91425" marB="91425" marR="91425" marL="91425"/>
                </a:tc>
                <a:tc>
                  <a:txBody>
                    <a:bodyPr/>
                    <a:lstStyle/>
                    <a:p>
                      <a:pPr indent="0" lvl="0" marL="0" rtl="0" algn="l">
                        <a:spcBef>
                          <a:spcPts val="0"/>
                        </a:spcBef>
                        <a:spcAft>
                          <a:spcPts val="0"/>
                        </a:spcAft>
                        <a:buNone/>
                      </a:pPr>
                      <a:r>
                        <a:rPr lang="en" sz="1000"/>
                        <a:t>VGG-16 and 1x1 convolutions instead of fully connected layers</a:t>
                      </a:r>
                      <a:endParaRPr sz="1000"/>
                    </a:p>
                  </a:txBody>
                  <a:tcPr marT="91425" marB="91425" marR="91425" marL="91425"/>
                </a:tc>
              </a:tr>
              <a:tr h="426700">
                <a:tc>
                  <a:txBody>
                    <a:bodyPr/>
                    <a:lstStyle/>
                    <a:p>
                      <a:pPr indent="0" lvl="0" marL="0" marR="0" rtl="0" algn="l">
                        <a:lnSpc>
                          <a:spcPct val="115000"/>
                        </a:lnSpc>
                        <a:spcBef>
                          <a:spcPts val="0"/>
                        </a:spcBef>
                        <a:spcAft>
                          <a:spcPts val="0"/>
                        </a:spcAft>
                        <a:buNone/>
                      </a:pPr>
                      <a:r>
                        <a:rPr i="1" lang="en" sz="1000"/>
                        <a:t>Driver Distraction Identification with an Ensemble of Convolutional Neural</a:t>
                      </a:r>
                      <a:endParaRPr i="1" sz="1000"/>
                    </a:p>
                  </a:txBody>
                  <a:tcPr marT="91425" marB="91425" marR="91425" marL="91425"/>
                </a:tc>
                <a:tc>
                  <a:txBody>
                    <a:bodyPr/>
                    <a:lstStyle/>
                    <a:p>
                      <a:pPr indent="0" lvl="0" marL="0" marR="0" rtl="0" algn="l">
                        <a:lnSpc>
                          <a:spcPct val="100000"/>
                        </a:lnSpc>
                        <a:spcBef>
                          <a:spcPts val="0"/>
                        </a:spcBef>
                        <a:spcAft>
                          <a:spcPts val="0"/>
                        </a:spcAft>
                        <a:buNone/>
                      </a:pPr>
                      <a:r>
                        <a:rPr lang="en" sz="1000"/>
                        <a:t>Ensemble of different types of neural networks including: AlexNet, Inception V3, ResNet, and VGG-16</a:t>
                      </a:r>
                      <a:endParaRPr sz="1000"/>
                    </a:p>
                  </a:txBody>
                  <a:tcPr marT="91425" marB="91425" marR="91425" marL="91425"/>
                </a:tc>
              </a:tr>
              <a:tr h="426700">
                <a:tc>
                  <a:txBody>
                    <a:bodyPr/>
                    <a:lstStyle/>
                    <a:p>
                      <a:pPr indent="0" lvl="0" marL="0" rtl="0" algn="l">
                        <a:lnSpc>
                          <a:spcPct val="115000"/>
                        </a:lnSpc>
                        <a:spcBef>
                          <a:spcPts val="0"/>
                        </a:spcBef>
                        <a:spcAft>
                          <a:spcPts val="0"/>
                        </a:spcAft>
                        <a:buNone/>
                      </a:pPr>
                      <a:r>
                        <a:rPr i="1" lang="en" sz="1000"/>
                        <a:t>Driver Fatigue Detection Based on Convolutional Neural Networks using EM-CNN</a:t>
                      </a:r>
                      <a:endParaRPr i="1" sz="1000"/>
                    </a:p>
                  </a:txBody>
                  <a:tcPr marT="91425" marB="91425" marR="91425" marL="91425"/>
                </a:tc>
                <a:tc>
                  <a:txBody>
                    <a:bodyPr/>
                    <a:lstStyle/>
                    <a:p>
                      <a:pPr indent="0" lvl="0" marL="0" marR="0" rtl="0" algn="l">
                        <a:lnSpc>
                          <a:spcPct val="100000"/>
                        </a:lnSpc>
                        <a:spcBef>
                          <a:spcPts val="0"/>
                        </a:spcBef>
                        <a:spcAft>
                          <a:spcPts val="0"/>
                        </a:spcAft>
                        <a:buNone/>
                      </a:pPr>
                      <a:r>
                        <a:rPr lang="en" sz="1000"/>
                        <a:t>3 cascaded CNN’s two of which used object detection to measure facial features of driver.</a:t>
                      </a:r>
                      <a:endParaRPr sz="1000"/>
                    </a:p>
                  </a:txBody>
                  <a:tcPr marT="91425" marB="91425" marR="91425" marL="91425"/>
                </a:tc>
              </a:tr>
              <a:tr h="426700">
                <a:tc>
                  <a:txBody>
                    <a:bodyPr/>
                    <a:lstStyle/>
                    <a:p>
                      <a:pPr indent="0" lvl="0" marL="0" marR="0" rtl="0" algn="l">
                        <a:lnSpc>
                          <a:spcPct val="115000"/>
                        </a:lnSpc>
                        <a:spcBef>
                          <a:spcPts val="0"/>
                        </a:spcBef>
                        <a:spcAft>
                          <a:spcPts val="0"/>
                        </a:spcAft>
                        <a:buNone/>
                      </a:pPr>
                      <a:r>
                        <a:rPr i="1" lang="en" sz="1000"/>
                        <a:t>Driving Posture recognition by Convolutional Neural Networks</a:t>
                      </a:r>
                      <a:endParaRPr i="1" sz="1000"/>
                    </a:p>
                  </a:txBody>
                  <a:tcPr marT="91425" marB="91425" marR="91425" marL="91425"/>
                </a:tc>
                <a:tc>
                  <a:txBody>
                    <a:bodyPr/>
                    <a:lstStyle/>
                    <a:p>
                      <a:pPr indent="0" lvl="0" marL="0" marR="0" rtl="0" algn="l">
                        <a:lnSpc>
                          <a:spcPct val="100000"/>
                        </a:lnSpc>
                        <a:spcBef>
                          <a:spcPts val="0"/>
                        </a:spcBef>
                        <a:spcAft>
                          <a:spcPts val="0"/>
                        </a:spcAft>
                        <a:buNone/>
                      </a:pPr>
                      <a:r>
                        <a:rPr lang="en" sz="1000"/>
                        <a:t>Used CNN to detect gaze, head posture, facial cues, and driver’s body language.</a:t>
                      </a:r>
                      <a:endParaRPr sz="1000"/>
                    </a:p>
                  </a:txBody>
                  <a:tcPr marT="91425" marB="91425" marR="91425" marL="91425"/>
                </a:tc>
              </a:tr>
              <a:tr h="381000">
                <a:tc>
                  <a:txBody>
                    <a:bodyPr/>
                    <a:lstStyle/>
                    <a:p>
                      <a:pPr indent="0" lvl="0" marL="0" rtl="0" algn="l">
                        <a:lnSpc>
                          <a:spcPct val="115000"/>
                        </a:lnSpc>
                        <a:spcBef>
                          <a:spcPts val="0"/>
                        </a:spcBef>
                        <a:spcAft>
                          <a:spcPts val="0"/>
                        </a:spcAft>
                        <a:buNone/>
                      </a:pPr>
                      <a:r>
                        <a:rPr i="1" lang="en" sz="1000"/>
                        <a:t>In Distracted Driving Detection with Machine Learning Methods by CNN based Feature Extraction</a:t>
                      </a:r>
                      <a:endParaRPr i="1" sz="1000"/>
                    </a:p>
                  </a:txBody>
                  <a:tcPr marT="91425" marB="91425" marR="91425" marL="91425"/>
                </a:tc>
                <a:tc>
                  <a:txBody>
                    <a:bodyPr/>
                    <a:lstStyle/>
                    <a:p>
                      <a:pPr indent="0" lvl="0" marL="0" marR="0" rtl="0" algn="l">
                        <a:lnSpc>
                          <a:spcPct val="100000"/>
                        </a:lnSpc>
                        <a:spcBef>
                          <a:spcPts val="0"/>
                        </a:spcBef>
                        <a:spcAft>
                          <a:spcPts val="0"/>
                        </a:spcAft>
                        <a:buNone/>
                      </a:pPr>
                      <a:r>
                        <a:rPr lang="en" sz="1000"/>
                        <a:t>Used CNN to extract features to pass through KNN, SVM, and RF in parallel</a:t>
                      </a:r>
                      <a:endParaRPr sz="1000"/>
                    </a:p>
                  </a:txBody>
                  <a:tcPr marT="91425" marB="91425" marR="91425" marL="91425"/>
                </a:tc>
              </a:tr>
              <a:tr h="381000">
                <a:tc>
                  <a:txBody>
                    <a:bodyPr/>
                    <a:lstStyle/>
                    <a:p>
                      <a:pPr indent="0" lvl="0" marL="0" marR="0" rtl="0" algn="l">
                        <a:lnSpc>
                          <a:spcPct val="115000"/>
                        </a:lnSpc>
                        <a:spcBef>
                          <a:spcPts val="0"/>
                        </a:spcBef>
                        <a:spcAft>
                          <a:spcPts val="0"/>
                        </a:spcAft>
                        <a:buNone/>
                      </a:pPr>
                      <a:r>
                        <a:rPr i="1" lang="en" sz="1000"/>
                        <a:t>Weight Initialization of Deep Neural Networks(DNN’s) using Data Statistics</a:t>
                      </a:r>
                      <a:endParaRPr i="1" sz="1000"/>
                    </a:p>
                  </a:txBody>
                  <a:tcPr marT="91425" marB="91425" marR="91425" marL="91425"/>
                </a:tc>
                <a:tc>
                  <a:txBody>
                    <a:bodyPr/>
                    <a:lstStyle/>
                    <a:p>
                      <a:pPr indent="0" lvl="0" marL="0" marR="0" rtl="0" algn="l">
                        <a:lnSpc>
                          <a:spcPct val="100000"/>
                        </a:lnSpc>
                        <a:spcBef>
                          <a:spcPts val="0"/>
                        </a:spcBef>
                        <a:spcAft>
                          <a:spcPts val="0"/>
                        </a:spcAft>
                        <a:buNone/>
                      </a:pPr>
                      <a:r>
                        <a:rPr lang="en" sz="1000"/>
                        <a:t>Proposed</a:t>
                      </a:r>
                      <a:r>
                        <a:rPr lang="en" sz="1000"/>
                        <a:t> alternative </a:t>
                      </a:r>
                      <a:r>
                        <a:rPr lang="en" sz="1000"/>
                        <a:t>mathematical</a:t>
                      </a:r>
                      <a:r>
                        <a:rPr lang="en" sz="1000"/>
                        <a:t> method for </a:t>
                      </a:r>
                      <a:r>
                        <a:rPr lang="en" sz="1000"/>
                        <a:t>initializing</a:t>
                      </a:r>
                      <a:r>
                        <a:rPr lang="en" sz="1000"/>
                        <a:t> weights to reduce vanishing gradient and improve accuracy</a:t>
                      </a:r>
                      <a:endParaRPr sz="1000"/>
                    </a:p>
                  </a:txBody>
                  <a:tcPr marT="91425" marB="91425" marR="91425" marL="91425"/>
                </a:tc>
              </a:tr>
              <a:tr h="381000">
                <a:tc>
                  <a:txBody>
                    <a:bodyPr/>
                    <a:lstStyle/>
                    <a:p>
                      <a:pPr indent="0" lvl="0" marL="0" marR="0" rtl="0" algn="l">
                        <a:lnSpc>
                          <a:spcPct val="115000"/>
                        </a:lnSpc>
                        <a:spcBef>
                          <a:spcPts val="0"/>
                        </a:spcBef>
                        <a:spcAft>
                          <a:spcPts val="0"/>
                        </a:spcAft>
                        <a:buNone/>
                      </a:pPr>
                      <a:r>
                        <a:rPr i="1" lang="en" sz="1000"/>
                        <a:t>“Texting &amp; Driving” Detection Using Deep Convolutional Neural Networks</a:t>
                      </a:r>
                      <a:endParaRPr i="1" sz="1000"/>
                    </a:p>
                  </a:txBody>
                  <a:tcPr marT="91425" marB="91425" marR="91425" marL="91425"/>
                </a:tc>
                <a:tc>
                  <a:txBody>
                    <a:bodyPr/>
                    <a:lstStyle/>
                    <a:p>
                      <a:pPr indent="0" lvl="0" marL="0" marR="0" rtl="0" algn="l">
                        <a:lnSpc>
                          <a:spcPct val="100000"/>
                        </a:lnSpc>
                        <a:spcBef>
                          <a:spcPts val="0"/>
                        </a:spcBef>
                        <a:spcAft>
                          <a:spcPts val="0"/>
                        </a:spcAft>
                        <a:buNone/>
                      </a:pPr>
                      <a:r>
                        <a:rPr lang="en" sz="1000"/>
                        <a:t>Inception V3 model with region of interest tracking hands of driver.</a:t>
                      </a:r>
                      <a:endParaRPr sz="1000"/>
                    </a:p>
                  </a:txBody>
                  <a:tcPr marT="91425" marB="91425" marR="91425" marL="91425"/>
                </a:tc>
              </a:tr>
              <a:tr h="444975">
                <a:tc>
                  <a:txBody>
                    <a:bodyPr/>
                    <a:lstStyle/>
                    <a:p>
                      <a:pPr indent="0" lvl="0" marL="0" marR="0" rtl="0" algn="l">
                        <a:lnSpc>
                          <a:spcPct val="115000"/>
                        </a:lnSpc>
                        <a:spcBef>
                          <a:spcPts val="0"/>
                        </a:spcBef>
                        <a:spcAft>
                          <a:spcPts val="0"/>
                        </a:spcAft>
                        <a:buNone/>
                      </a:pPr>
                      <a:r>
                        <a:rPr i="1" lang="en" sz="1000"/>
                        <a:t>Driver Behavior Analysis via Two-Stream Deep Convolutional Neural Network</a:t>
                      </a:r>
                      <a:endParaRPr i="1" sz="1000"/>
                    </a:p>
                  </a:txBody>
                  <a:tcPr marT="91425" marB="91425" marR="91425" marL="91425"/>
                </a:tc>
                <a:tc>
                  <a:txBody>
                    <a:bodyPr/>
                    <a:lstStyle/>
                    <a:p>
                      <a:pPr indent="0" lvl="0" marL="0" marR="0" rtl="0" algn="l">
                        <a:lnSpc>
                          <a:spcPct val="100000"/>
                        </a:lnSpc>
                        <a:spcBef>
                          <a:spcPts val="0"/>
                        </a:spcBef>
                        <a:spcAft>
                          <a:spcPts val="0"/>
                        </a:spcAft>
                        <a:buNone/>
                      </a:pPr>
                      <a:r>
                        <a:rPr lang="en" sz="1000"/>
                        <a:t>2 CNN’s in parallel to process </a:t>
                      </a:r>
                      <a:r>
                        <a:rPr lang="en" sz="1000"/>
                        <a:t>spatial</a:t>
                      </a:r>
                      <a:r>
                        <a:rPr lang="en" sz="1000"/>
                        <a:t> and temporal data from images.</a:t>
                      </a:r>
                      <a:endParaRPr sz="1000"/>
                    </a:p>
                  </a:txBody>
                  <a:tcPr marT="91425" marB="91425" marR="91425" marL="91425"/>
                </a:tc>
              </a:tr>
              <a:tr h="381000">
                <a:tc>
                  <a:txBody>
                    <a:bodyPr/>
                    <a:lstStyle/>
                    <a:p>
                      <a:pPr indent="0" lvl="0" marL="0" rtl="0" algn="l">
                        <a:lnSpc>
                          <a:spcPct val="115000"/>
                        </a:lnSpc>
                        <a:spcBef>
                          <a:spcPts val="0"/>
                        </a:spcBef>
                        <a:spcAft>
                          <a:spcPts val="0"/>
                        </a:spcAft>
                        <a:buNone/>
                      </a:pPr>
                      <a:r>
                        <a:rPr i="1" lang="en" sz="1000"/>
                        <a:t>Real-time detection of distracted driving based on deep learning</a:t>
                      </a:r>
                      <a:endParaRPr i="1" sz="1000"/>
                    </a:p>
                  </a:txBody>
                  <a:tcPr marT="91425" marB="91425" marR="91425" marL="91425"/>
                </a:tc>
                <a:tc>
                  <a:txBody>
                    <a:bodyPr/>
                    <a:lstStyle/>
                    <a:p>
                      <a:pPr indent="0" lvl="0" marL="0" marR="0" rtl="0" algn="l">
                        <a:lnSpc>
                          <a:spcPct val="100000"/>
                        </a:lnSpc>
                        <a:spcBef>
                          <a:spcPts val="0"/>
                        </a:spcBef>
                        <a:spcAft>
                          <a:spcPts val="0"/>
                        </a:spcAft>
                        <a:buNone/>
                      </a:pPr>
                      <a:r>
                        <a:rPr lang="en" sz="1000"/>
                        <a:t>Tested 4 Algorithms on artificial driving setup</a:t>
                      </a:r>
                      <a:endParaRPr sz="1000"/>
                    </a:p>
                  </a:txBody>
                  <a:tcPr marT="91425" marB="91425" marR="91425" marL="91425"/>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20"/>
          <p:cNvSpPr txBox="1"/>
          <p:nvPr>
            <p:ph type="title"/>
          </p:nvPr>
        </p:nvSpPr>
        <p:spPr>
          <a:xfrm>
            <a:off x="1888684" y="1746100"/>
            <a:ext cx="5377500" cy="16461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t>Method</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21"/>
          <p:cNvSpPr txBox="1"/>
          <p:nvPr>
            <p:ph type="title"/>
          </p:nvPr>
        </p:nvSpPr>
        <p:spPr>
          <a:xfrm>
            <a:off x="819150" y="37845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 State Farm Dataset</a:t>
            </a:r>
            <a:endParaRPr/>
          </a:p>
        </p:txBody>
      </p:sp>
      <p:pic>
        <p:nvPicPr>
          <p:cNvPr id="176" name="Google Shape;176;p21"/>
          <p:cNvPicPr preferRelativeResize="0"/>
          <p:nvPr/>
        </p:nvPicPr>
        <p:blipFill>
          <a:blip r:embed="rId3">
            <a:alphaModFix amt="80000"/>
          </a:blip>
          <a:stretch>
            <a:fillRect/>
          </a:stretch>
        </p:blipFill>
        <p:spPr>
          <a:xfrm>
            <a:off x="364600" y="1206350"/>
            <a:ext cx="8414800" cy="282322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hift">
  <a:themeElements>
    <a:clrScheme name="Shift">
      <a:dk1>
        <a:srgbClr val="FFFFFF"/>
      </a:dk1>
      <a:lt1>
        <a:srgbClr val="AF7B51"/>
      </a:lt1>
      <a:dk2>
        <a:srgbClr val="233A44"/>
      </a:dk2>
      <a:lt2>
        <a:srgbClr val="D9D9D9"/>
      </a:lt2>
      <a:accent1>
        <a:srgbClr val="00796B"/>
      </a:accent1>
      <a:accent2>
        <a:srgbClr val="D9563F"/>
      </a:accent2>
      <a:accent3>
        <a:srgbClr val="C4A15A"/>
      </a:accent3>
      <a:accent4>
        <a:srgbClr val="14F597"/>
      </a:accent4>
      <a:accent5>
        <a:srgbClr val="3D4594"/>
      </a:accent5>
      <a:accent6>
        <a:srgbClr val="163EF5"/>
      </a:accent6>
      <a:hlink>
        <a:srgbClr val="3D4594"/>
      </a:hlink>
      <a:folHlink>
        <a:srgbClr val="3D459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