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embeddedFontLst>
    <p:embeddedFont>
      <p:font typeface="Nuni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F0E9EA-1E39-4380-A5C5-38311228C4A8}">
  <a:tblStyle styleId="{E3F0E9EA-1E39-4380-A5C5-38311228C4A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Nunito-regular.fntdata"/><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italic.fntdata"/><Relationship Id="rId25" Type="http://schemas.openxmlformats.org/officeDocument/2006/relationships/font" Target="fonts/Nunito-bold.fntdata"/><Relationship Id="rId27" Type="http://schemas.openxmlformats.org/officeDocument/2006/relationships/font" Target="fonts/Nuni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a47438057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a47438057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a474380574_0_4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a474380574_0_4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a474380574_0_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a474380574_0_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a47438057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1a47438057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397b09f1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397b09f1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1a47438057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1a47438057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a474380574_0_4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1a474380574_0_4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b2df8912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b2df8912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a474380574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a474380574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a4743805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a4743805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a474380574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a474380574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a474380574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a474380574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a474380574_0_4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a474380574_0_4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a474380574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a474380574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a474380574_0_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a474380574_0_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a474380574_0_4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a474380574_0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nhtsa.gov/risky-driving/" TargetMode="External"/><Relationship Id="rId4" Type="http://schemas.openxmlformats.org/officeDocument/2006/relationships/hyperlink" Target="https://doi.org/10.1155/2019/4125865" TargetMode="External"/><Relationship Id="rId5" Type="http://schemas.openxmlformats.org/officeDocument/2006/relationships/hyperlink" Target="https://doi.org/10.1145/3065386" TargetMode="External"/><Relationship Id="rId6" Type="http://schemas.openxmlformats.org/officeDocument/2006/relationships/hyperlink" Target="https://doi.org/10.1145/3292500.333064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i.org/10.1155/2019/4125865" TargetMode="External"/><Relationship Id="rId4" Type="http://schemas.openxmlformats.org/officeDocument/2006/relationships/hyperlink" Target="https://doi.org/10.1155/2020/7251280" TargetMode="External"/><Relationship Id="rId5" Type="http://schemas.openxmlformats.org/officeDocument/2006/relationships/hyperlink" Target="https://doi.org/10.1049/iet-its.2018.517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311700" y="1165475"/>
            <a:ext cx="8520600" cy="1743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2980"/>
              <a:t>A Study of Deep Neural Networks in the Application of Distracted Driving Detection. </a:t>
            </a:r>
            <a:endParaRPr sz="2980"/>
          </a:p>
        </p:txBody>
      </p:sp>
      <p:sp>
        <p:nvSpPr>
          <p:cNvPr id="129" name="Google Shape;129;p13"/>
          <p:cNvSpPr txBox="1"/>
          <p:nvPr>
            <p:ph idx="1" type="subTitle"/>
          </p:nvPr>
        </p:nvSpPr>
        <p:spPr>
          <a:xfrm>
            <a:off x="277450" y="2976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By Wesley Heikes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Auto-Keras</a:t>
            </a:r>
            <a:endParaRPr/>
          </a:p>
        </p:txBody>
      </p:sp>
      <p:sp>
        <p:nvSpPr>
          <p:cNvPr id="182" name="Google Shape;182;p22"/>
          <p:cNvSpPr txBox="1"/>
          <p:nvPr>
            <p:ph idx="1" type="body"/>
          </p:nvPr>
        </p:nvSpPr>
        <p:spPr>
          <a:xfrm>
            <a:off x="666750" y="1669575"/>
            <a:ext cx="37965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t>What does it do?</a:t>
            </a:r>
            <a:endParaRPr sz="1500"/>
          </a:p>
          <a:p>
            <a:pPr indent="-323850" lvl="0" marL="457200" rtl="0" algn="l">
              <a:spcBef>
                <a:spcPts val="1200"/>
              </a:spcBef>
              <a:spcAft>
                <a:spcPts val="0"/>
              </a:spcAft>
              <a:buSzPts val="1500"/>
              <a:buChar char="●"/>
            </a:pPr>
            <a:r>
              <a:rPr lang="en" sz="1500"/>
              <a:t>Tests different Neural Network </a:t>
            </a:r>
            <a:r>
              <a:rPr lang="en" sz="1500"/>
              <a:t>Architectures</a:t>
            </a:r>
            <a:endParaRPr sz="1500"/>
          </a:p>
          <a:p>
            <a:pPr indent="-323850" lvl="0" marL="457200" rtl="0" algn="l">
              <a:spcBef>
                <a:spcPts val="0"/>
              </a:spcBef>
              <a:spcAft>
                <a:spcPts val="0"/>
              </a:spcAft>
              <a:buSzPts val="1500"/>
              <a:buChar char="●"/>
            </a:pPr>
            <a:r>
              <a:rPr lang="en" sz="1500"/>
              <a:t>Tunes hyperparameters</a:t>
            </a:r>
            <a:endParaRPr sz="1500"/>
          </a:p>
          <a:p>
            <a:pPr indent="-323850" lvl="0" marL="457200" rtl="0" algn="l">
              <a:spcBef>
                <a:spcPts val="0"/>
              </a:spcBef>
              <a:spcAft>
                <a:spcPts val="0"/>
              </a:spcAft>
              <a:buSzPts val="1500"/>
              <a:buChar char="●"/>
            </a:pPr>
            <a:r>
              <a:rPr lang="en" sz="1500"/>
              <a:t>Displays the resulting </a:t>
            </a:r>
            <a:endParaRPr sz="1500"/>
          </a:p>
          <a:p>
            <a:pPr indent="-323850" lvl="0" marL="457200" rtl="0" algn="l">
              <a:spcBef>
                <a:spcPts val="0"/>
              </a:spcBef>
              <a:spcAft>
                <a:spcPts val="0"/>
              </a:spcAft>
              <a:buSzPts val="1500"/>
              <a:buChar char="●"/>
            </a:pPr>
            <a:r>
              <a:rPr lang="en" sz="1500"/>
              <a:t>Adjusts for overfitting and underfitting</a:t>
            </a:r>
            <a:endParaRPr sz="1500"/>
          </a:p>
        </p:txBody>
      </p:sp>
      <p:sp>
        <p:nvSpPr>
          <p:cNvPr id="183" name="Google Shape;183;p22"/>
          <p:cNvSpPr txBox="1"/>
          <p:nvPr/>
        </p:nvSpPr>
        <p:spPr>
          <a:xfrm>
            <a:off x="4648425" y="1669575"/>
            <a:ext cx="4038600" cy="1365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500">
                <a:solidFill>
                  <a:schemeClr val="dk2"/>
                </a:solidFill>
                <a:latin typeface="Calibri"/>
                <a:ea typeface="Calibri"/>
                <a:cs typeface="Calibri"/>
                <a:sym typeface="Calibri"/>
              </a:rPr>
              <a:t>How does it work?</a:t>
            </a:r>
            <a:endParaRPr sz="1500">
              <a:solidFill>
                <a:schemeClr val="dk2"/>
              </a:solidFill>
              <a:latin typeface="Calibri"/>
              <a:ea typeface="Calibri"/>
              <a:cs typeface="Calibri"/>
              <a:sym typeface="Calibri"/>
            </a:endParaRPr>
          </a:p>
          <a:p>
            <a:pPr indent="-323850" lvl="0" marL="457200" rtl="0" algn="l">
              <a:lnSpc>
                <a:spcPct val="115000"/>
              </a:lnSpc>
              <a:spcBef>
                <a:spcPts val="1200"/>
              </a:spcBef>
              <a:spcAft>
                <a:spcPts val="0"/>
              </a:spcAft>
              <a:buClr>
                <a:schemeClr val="dk2"/>
              </a:buClr>
              <a:buSzPts val="1500"/>
              <a:buFont typeface="Calibri"/>
              <a:buChar char="●"/>
            </a:pPr>
            <a:r>
              <a:rPr lang="en" sz="1500">
                <a:solidFill>
                  <a:schemeClr val="dk2"/>
                </a:solidFill>
                <a:latin typeface="Calibri"/>
                <a:ea typeface="Calibri"/>
                <a:cs typeface="Calibri"/>
                <a:sym typeface="Calibri"/>
              </a:rPr>
              <a:t>Framework on top of Keras</a:t>
            </a:r>
            <a:endParaRPr sz="1500">
              <a:solidFill>
                <a:schemeClr val="dk2"/>
              </a:solidFill>
              <a:latin typeface="Calibri"/>
              <a:ea typeface="Calibri"/>
              <a:cs typeface="Calibri"/>
              <a:sym typeface="Calibri"/>
            </a:endParaRPr>
          </a:p>
          <a:p>
            <a:pPr indent="-323850" lvl="0" marL="457200" rtl="0" algn="l">
              <a:lnSpc>
                <a:spcPct val="115000"/>
              </a:lnSpc>
              <a:spcBef>
                <a:spcPts val="0"/>
              </a:spcBef>
              <a:spcAft>
                <a:spcPts val="0"/>
              </a:spcAft>
              <a:buClr>
                <a:schemeClr val="dk2"/>
              </a:buClr>
              <a:buSzPts val="1500"/>
              <a:buFont typeface="Calibri"/>
              <a:buChar char="●"/>
            </a:pPr>
            <a:r>
              <a:rPr lang="en" sz="1500">
                <a:solidFill>
                  <a:schemeClr val="dk2"/>
                </a:solidFill>
                <a:latin typeface="Calibri"/>
                <a:ea typeface="Calibri"/>
                <a:cs typeface="Calibri"/>
                <a:sym typeface="Calibri"/>
              </a:rPr>
              <a:t>Feed in preprocessed Data</a:t>
            </a:r>
            <a:endParaRPr sz="1500">
              <a:solidFill>
                <a:schemeClr val="dk2"/>
              </a:solidFill>
              <a:latin typeface="Calibri"/>
              <a:ea typeface="Calibri"/>
              <a:cs typeface="Calibri"/>
              <a:sym typeface="Calibri"/>
            </a:endParaRPr>
          </a:p>
          <a:p>
            <a:pPr indent="-323850" lvl="0" marL="457200" rtl="0" algn="l">
              <a:lnSpc>
                <a:spcPct val="115000"/>
              </a:lnSpc>
              <a:spcBef>
                <a:spcPts val="0"/>
              </a:spcBef>
              <a:spcAft>
                <a:spcPts val="0"/>
              </a:spcAft>
              <a:buClr>
                <a:schemeClr val="dk2"/>
              </a:buClr>
              <a:buSzPts val="1500"/>
              <a:buFont typeface="Calibri"/>
              <a:buChar char="●"/>
            </a:pPr>
            <a:r>
              <a:rPr lang="en" sz="1500">
                <a:solidFill>
                  <a:schemeClr val="dk2"/>
                </a:solidFill>
                <a:latin typeface="Calibri"/>
                <a:ea typeface="Calibri"/>
                <a:cs typeface="Calibri"/>
                <a:sym typeface="Calibri"/>
              </a:rPr>
              <a:t>Auto-Keras trains and tunes the model</a:t>
            </a:r>
            <a:endParaRPr sz="16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Results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4"/>
          <p:cNvSpPr txBox="1"/>
          <p:nvPr>
            <p:ph type="title"/>
          </p:nvPr>
        </p:nvSpPr>
        <p:spPr>
          <a:xfrm>
            <a:off x="819150" y="845600"/>
            <a:ext cx="21612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Resulting Architecture:</a:t>
            </a:r>
            <a:endParaRPr/>
          </a:p>
        </p:txBody>
      </p:sp>
      <p:pic>
        <p:nvPicPr>
          <p:cNvPr id="194" name="Google Shape;194;p24"/>
          <p:cNvPicPr preferRelativeResize="0"/>
          <p:nvPr/>
        </p:nvPicPr>
        <p:blipFill rotWithShape="1">
          <a:blip r:embed="rId3">
            <a:alphaModFix/>
          </a:blip>
          <a:srcRect b="0" l="0" r="0" t="823"/>
          <a:stretch/>
        </p:blipFill>
        <p:spPr>
          <a:xfrm>
            <a:off x="3890600" y="455150"/>
            <a:ext cx="3790300" cy="4110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791888" y="34152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Resulting Accuracy:</a:t>
            </a:r>
            <a:endParaRPr/>
          </a:p>
        </p:txBody>
      </p:sp>
      <p:pic>
        <p:nvPicPr>
          <p:cNvPr id="200" name="Google Shape;200;p25"/>
          <p:cNvPicPr preferRelativeResize="0"/>
          <p:nvPr/>
        </p:nvPicPr>
        <p:blipFill>
          <a:blip r:embed="rId3">
            <a:alphaModFix/>
          </a:blip>
          <a:stretch>
            <a:fillRect/>
          </a:stretch>
        </p:blipFill>
        <p:spPr>
          <a:xfrm>
            <a:off x="859900" y="1052500"/>
            <a:ext cx="7267576" cy="3038500"/>
          </a:xfrm>
          <a:prstGeom prst="rect">
            <a:avLst/>
          </a:prstGeom>
          <a:noFill/>
          <a:ln>
            <a:noFill/>
          </a:ln>
        </p:spPr>
      </p:pic>
      <p:sp>
        <p:nvSpPr>
          <p:cNvPr id="201" name="Google Shape;201;p25"/>
          <p:cNvSpPr txBox="1"/>
          <p:nvPr/>
        </p:nvSpPr>
        <p:spPr>
          <a:xfrm>
            <a:off x="1169650" y="4140250"/>
            <a:ext cx="2574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Calibri"/>
                <a:ea typeface="Calibri"/>
                <a:cs typeface="Calibri"/>
                <a:sym typeface="Calibri"/>
              </a:rPr>
              <a:t>Validation Loss: 2.55%		Validation Accuracy 99.5%</a:t>
            </a: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Alternate </a:t>
            </a:r>
            <a:r>
              <a:rPr lang="en"/>
              <a:t>Architecture</a:t>
            </a:r>
            <a:endParaRPr/>
          </a:p>
        </p:txBody>
      </p:sp>
      <p:sp>
        <p:nvSpPr>
          <p:cNvPr id="207" name="Google Shape;207;p26"/>
          <p:cNvSpPr txBox="1"/>
          <p:nvPr>
            <p:ph idx="1" type="body"/>
          </p:nvPr>
        </p:nvSpPr>
        <p:spPr>
          <a:xfrm>
            <a:off x="819150" y="1990725"/>
            <a:ext cx="3476400" cy="24480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Result of 44 Trials</a:t>
            </a:r>
            <a:endParaRPr sz="1600"/>
          </a:p>
          <a:p>
            <a:pPr indent="-330200" lvl="0" marL="457200" rtl="0" algn="l">
              <a:spcBef>
                <a:spcPts val="0"/>
              </a:spcBef>
              <a:spcAft>
                <a:spcPts val="0"/>
              </a:spcAft>
              <a:buSzPts val="1600"/>
              <a:buChar char="●"/>
            </a:pPr>
            <a:r>
              <a:rPr lang="en" sz="1600"/>
              <a:t>Accuracy = 86%</a:t>
            </a:r>
            <a:endParaRPr sz="1600"/>
          </a:p>
        </p:txBody>
      </p:sp>
      <p:pic>
        <p:nvPicPr>
          <p:cNvPr id="208" name="Google Shape;208;p26"/>
          <p:cNvPicPr preferRelativeResize="0"/>
          <p:nvPr/>
        </p:nvPicPr>
        <p:blipFill>
          <a:blip r:embed="rId3">
            <a:alphaModFix/>
          </a:blip>
          <a:stretch>
            <a:fillRect/>
          </a:stretch>
        </p:blipFill>
        <p:spPr>
          <a:xfrm>
            <a:off x="5171750" y="519350"/>
            <a:ext cx="3511050" cy="38967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214" name="Google Shape;214;p27"/>
          <p:cNvSpPr txBox="1"/>
          <p:nvPr>
            <p:ph idx="1" type="body"/>
          </p:nvPr>
        </p:nvSpPr>
        <p:spPr>
          <a:xfrm>
            <a:off x="819150" y="1504125"/>
            <a:ext cx="7505700" cy="2448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Distracted driving is a growing problem</a:t>
            </a:r>
            <a:endParaRPr sz="1500"/>
          </a:p>
          <a:p>
            <a:pPr indent="-323850" lvl="0" marL="457200" rtl="0" algn="l">
              <a:spcBef>
                <a:spcPts val="0"/>
              </a:spcBef>
              <a:spcAft>
                <a:spcPts val="0"/>
              </a:spcAft>
              <a:buSzPts val="1500"/>
              <a:buChar char="●"/>
            </a:pPr>
            <a:r>
              <a:rPr lang="en" sz="1500"/>
              <a:t>Convolutional Neural Networks are capable of detecting distracted driving</a:t>
            </a:r>
            <a:endParaRPr sz="1500"/>
          </a:p>
          <a:p>
            <a:pPr indent="-323850" lvl="0" marL="457200" rtl="0" algn="l">
              <a:spcBef>
                <a:spcPts val="0"/>
              </a:spcBef>
              <a:spcAft>
                <a:spcPts val="0"/>
              </a:spcAft>
              <a:buSzPts val="1500"/>
              <a:buChar char="●"/>
            </a:pPr>
            <a:r>
              <a:rPr lang="en" sz="1500"/>
              <a:t>Auto-Keras is an automated </a:t>
            </a:r>
            <a:r>
              <a:rPr lang="en" sz="1500"/>
              <a:t>framework</a:t>
            </a:r>
            <a:r>
              <a:rPr lang="en" sz="1500"/>
              <a:t> that creates and tunes neural networks.</a:t>
            </a:r>
            <a:endParaRPr sz="1500"/>
          </a:p>
          <a:p>
            <a:pPr indent="0" lvl="0" marL="0" rtl="0" algn="l">
              <a:spcBef>
                <a:spcPts val="1200"/>
              </a:spcBef>
              <a:spcAft>
                <a:spcPts val="0"/>
              </a:spcAft>
              <a:buNone/>
            </a:pPr>
            <a:r>
              <a:rPr lang="en" sz="1500"/>
              <a:t>	</a:t>
            </a:r>
            <a:r>
              <a:rPr lang="en" sz="1500" u="sng"/>
              <a:t>Weaknesses:</a:t>
            </a:r>
            <a:endParaRPr sz="1500" u="sng"/>
          </a:p>
          <a:p>
            <a:pPr indent="-323850" lvl="0" marL="457200" rtl="0" algn="l">
              <a:spcBef>
                <a:spcPts val="1200"/>
              </a:spcBef>
              <a:spcAft>
                <a:spcPts val="0"/>
              </a:spcAft>
              <a:buSzPts val="1500"/>
              <a:buChar char="●"/>
            </a:pPr>
            <a:r>
              <a:rPr lang="en" sz="1500"/>
              <a:t>Research</a:t>
            </a:r>
            <a:r>
              <a:rPr lang="en" sz="1500"/>
              <a:t> limited by Keras/Tensorflow bugs</a:t>
            </a:r>
            <a:endParaRPr sz="1500"/>
          </a:p>
          <a:p>
            <a:pPr indent="-323850" lvl="0" marL="457200" rtl="0" algn="l">
              <a:spcBef>
                <a:spcPts val="0"/>
              </a:spcBef>
              <a:spcAft>
                <a:spcPts val="0"/>
              </a:spcAft>
              <a:buSzPts val="1500"/>
              <a:buChar char="●"/>
            </a:pPr>
            <a:r>
              <a:rPr lang="en" sz="1500"/>
              <a:t>Additional Validation could be done by further testing the Auto-Keras results</a:t>
            </a:r>
            <a:endParaRPr sz="1500"/>
          </a:p>
          <a:p>
            <a:pPr indent="0" lvl="0" marL="0" rtl="0" algn="l">
              <a:spcBef>
                <a:spcPts val="1200"/>
              </a:spcBef>
              <a:spcAft>
                <a:spcPts val="1200"/>
              </a:spcAft>
              <a:buNone/>
            </a:pPr>
            <a:r>
              <a:t/>
            </a:r>
            <a:endParaRPr sz="1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8"/>
          <p:cNvSpPr txBox="1"/>
          <p:nvPr>
            <p:ph type="title"/>
          </p:nvPr>
        </p:nvSpPr>
        <p:spPr>
          <a:xfrm>
            <a:off x="794675" y="2191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220" name="Google Shape;220;p28"/>
          <p:cNvSpPr txBox="1"/>
          <p:nvPr>
            <p:ph idx="1" type="body"/>
          </p:nvPr>
        </p:nvSpPr>
        <p:spPr>
          <a:xfrm>
            <a:off x="819150" y="812400"/>
            <a:ext cx="7505700" cy="4096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[1] Distracted driving. NHTSA. (2021). Retrieved from </a:t>
            </a:r>
            <a:r>
              <a:rPr lang="en" sz="822">
                <a:solidFill>
                  <a:srgbClr val="000000"/>
                </a:solidFill>
                <a:uFill>
                  <a:noFill/>
                </a:uFill>
                <a:latin typeface="Arial"/>
                <a:ea typeface="Arial"/>
                <a:cs typeface="Arial"/>
                <a:sym typeface="Arial"/>
                <a:hlinkClick r:id="rId3">
                  <a:extLst>
                    <a:ext uri="{A12FA001-AC4F-418D-AE19-62706E023703}">
                      <ahyp:hlinkClr val="tx"/>
                    </a:ext>
                  </a:extLst>
                </a:hlinkClick>
              </a:rPr>
              <a:t>https://www.nhtsa.gov/risky-driving/</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[2] Anna Montoya, W.. (2016). State Farm Distracted Driver Detection.</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Hesham M. Eraqi, Yehya Abouelnaga, Mohamed H. Saad, Mohamed N. Moustafa, "Driver Distraction Identification with an Ensemble of Convolutional Neural Networks", Journal of Advanced Transportation, vol. 2019, Article ID 4125865, 12 pages, 2019. </a:t>
            </a:r>
            <a:r>
              <a:rPr lang="en" sz="822">
                <a:solidFill>
                  <a:srgbClr val="000000"/>
                </a:solidFill>
                <a:uFill>
                  <a:noFill/>
                </a:uFill>
                <a:latin typeface="Arial"/>
                <a:ea typeface="Arial"/>
                <a:cs typeface="Arial"/>
                <a:sym typeface="Arial"/>
                <a:hlinkClick r:id="rId4">
                  <a:extLst>
                    <a:ext uri="{A12FA001-AC4F-418D-AE19-62706E023703}">
                      <ahyp:hlinkClr val="tx"/>
                    </a:ext>
                  </a:extLst>
                </a:hlinkClick>
              </a:rPr>
              <a:t>https://doi.org/10.1155/2019/4125865</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[3] Alex Krizhevsky, Ilya Sutskever, and Geoffrey E. Hinton. 2017. ImageNet classification with deep convolutional neural networks. Commun. ACM 60, 6 (June 2017), 84–90. </a:t>
            </a:r>
            <a:r>
              <a:rPr lang="en" sz="822">
                <a:solidFill>
                  <a:srgbClr val="000000"/>
                </a:solidFill>
                <a:uFill>
                  <a:noFill/>
                </a:uFill>
                <a:latin typeface="Arial"/>
                <a:ea typeface="Arial"/>
                <a:cs typeface="Arial"/>
                <a:sym typeface="Arial"/>
                <a:hlinkClick r:id="rId5">
                  <a:extLst>
                    <a:ext uri="{A12FA001-AC4F-418D-AE19-62706E023703}">
                      <ahyp:hlinkClr val="tx"/>
                    </a:ext>
                  </a:extLst>
                </a:hlinkClick>
              </a:rPr>
              <a:t>https://doi.org/10.1145/3065386</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[4] Szegedy, C., Liu, W., Jia, Y., Sermanet, P., Reed, S., Anguelov, D., Erhan, D., Vanhoucke, V., &amp; Rabinovich, A. (2015). Going Deeper With Convolutions. In Proceedings of the IEEE Conference on Computer Vision and Pattern Recognition (CVPR).</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[5] Simonyan, K., &amp; Zisserman, A.. Very Deep Convolutional Networks for Large-Scale Image Recognition.</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[6] He, K., Zhang, X., Ren, S., &amp; Sun, J. (2016). Deep Residual Learning for Image Recognition. In Proceedings of the IEEE Conference on Computer Vision and Pattern Recognition (CVPR).</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[7] Sandler, M., Howard, A., Zhu, M., Zhmoginov, A., &amp; Chen, L.C. (2018). MobileNetV2: Inverted Residuals and Linear Bottlenecks. In Proceedings of the IEEE Conference on Computer Vision and Pattern Recognition (CVPR).</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[8] Huang, G., Liu, Z., Maaten, L., &amp; Weinberger, K. (2017). Densely Connected Convolutional Networks. In Proceedings of the IEEE Conference on Computer Vision and Pattern Recognition (CVPR).</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rPr lang="en" sz="822">
                <a:solidFill>
                  <a:srgbClr val="000000"/>
                </a:solidFill>
                <a:latin typeface="Arial"/>
                <a:ea typeface="Arial"/>
                <a:cs typeface="Arial"/>
                <a:sym typeface="Arial"/>
              </a:rPr>
              <a:t>[9] Haifeng Jin, Qingquan Song, and Xia Hu. 2019. Auto-Keras: An Efficient Neural Architecture Search System. In Proceedings of the 25th ACM SIGKDD International Conference on Knowledge Discovery &amp; Data Mining (KDD '19). Association for Computing Machinery, New York, NY, USA, 1946–1956. </a:t>
            </a:r>
            <a:r>
              <a:rPr lang="en" sz="822">
                <a:solidFill>
                  <a:srgbClr val="000000"/>
                </a:solidFill>
                <a:uFill>
                  <a:noFill/>
                </a:uFill>
                <a:latin typeface="Arial"/>
                <a:ea typeface="Arial"/>
                <a:cs typeface="Arial"/>
                <a:sym typeface="Arial"/>
                <a:hlinkClick r:id="rId6">
                  <a:extLst>
                    <a:ext uri="{A12FA001-AC4F-418D-AE19-62706E023703}">
                      <ahyp:hlinkClr val="tx"/>
                    </a:ext>
                  </a:extLst>
                </a:hlinkClick>
              </a:rPr>
              <a:t>https://doi.org/10.1145/3292500.3330648</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a:p>
            <a:pPr indent="0" lvl="0" marL="0" rtl="0" algn="l">
              <a:lnSpc>
                <a:spcPct val="100000"/>
              </a:lnSpc>
              <a:spcBef>
                <a:spcPts val="0"/>
              </a:spcBef>
              <a:spcAft>
                <a:spcPts val="0"/>
              </a:spcAft>
              <a:buSzPts val="523"/>
              <a:buNone/>
            </a:pPr>
            <a:r>
              <a:t/>
            </a:r>
            <a:endParaRPr sz="822">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type="title"/>
          </p:nvPr>
        </p:nvSpPr>
        <p:spPr>
          <a:xfrm>
            <a:off x="819150" y="34152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226" name="Google Shape;226;p29"/>
          <p:cNvSpPr txBox="1"/>
          <p:nvPr>
            <p:ph idx="1" type="body"/>
          </p:nvPr>
        </p:nvSpPr>
        <p:spPr>
          <a:xfrm>
            <a:off x="819150" y="1022825"/>
            <a:ext cx="7505700" cy="34158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[10] Tan, M., &amp; Le, Q. (2019). EfficientNet: Rethinking Model Scaling for Convolutional Neural Networks. In Proceedings of the 36th International Conference on Machine Learning (pp. 6105–6114). PMLR.</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[11] Baheti, B., Gajre, S., &amp; Talbar, S. (2018). Detection of Distracted Driver Using Convolutional Neural Network. In Proceedings of the IEEE Conference on Computer Vision and Pattern Recognition (CVPR) Workshops.</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[12] Hesham M. Eraqi, Yehya Abouelnaga, Mohamed H. Saad, Mohamed N. Moustafa, "Driver Distraction Identification with an Ensemble of Convolutional Neural Networks", Journal of Advanced Transportation, vol. 2019, Article ID 4125865, 12 pages, 2019. </a:t>
            </a:r>
            <a:r>
              <a:rPr lang="en" sz="722" u="sng">
                <a:solidFill>
                  <a:srgbClr val="1155CC"/>
                </a:solidFill>
                <a:latin typeface="Arial"/>
                <a:ea typeface="Arial"/>
                <a:cs typeface="Arial"/>
                <a:sym typeface="Arial"/>
                <a:hlinkClick r:id="rId3">
                  <a:extLst>
                    <a:ext uri="{A12FA001-AC4F-418D-AE19-62706E023703}">
                      <ahyp:hlinkClr val="tx"/>
                    </a:ext>
                  </a:extLst>
                </a:hlinkClick>
              </a:rPr>
              <a:t>https://doi.org/10.1155/2019/4125865</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[13] Zuopeng Zhao, Nana Zhou, Lan Zhang, Hualin Yan, Yi Xu, Zhongxin Zhang, "Driver Fatigue Detection Based on Convolutional Neural Networks Using EM-CNN", Computational Intelligence and Neuroscience, vol. 2020, Article ID 7251280, 11 pages, 2020. </a:t>
            </a:r>
            <a:r>
              <a:rPr lang="en" sz="722">
                <a:solidFill>
                  <a:srgbClr val="000000"/>
                </a:solidFill>
                <a:uFill>
                  <a:noFill/>
                </a:uFill>
                <a:latin typeface="Arial"/>
                <a:ea typeface="Arial"/>
                <a:cs typeface="Arial"/>
                <a:sym typeface="Arial"/>
                <a:hlinkClick r:id="rId4">
                  <a:extLst>
                    <a:ext uri="{A12FA001-AC4F-418D-AE19-62706E023703}">
                      <ahyp:hlinkClr val="tx"/>
                    </a:ext>
                  </a:extLst>
                </a:hlinkClick>
              </a:rPr>
              <a:t>https://doi.org/10.1155/2020/7251280</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[14] Yan, Chao &amp; Zhang, Bailing &amp; Coenen, Frans. (2015). Driving posture recognition by convolutional neural networks. IET Computer Vision. 10. 10.1049/iet-cvi.2015.0175.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[15] S. K. S. Al-doorı , Y. S. Taspınar and M. Koklu , "Distracted Driving Detection with Machine Learning Methods by CNN Based Feature Extraction", International Journal of Applied Mathematics Electronics and Computers, vol. 9, no. 4, pp. 116-121, Dec. 2021, doi:10.18100/ijamec.1035749</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[16] Saiprasad Koturwar, &amp; Shabbir Merchant (2017). Weight Initialization of Deep Neural Networks(DNNs) using Data Statistics. CoRR, abs/1710.10570.</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[17] J. M. Celaya-Padilla et al., “‘Texting &amp;amp; Driving’ Detection Using Deep Convolutional Neural Networks,” Applied Sciences, vol. 9, no. 15, p. 2962, Jul. 2019, doi: 10.3390/app9152962.</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[18] J.-C. Chen, C.-Y. Lee, P.-Y. Huang, and C.-R. Lin, “Driver Behavior Analysis via Two-Stream Deep Convolutional Neural Network,” Applied Sciences, vol. 10, no. 6, p. 1908, Mar. 2020, doi: 10.3390/app10061908.</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t/>
            </a:r>
            <a:endParaRPr sz="722">
              <a:solidFill>
                <a:srgbClr val="000000"/>
              </a:solidFill>
              <a:latin typeface="Arial"/>
              <a:ea typeface="Arial"/>
              <a:cs typeface="Arial"/>
              <a:sym typeface="Arial"/>
            </a:endParaRPr>
          </a:p>
          <a:p>
            <a:pPr indent="0" lvl="0" marL="0" rtl="0" algn="l">
              <a:lnSpc>
                <a:spcPct val="100000"/>
              </a:lnSpc>
              <a:spcBef>
                <a:spcPts val="0"/>
              </a:spcBef>
              <a:spcAft>
                <a:spcPts val="0"/>
              </a:spcAft>
              <a:buClr>
                <a:srgbClr val="000000"/>
              </a:buClr>
              <a:buSzPts val="523"/>
              <a:buFont typeface="Arial"/>
              <a:buNone/>
            </a:pPr>
            <a:r>
              <a:rPr lang="en" sz="722">
                <a:solidFill>
                  <a:srgbClr val="000000"/>
                </a:solidFill>
                <a:latin typeface="Arial"/>
                <a:ea typeface="Arial"/>
                <a:cs typeface="Arial"/>
                <a:sym typeface="Arial"/>
              </a:rPr>
              <a:t>[19] Tran, D., Manh Do, H., Sheng, W., Bai, H. and Chowdhary, G. (2018), Real-time detection of distracted driving based on deep learning. IET Intell. Transp. Syst., 12: 1210-1219. </a:t>
            </a:r>
            <a:r>
              <a:rPr lang="en" sz="722">
                <a:solidFill>
                  <a:srgbClr val="000000"/>
                </a:solidFill>
                <a:uFill>
                  <a:noFill/>
                </a:uFill>
                <a:latin typeface="Arial"/>
                <a:ea typeface="Arial"/>
                <a:cs typeface="Arial"/>
                <a:sym typeface="Arial"/>
                <a:hlinkClick r:id="rId5">
                  <a:extLst>
                    <a:ext uri="{A12FA001-AC4F-418D-AE19-62706E023703}">
                      <ahyp:hlinkClr val="tx"/>
                    </a:ext>
                  </a:extLst>
                </a:hlinkClick>
              </a:rPr>
              <a:t>https://doi.org/10.1049/iet-its.2018.5172</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Introduction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Problem</a:t>
            </a:r>
            <a:endParaRPr/>
          </a:p>
        </p:txBody>
      </p:sp>
      <p:sp>
        <p:nvSpPr>
          <p:cNvPr id="140" name="Google Shape;140;p15"/>
          <p:cNvSpPr txBox="1"/>
          <p:nvPr>
            <p:ph idx="1" type="body"/>
          </p:nvPr>
        </p:nvSpPr>
        <p:spPr>
          <a:xfrm>
            <a:off x="789775" y="1770625"/>
            <a:ext cx="3658800" cy="24480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The proportion of distracted driving accidents is growing.</a:t>
            </a:r>
            <a:endParaRPr sz="1400"/>
          </a:p>
          <a:p>
            <a:pPr indent="-317500" lvl="0" marL="457200" rtl="0" algn="l">
              <a:spcBef>
                <a:spcPts val="0"/>
              </a:spcBef>
              <a:spcAft>
                <a:spcPts val="0"/>
              </a:spcAft>
              <a:buSzPts val="1400"/>
              <a:buChar char="●"/>
            </a:pPr>
            <a:r>
              <a:rPr lang="en" sz="1400"/>
              <a:t>Phone Usage</a:t>
            </a:r>
            <a:r>
              <a:rPr lang="en" sz="1400"/>
              <a:t>, Make-up, and changing the radio station are among many behaviors that are contributing to these accidents.</a:t>
            </a:r>
            <a:endParaRPr sz="1400"/>
          </a:p>
          <a:p>
            <a:pPr indent="-317500" lvl="0" marL="457200" rtl="0" algn="l">
              <a:spcBef>
                <a:spcPts val="0"/>
              </a:spcBef>
              <a:spcAft>
                <a:spcPts val="0"/>
              </a:spcAft>
              <a:buSzPts val="1400"/>
              <a:buChar char="●"/>
            </a:pPr>
            <a:r>
              <a:rPr lang="en" sz="1400"/>
              <a:t>Cell phone usage while driving accounts for 29,999 crashes in 2020.</a:t>
            </a:r>
            <a:endParaRPr sz="1400"/>
          </a:p>
        </p:txBody>
      </p:sp>
      <p:graphicFrame>
        <p:nvGraphicFramePr>
          <p:cNvPr id="141" name="Google Shape;141;p15"/>
          <p:cNvGraphicFramePr/>
          <p:nvPr/>
        </p:nvGraphicFramePr>
        <p:xfrm>
          <a:off x="5256675" y="2170825"/>
          <a:ext cx="3000000" cy="3000000"/>
        </p:xfrm>
        <a:graphic>
          <a:graphicData uri="http://schemas.openxmlformats.org/drawingml/2006/table">
            <a:tbl>
              <a:tblPr>
                <a:noFill/>
                <a:tableStyleId>{E3F0E9EA-1E39-4380-A5C5-38311228C4A8}</a:tableStyleId>
              </a:tblPr>
              <a:tblGrid>
                <a:gridCol w="708875"/>
                <a:gridCol w="2558725"/>
              </a:tblGrid>
              <a:tr h="381000">
                <a:tc>
                  <a:txBody>
                    <a:bodyPr/>
                    <a:lstStyle/>
                    <a:p>
                      <a:pPr indent="0" lvl="0" marL="0" rtl="0" algn="l">
                        <a:spcBef>
                          <a:spcPts val="0"/>
                        </a:spcBef>
                        <a:spcAft>
                          <a:spcPts val="0"/>
                        </a:spcAft>
                        <a:buNone/>
                      </a:pPr>
                      <a:r>
                        <a:rPr lang="en"/>
                        <a:t>Year</a:t>
                      </a:r>
                      <a:endParaRPr/>
                    </a:p>
                  </a:txBody>
                  <a:tcPr marT="91425" marB="91425" marR="91425" marL="91425"/>
                </a:tc>
                <a:tc>
                  <a:txBody>
                    <a:bodyPr/>
                    <a:lstStyle/>
                    <a:p>
                      <a:pPr indent="0" lvl="0" marL="0" rtl="0" algn="l">
                        <a:spcBef>
                          <a:spcPts val="0"/>
                        </a:spcBef>
                        <a:spcAft>
                          <a:spcPts val="0"/>
                        </a:spcAft>
                        <a:buNone/>
                      </a:pPr>
                      <a:r>
                        <a:rPr lang="en"/>
                        <a:t>Percentage of Total Accidents</a:t>
                      </a:r>
                      <a:endParaRPr/>
                    </a:p>
                  </a:txBody>
                  <a:tcPr marT="91425" marB="91425" marR="91425" marL="91425"/>
                </a:tc>
              </a:tr>
              <a:tr h="381000">
                <a:tc>
                  <a:txBody>
                    <a:bodyPr/>
                    <a:lstStyle/>
                    <a:p>
                      <a:pPr indent="0" lvl="0" marL="0" rtl="0" algn="l">
                        <a:spcBef>
                          <a:spcPts val="0"/>
                        </a:spcBef>
                        <a:spcAft>
                          <a:spcPts val="0"/>
                        </a:spcAft>
                        <a:buNone/>
                      </a:pPr>
                      <a:r>
                        <a:rPr lang="en"/>
                        <a:t>2018</a:t>
                      </a:r>
                      <a:endParaRPr/>
                    </a:p>
                  </a:txBody>
                  <a:tcPr marT="91425" marB="91425" marR="91425" marL="91425"/>
                </a:tc>
                <a:tc>
                  <a:txBody>
                    <a:bodyPr/>
                    <a:lstStyle/>
                    <a:p>
                      <a:pPr indent="0" lvl="0" marL="0" rtl="0" algn="l">
                        <a:spcBef>
                          <a:spcPts val="0"/>
                        </a:spcBef>
                        <a:spcAft>
                          <a:spcPts val="0"/>
                        </a:spcAft>
                        <a:buNone/>
                      </a:pPr>
                      <a:r>
                        <a:rPr lang="en"/>
                        <a:t>7.77%</a:t>
                      </a:r>
                      <a:endParaRPr/>
                    </a:p>
                  </a:txBody>
                  <a:tcPr marT="91425" marB="91425" marR="91425" marL="91425"/>
                </a:tc>
              </a:tr>
              <a:tr h="381000">
                <a:tc>
                  <a:txBody>
                    <a:bodyPr/>
                    <a:lstStyle/>
                    <a:p>
                      <a:pPr indent="0" lvl="0" marL="0" rtl="0" algn="l">
                        <a:spcBef>
                          <a:spcPts val="0"/>
                        </a:spcBef>
                        <a:spcAft>
                          <a:spcPts val="0"/>
                        </a:spcAft>
                        <a:buNone/>
                      </a:pPr>
                      <a:r>
                        <a:rPr lang="en"/>
                        <a:t>2020</a:t>
                      </a:r>
                      <a:endParaRPr/>
                    </a:p>
                  </a:txBody>
                  <a:tcPr marT="91425" marB="91425" marR="91425" marL="91425"/>
                </a:tc>
                <a:tc>
                  <a:txBody>
                    <a:bodyPr/>
                    <a:lstStyle/>
                    <a:p>
                      <a:pPr indent="0" lvl="0" marL="0" rtl="0" algn="l">
                        <a:spcBef>
                          <a:spcPts val="0"/>
                        </a:spcBef>
                        <a:spcAft>
                          <a:spcPts val="0"/>
                        </a:spcAft>
                        <a:buNone/>
                      </a:pPr>
                      <a:r>
                        <a:rPr lang="en"/>
                        <a:t>14%</a:t>
                      </a:r>
                      <a:endParaRPr/>
                    </a:p>
                  </a:txBody>
                  <a:tcPr marT="91425" marB="91425" marR="91425" marL="91425"/>
                </a:tc>
              </a:tr>
            </a:tbl>
          </a:graphicData>
        </a:graphic>
      </p:graphicFrame>
      <p:sp>
        <p:nvSpPr>
          <p:cNvPr id="142" name="Google Shape;142;p15"/>
          <p:cNvSpPr txBox="1"/>
          <p:nvPr/>
        </p:nvSpPr>
        <p:spPr>
          <a:xfrm>
            <a:off x="5613300" y="1770625"/>
            <a:ext cx="2412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Calibri"/>
                <a:ea typeface="Calibri"/>
                <a:cs typeface="Calibri"/>
                <a:sym typeface="Calibri"/>
              </a:rPr>
              <a:t>Distracted Driving Accidents</a:t>
            </a:r>
            <a:endParaRPr sz="15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Objectives</a:t>
            </a:r>
            <a:endParaRPr/>
          </a:p>
        </p:txBody>
      </p:sp>
      <p:sp>
        <p:nvSpPr>
          <p:cNvPr id="148" name="Google Shape;148;p16"/>
          <p:cNvSpPr txBox="1"/>
          <p:nvPr>
            <p:ph idx="1" type="body"/>
          </p:nvPr>
        </p:nvSpPr>
        <p:spPr>
          <a:xfrm>
            <a:off x="819150" y="1574725"/>
            <a:ext cx="7505700" cy="24480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lang="en" sz="1500" u="sng"/>
              <a:t>Potential Solution:</a:t>
            </a:r>
            <a:endParaRPr sz="1500" u="sng"/>
          </a:p>
          <a:p>
            <a:pPr indent="-323850" lvl="0" marL="457200" rtl="0" algn="l">
              <a:spcBef>
                <a:spcPts val="1200"/>
              </a:spcBef>
              <a:spcAft>
                <a:spcPts val="0"/>
              </a:spcAft>
              <a:buSzPts val="1500"/>
              <a:buChar char="●"/>
            </a:pPr>
            <a:r>
              <a:rPr lang="en" sz="1500"/>
              <a:t>Convolutional Neural Networks are capable to </a:t>
            </a:r>
            <a:r>
              <a:rPr lang="en" sz="1500"/>
              <a:t>differentiating</a:t>
            </a:r>
            <a:r>
              <a:rPr lang="en" sz="1500"/>
              <a:t> safe and distracted driving.</a:t>
            </a:r>
            <a:endParaRPr sz="1500"/>
          </a:p>
          <a:p>
            <a:pPr indent="0" lvl="0" marL="457200" rtl="0" algn="l">
              <a:spcBef>
                <a:spcPts val="1200"/>
              </a:spcBef>
              <a:spcAft>
                <a:spcPts val="0"/>
              </a:spcAft>
              <a:buNone/>
            </a:pPr>
            <a:r>
              <a:rPr lang="en" sz="1500" u="sng"/>
              <a:t>Objectives:</a:t>
            </a:r>
            <a:endParaRPr sz="1500" u="sng"/>
          </a:p>
          <a:p>
            <a:pPr indent="-323850" lvl="0" marL="457200" rtl="0" algn="l">
              <a:spcBef>
                <a:spcPts val="1200"/>
              </a:spcBef>
              <a:spcAft>
                <a:spcPts val="0"/>
              </a:spcAft>
              <a:buSzPts val="1500"/>
              <a:buChar char="●"/>
            </a:pPr>
            <a:r>
              <a:rPr lang="en" sz="1500"/>
              <a:t>Research CNN’s</a:t>
            </a:r>
            <a:endParaRPr sz="1500"/>
          </a:p>
          <a:p>
            <a:pPr indent="-323850" lvl="0" marL="457200" rtl="0" algn="l">
              <a:spcBef>
                <a:spcPts val="0"/>
              </a:spcBef>
              <a:spcAft>
                <a:spcPts val="0"/>
              </a:spcAft>
              <a:buSzPts val="1500"/>
              <a:buChar char="●"/>
            </a:pPr>
            <a:r>
              <a:rPr lang="en" sz="1500"/>
              <a:t>Research CNN application in distracted driving</a:t>
            </a:r>
            <a:endParaRPr sz="1500"/>
          </a:p>
          <a:p>
            <a:pPr indent="-323850" lvl="0" marL="457200" rtl="0" algn="l">
              <a:spcBef>
                <a:spcPts val="0"/>
              </a:spcBef>
              <a:spcAft>
                <a:spcPts val="0"/>
              </a:spcAft>
              <a:buSzPts val="1500"/>
              <a:buChar char="●"/>
            </a:pPr>
            <a:r>
              <a:rPr lang="en" sz="1500"/>
              <a:t>Find suitable </a:t>
            </a:r>
            <a:r>
              <a:rPr lang="en" sz="1500"/>
              <a:t>architecture and tune algorithm for distracted driving using State Farm Dataset.</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Literature Review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26165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Architectures</a:t>
            </a:r>
            <a:endParaRPr/>
          </a:p>
        </p:txBody>
      </p:sp>
      <p:graphicFrame>
        <p:nvGraphicFramePr>
          <p:cNvPr id="159" name="Google Shape;159;p18"/>
          <p:cNvGraphicFramePr/>
          <p:nvPr/>
        </p:nvGraphicFramePr>
        <p:xfrm>
          <a:off x="952500" y="1177675"/>
          <a:ext cx="3000000" cy="3000000"/>
        </p:xfrm>
        <a:graphic>
          <a:graphicData uri="http://schemas.openxmlformats.org/drawingml/2006/table">
            <a:tbl>
              <a:tblPr>
                <a:noFill/>
                <a:tableStyleId>{E3F0E9EA-1E39-4380-A5C5-38311228C4A8}</a:tableStyleId>
              </a:tblPr>
              <a:tblGrid>
                <a:gridCol w="3619500"/>
                <a:gridCol w="3619500"/>
              </a:tblGrid>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Alex 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10 layers, pioneered the concept of dropout</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GoogLeNet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22 layers, used </a:t>
                      </a:r>
                      <a:r>
                        <a:rPr lang="en" sz="1200">
                          <a:solidFill>
                            <a:schemeClr val="dk2"/>
                          </a:solidFill>
                          <a:latin typeface="Calibri"/>
                          <a:ea typeface="Calibri"/>
                          <a:cs typeface="Calibri"/>
                          <a:sym typeface="Calibri"/>
                        </a:rPr>
                        <a:t>sparse</a:t>
                      </a:r>
                      <a:r>
                        <a:rPr lang="en" sz="1200">
                          <a:solidFill>
                            <a:schemeClr val="dk2"/>
                          </a:solidFill>
                          <a:latin typeface="Calibri"/>
                          <a:ea typeface="Calibri"/>
                          <a:cs typeface="Calibri"/>
                          <a:sym typeface="Calibri"/>
                        </a:rPr>
                        <a:t> structures and small filters</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VGG</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Cascaded convolutional layers for </a:t>
                      </a:r>
                      <a:r>
                        <a:rPr lang="en" sz="1200">
                          <a:solidFill>
                            <a:schemeClr val="dk2"/>
                          </a:solidFill>
                          <a:latin typeface="Calibri"/>
                          <a:ea typeface="Calibri"/>
                          <a:cs typeface="Calibri"/>
                          <a:sym typeface="Calibri"/>
                        </a:rPr>
                        <a:t>efficiency</a:t>
                      </a:r>
                      <a:r>
                        <a:rPr lang="en" sz="1200">
                          <a:solidFill>
                            <a:schemeClr val="dk2"/>
                          </a:solidFill>
                          <a:latin typeface="Calibri"/>
                          <a:ea typeface="Calibri"/>
                          <a:cs typeface="Calibri"/>
                          <a:sym typeface="Calibri"/>
                        </a:rPr>
                        <a:t> </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ResNet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Pioneered the use of skip</a:t>
                      </a:r>
                      <a:r>
                        <a:rPr lang="en" sz="1200">
                          <a:solidFill>
                            <a:schemeClr val="dk2"/>
                          </a:solidFill>
                          <a:latin typeface="Calibri"/>
                          <a:ea typeface="Calibri"/>
                          <a:cs typeface="Calibri"/>
                          <a:sym typeface="Calibri"/>
                        </a:rPr>
                        <a:t>-connections to minimize  vanishing gradient problem (residuals)</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MobileNet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Used inverted residuals and linear bottlenecks to minimize complexity for more mobile applications</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DenseNet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Pioneered Dense Blocks (entire layers can be dropped)</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Auto-Keras</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Automatically constructs architecture and tunes hyperparameters based on input data.</a:t>
                      </a:r>
                      <a:endParaRPr sz="1200">
                        <a:solidFill>
                          <a:schemeClr val="dk2"/>
                        </a:solidFill>
                        <a:latin typeface="Calibri"/>
                        <a:ea typeface="Calibri"/>
                        <a:cs typeface="Calibri"/>
                        <a:sym typeface="Calibri"/>
                      </a:endParaRPr>
                    </a:p>
                  </a:txBody>
                  <a:tcPr marT="91425" marB="91425" marR="91425" marL="91425"/>
                </a:tc>
              </a:tr>
              <a:tr h="381000">
                <a:tc>
                  <a:txBody>
                    <a:bodyPr/>
                    <a:lstStyle/>
                    <a:p>
                      <a:pPr indent="0" lvl="0" marL="0" rtl="0" algn="l">
                        <a:lnSpc>
                          <a:spcPct val="115000"/>
                        </a:lnSpc>
                        <a:spcBef>
                          <a:spcPts val="0"/>
                        </a:spcBef>
                        <a:spcAft>
                          <a:spcPts val="1200"/>
                        </a:spcAft>
                        <a:buNone/>
                      </a:pPr>
                      <a:r>
                        <a:rPr lang="en" sz="1200">
                          <a:solidFill>
                            <a:schemeClr val="dk2"/>
                          </a:solidFill>
                          <a:latin typeface="Calibri"/>
                          <a:ea typeface="Calibri"/>
                          <a:cs typeface="Calibri"/>
                          <a:sym typeface="Calibri"/>
                        </a:rPr>
                        <a:t>EfficientNet</a:t>
                      </a:r>
                      <a:endParaRPr sz="1200">
                        <a:solidFill>
                          <a:schemeClr val="dk2"/>
                        </a:solidFill>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Automated Network that scales network complexity to data set.</a:t>
                      </a:r>
                      <a:endParaRPr sz="1200">
                        <a:solidFill>
                          <a:schemeClr val="dk2"/>
                        </a:solidFill>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63" y="781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Distracted Driving Literature</a:t>
            </a:r>
            <a:endParaRPr/>
          </a:p>
        </p:txBody>
      </p:sp>
      <p:graphicFrame>
        <p:nvGraphicFramePr>
          <p:cNvPr id="165" name="Google Shape;165;p19"/>
          <p:cNvGraphicFramePr/>
          <p:nvPr/>
        </p:nvGraphicFramePr>
        <p:xfrm>
          <a:off x="334838" y="586250"/>
          <a:ext cx="3000000" cy="3000000"/>
        </p:xfrm>
        <a:graphic>
          <a:graphicData uri="http://schemas.openxmlformats.org/drawingml/2006/table">
            <a:tbl>
              <a:tblPr>
                <a:noFill/>
                <a:tableStyleId>{E3F0E9EA-1E39-4380-A5C5-38311228C4A8}</a:tableStyleId>
              </a:tblPr>
              <a:tblGrid>
                <a:gridCol w="3965025"/>
                <a:gridCol w="4509300"/>
              </a:tblGrid>
              <a:tr h="381000">
                <a:tc>
                  <a:txBody>
                    <a:bodyPr/>
                    <a:lstStyle/>
                    <a:p>
                      <a:pPr indent="0" lvl="0" marL="0" marR="0" rtl="0" algn="l">
                        <a:lnSpc>
                          <a:spcPct val="115000"/>
                        </a:lnSpc>
                        <a:spcBef>
                          <a:spcPts val="0"/>
                        </a:spcBef>
                        <a:spcAft>
                          <a:spcPts val="0"/>
                        </a:spcAft>
                        <a:buNone/>
                      </a:pPr>
                      <a:r>
                        <a:rPr i="1" lang="en" sz="1000"/>
                        <a:t>Detection of Distracted Driver using Convolutional Neural Network</a:t>
                      </a:r>
                      <a:endParaRPr i="1" sz="1000"/>
                    </a:p>
                  </a:txBody>
                  <a:tcPr marT="91425" marB="91425" marR="91425" marL="91425"/>
                </a:tc>
                <a:tc>
                  <a:txBody>
                    <a:bodyPr/>
                    <a:lstStyle/>
                    <a:p>
                      <a:pPr indent="0" lvl="0" marL="0" rtl="0" algn="l">
                        <a:spcBef>
                          <a:spcPts val="0"/>
                        </a:spcBef>
                        <a:spcAft>
                          <a:spcPts val="0"/>
                        </a:spcAft>
                        <a:buNone/>
                      </a:pPr>
                      <a:r>
                        <a:rPr lang="en" sz="1000"/>
                        <a:t>VGG-16 and 1x1 convolutions instead of fully connected layers</a:t>
                      </a:r>
                      <a:endParaRPr sz="1000"/>
                    </a:p>
                  </a:txBody>
                  <a:tcPr marT="91425" marB="91425" marR="91425" marL="91425"/>
                </a:tc>
              </a:tr>
              <a:tr h="426700">
                <a:tc>
                  <a:txBody>
                    <a:bodyPr/>
                    <a:lstStyle/>
                    <a:p>
                      <a:pPr indent="0" lvl="0" marL="0" marR="0" rtl="0" algn="l">
                        <a:lnSpc>
                          <a:spcPct val="115000"/>
                        </a:lnSpc>
                        <a:spcBef>
                          <a:spcPts val="0"/>
                        </a:spcBef>
                        <a:spcAft>
                          <a:spcPts val="0"/>
                        </a:spcAft>
                        <a:buNone/>
                      </a:pPr>
                      <a:r>
                        <a:rPr i="1" lang="en" sz="1000"/>
                        <a:t>Driver Distraction Identification with an Ensemble of Convolutional Neural</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Ensemble of different types of neural networks including: AlexNet, Inception V3, ResNet, and VGG-16</a:t>
                      </a:r>
                      <a:endParaRPr sz="1000"/>
                    </a:p>
                  </a:txBody>
                  <a:tcPr marT="91425" marB="91425" marR="91425" marL="91425"/>
                </a:tc>
              </a:tr>
              <a:tr h="426700">
                <a:tc>
                  <a:txBody>
                    <a:bodyPr/>
                    <a:lstStyle/>
                    <a:p>
                      <a:pPr indent="0" lvl="0" marL="0" rtl="0" algn="l">
                        <a:lnSpc>
                          <a:spcPct val="115000"/>
                        </a:lnSpc>
                        <a:spcBef>
                          <a:spcPts val="0"/>
                        </a:spcBef>
                        <a:spcAft>
                          <a:spcPts val="0"/>
                        </a:spcAft>
                        <a:buNone/>
                      </a:pPr>
                      <a:r>
                        <a:rPr i="1" lang="en" sz="1000"/>
                        <a:t>Driver Fatigue Detection Based on Convolutional Neural Networks using EM-CNN</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3 cascaded CNN’s two of which used object detection to measure facial features of driver.</a:t>
                      </a:r>
                      <a:endParaRPr sz="1000"/>
                    </a:p>
                  </a:txBody>
                  <a:tcPr marT="91425" marB="91425" marR="91425" marL="91425"/>
                </a:tc>
              </a:tr>
              <a:tr h="426700">
                <a:tc>
                  <a:txBody>
                    <a:bodyPr/>
                    <a:lstStyle/>
                    <a:p>
                      <a:pPr indent="0" lvl="0" marL="0" marR="0" rtl="0" algn="l">
                        <a:lnSpc>
                          <a:spcPct val="115000"/>
                        </a:lnSpc>
                        <a:spcBef>
                          <a:spcPts val="0"/>
                        </a:spcBef>
                        <a:spcAft>
                          <a:spcPts val="0"/>
                        </a:spcAft>
                        <a:buNone/>
                      </a:pPr>
                      <a:r>
                        <a:rPr i="1" lang="en" sz="1000"/>
                        <a:t>Driving Posture recognition by Convolutional Neural Networks</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Used CNN to detect gaze, head posture, facial cues, and driver’s body language.</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i="1" lang="en" sz="1000"/>
                        <a:t>In Distracted Driving Detection with Machine Learning Methods by CNN based Feature Extraction</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Used CNN to extract features to pass through KNN, SVM, and RF in parallel</a:t>
                      </a:r>
                      <a:endParaRPr sz="1000"/>
                    </a:p>
                  </a:txBody>
                  <a:tcPr marT="91425" marB="91425" marR="91425" marL="91425"/>
                </a:tc>
              </a:tr>
              <a:tr h="381000">
                <a:tc>
                  <a:txBody>
                    <a:bodyPr/>
                    <a:lstStyle/>
                    <a:p>
                      <a:pPr indent="0" lvl="0" marL="0" marR="0" rtl="0" algn="l">
                        <a:lnSpc>
                          <a:spcPct val="115000"/>
                        </a:lnSpc>
                        <a:spcBef>
                          <a:spcPts val="0"/>
                        </a:spcBef>
                        <a:spcAft>
                          <a:spcPts val="0"/>
                        </a:spcAft>
                        <a:buNone/>
                      </a:pPr>
                      <a:r>
                        <a:rPr i="1" lang="en" sz="1000"/>
                        <a:t>Weight Initialization of Deep Neural Networks(DNN’s) using Data Statistics</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Proposed</a:t>
                      </a:r>
                      <a:r>
                        <a:rPr lang="en" sz="1000"/>
                        <a:t> alternative </a:t>
                      </a:r>
                      <a:r>
                        <a:rPr lang="en" sz="1000"/>
                        <a:t>mathematical</a:t>
                      </a:r>
                      <a:r>
                        <a:rPr lang="en" sz="1000"/>
                        <a:t> method for </a:t>
                      </a:r>
                      <a:r>
                        <a:rPr lang="en" sz="1000"/>
                        <a:t>initializing</a:t>
                      </a:r>
                      <a:r>
                        <a:rPr lang="en" sz="1000"/>
                        <a:t> weights to reduce vanishing gradient and improve accuracy</a:t>
                      </a:r>
                      <a:endParaRPr sz="1000"/>
                    </a:p>
                  </a:txBody>
                  <a:tcPr marT="91425" marB="91425" marR="91425" marL="91425"/>
                </a:tc>
              </a:tr>
              <a:tr h="381000">
                <a:tc>
                  <a:txBody>
                    <a:bodyPr/>
                    <a:lstStyle/>
                    <a:p>
                      <a:pPr indent="0" lvl="0" marL="0" marR="0" rtl="0" algn="l">
                        <a:lnSpc>
                          <a:spcPct val="115000"/>
                        </a:lnSpc>
                        <a:spcBef>
                          <a:spcPts val="0"/>
                        </a:spcBef>
                        <a:spcAft>
                          <a:spcPts val="0"/>
                        </a:spcAft>
                        <a:buNone/>
                      </a:pPr>
                      <a:r>
                        <a:rPr i="1" lang="en" sz="1000"/>
                        <a:t>“Texting &amp; Driving” Detection Using Deep Convolutional Neural Networks</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Inception V3 model with region of interest tracking hands of driver.</a:t>
                      </a:r>
                      <a:endParaRPr sz="1000"/>
                    </a:p>
                  </a:txBody>
                  <a:tcPr marT="91425" marB="91425" marR="91425" marL="91425"/>
                </a:tc>
              </a:tr>
              <a:tr h="444975">
                <a:tc>
                  <a:txBody>
                    <a:bodyPr/>
                    <a:lstStyle/>
                    <a:p>
                      <a:pPr indent="0" lvl="0" marL="0" marR="0" rtl="0" algn="l">
                        <a:lnSpc>
                          <a:spcPct val="115000"/>
                        </a:lnSpc>
                        <a:spcBef>
                          <a:spcPts val="0"/>
                        </a:spcBef>
                        <a:spcAft>
                          <a:spcPts val="0"/>
                        </a:spcAft>
                        <a:buNone/>
                      </a:pPr>
                      <a:r>
                        <a:rPr i="1" lang="en" sz="1000"/>
                        <a:t>Driver Behavior Analysis via Two-Stream Deep Convolutional Neural Network</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2 CNN’s in parallel to process </a:t>
                      </a:r>
                      <a:r>
                        <a:rPr lang="en" sz="1000"/>
                        <a:t>spatial</a:t>
                      </a:r>
                      <a:r>
                        <a:rPr lang="en" sz="1000"/>
                        <a:t> and temporal data from images.</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i="1" lang="en" sz="1000"/>
                        <a:t>Real-time detection of distracted driving based on deep learning</a:t>
                      </a:r>
                      <a:endParaRPr i="1" sz="1000"/>
                    </a:p>
                  </a:txBody>
                  <a:tcPr marT="91425" marB="91425" marR="91425" marL="91425"/>
                </a:tc>
                <a:tc>
                  <a:txBody>
                    <a:bodyPr/>
                    <a:lstStyle/>
                    <a:p>
                      <a:pPr indent="0" lvl="0" marL="0" marR="0" rtl="0" algn="l">
                        <a:lnSpc>
                          <a:spcPct val="100000"/>
                        </a:lnSpc>
                        <a:spcBef>
                          <a:spcPts val="0"/>
                        </a:spcBef>
                        <a:spcAft>
                          <a:spcPts val="0"/>
                        </a:spcAft>
                        <a:buNone/>
                      </a:pPr>
                      <a:r>
                        <a:rPr lang="en" sz="1000"/>
                        <a:t>Tested 4 Algorithms on artificial driving setup</a:t>
                      </a:r>
                      <a:endParaRPr sz="1000"/>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Method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1"/>
          <p:cNvSpPr txBox="1"/>
          <p:nvPr>
            <p:ph type="title"/>
          </p:nvPr>
        </p:nvSpPr>
        <p:spPr>
          <a:xfrm>
            <a:off x="819150" y="37845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State Farm Dataset</a:t>
            </a:r>
            <a:endParaRPr/>
          </a:p>
        </p:txBody>
      </p:sp>
      <p:pic>
        <p:nvPicPr>
          <p:cNvPr id="176" name="Google Shape;176;p21"/>
          <p:cNvPicPr preferRelativeResize="0"/>
          <p:nvPr/>
        </p:nvPicPr>
        <p:blipFill>
          <a:blip r:embed="rId3">
            <a:alphaModFix amt="80000"/>
          </a:blip>
          <a:stretch>
            <a:fillRect/>
          </a:stretch>
        </p:blipFill>
        <p:spPr>
          <a:xfrm>
            <a:off x="364600" y="1206350"/>
            <a:ext cx="8414800" cy="2823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