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sslonely.com/wp-content/uploads/2022/02/Team-Connection-Assessment-SAMPLE.pdf" TargetMode="External"/><Relationship Id="rId2" Type="http://schemas.openxmlformats.org/officeDocument/2006/relationships/hyperlink" Target="https://socialwork.buffalo.edu/content/dam/socialwork/home/self-care-kit/compassion-satisfaction-and-fatigue-stamm-200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e.kobotoolbox.org/x/yMMVGdRT" TargetMode="External"/><Relationship Id="rId5" Type="http://schemas.openxmlformats.org/officeDocument/2006/relationships/hyperlink" Target="http://demo.leadingandfollowing.com/documents/OCAQParticipantManual.pdf" TargetMode="External"/><Relationship Id="rId4" Type="http://schemas.openxmlformats.org/officeDocument/2006/relationships/hyperlink" Target="https://ipip.ori.org/new_ipip-50-item-scale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BCCB-7EAB-F532-731A-D76C8E8DC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Supporting Responder Resiliency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EF620-DDA8-30D0-C3F0-9873C4785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effects of stress and mental health on retention and burnout in the humanitarian disaster workforce</a:t>
            </a:r>
          </a:p>
        </p:txBody>
      </p:sp>
    </p:spTree>
    <p:extLst>
      <p:ext uri="{BB962C8B-B14F-4D97-AF65-F5344CB8AC3E}">
        <p14:creationId xmlns:p14="http://schemas.microsoft.com/office/powerpoint/2010/main" val="256625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46179-CB1C-354C-E115-C4DBED35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C2CE0-42EC-6E86-91B3-4D2CB52BA913}"/>
              </a:ext>
            </a:extLst>
          </p:cNvPr>
          <p:cNvSpPr txBox="1"/>
          <p:nvPr/>
        </p:nvSpPr>
        <p:spPr>
          <a:xfrm>
            <a:off x="614291" y="2620140"/>
            <a:ext cx="3084844" cy="3335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</a:rPr>
              <a:t>MSutton@atu.edu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B87D379D-35F2-5BC4-015D-A19AF241E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2138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F7C36B-2A95-4DB1-A402-5367DFD51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CA75FA-F681-4B5D-93C7-49F3DDA1D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4E074C-27C4-4E38-B099-012123B7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E1F60A3A-08DA-445D-B74A-BEE073589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DAE71-1227-B204-106C-99C24EF8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About Me</a:t>
            </a:r>
          </a:p>
        </p:txBody>
      </p:sp>
      <p:pic>
        <p:nvPicPr>
          <p:cNvPr id="7" name="Content Placeholder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7042E29-467D-FFF3-F982-6BFFBABFF2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390" r="5806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296E6EFB-D2CB-44B2-BE0D-9C6DCCCE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3BA28-1386-E54D-CCF3-FA1CC837F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4769" y="2198914"/>
            <a:ext cx="6574973" cy="3670180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Misty C. Sutton</a:t>
            </a:r>
          </a:p>
          <a:p>
            <a:r>
              <a:rPr lang="en-US" sz="2400" dirty="0">
                <a:latin typeface="Georgia" panose="02040502050405020303" pitchFamily="18" charset="0"/>
              </a:rPr>
              <a:t>Undergraduate Senior</a:t>
            </a:r>
          </a:p>
          <a:p>
            <a:r>
              <a:rPr lang="en-US" sz="2400" dirty="0">
                <a:latin typeface="Georgia" panose="02040502050405020303" pitchFamily="18" charset="0"/>
              </a:rPr>
              <a:t>Emergency Management &amp; Psychology</a:t>
            </a:r>
          </a:p>
          <a:p>
            <a:r>
              <a:rPr lang="en-US" sz="1900" i="1" dirty="0">
                <a:latin typeface="Georgia" panose="02040502050405020303" pitchFamily="18" charset="0"/>
              </a:rPr>
              <a:t>(research emphasis: Disaster Workforce Mental Health)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Disaster Program Specialist</a:t>
            </a:r>
          </a:p>
          <a:p>
            <a:r>
              <a:rPr lang="en-US" sz="2400" dirty="0">
                <a:latin typeface="Georgia" panose="02040502050405020303" pitchFamily="18" charset="0"/>
              </a:rPr>
              <a:t>American Red Cross of Missouri and Arkansas</a:t>
            </a:r>
          </a:p>
          <a:p>
            <a:r>
              <a:rPr lang="en-US" sz="2400" dirty="0">
                <a:latin typeface="Georgia" panose="02040502050405020303" pitchFamily="18" charset="0"/>
              </a:rPr>
              <a:t>People Matter team member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62BA066C-D259-4F6D-9F83-124F73636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179F48-E825-4803-806A-7029F85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413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8E446-CD22-43B8-3EBD-456C43B0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Journal of Emergency Management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24D9999-1F7C-51A4-EF07-456004766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99" y="1034325"/>
            <a:ext cx="6909801" cy="4525918"/>
          </a:xfrm>
          <a:prstGeom prst="rect">
            <a:avLst/>
          </a:prstGeom>
          <a:noFill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3FC81-32F4-90F9-1C0D-A3BED93B6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9485" y="2198914"/>
            <a:ext cx="3690257" cy="3670180"/>
          </a:xfrm>
        </p:spPr>
        <p:txBody>
          <a:bodyPr vert="horz" lIns="0" tIns="45720" rIns="0" bIns="45720" rtlCol="0">
            <a:normAutofit/>
          </a:bodyPr>
          <a:lstStyle/>
          <a:p>
            <a:pPr eaLnBrk="0" hangingPunct="0">
              <a:spcBef>
                <a:spcPct val="20000"/>
              </a:spcBef>
              <a:buClr>
                <a:srgbClr val="ED1B2E"/>
              </a:buClr>
              <a:buSzPct val="75000"/>
              <a:buFont typeface="Wingdings" pitchFamily="2" charset="2"/>
              <a:buChar char="§"/>
            </a:pPr>
            <a:r>
              <a:rPr lang="en-US" sz="1800" dirty="0">
                <a:solidFill>
                  <a:srgbClr val="313231"/>
                </a:solidFill>
                <a:latin typeface="Georgia" panose="02040502050405020303" pitchFamily="18" charset="0"/>
                <a:cs typeface="Arial"/>
              </a:rPr>
              <a:t>Emergency Managers with untreated or undertreated Secondary Traumatic Stress are 3x more likely to leave the field</a:t>
            </a:r>
          </a:p>
          <a:p>
            <a:pPr eaLnBrk="0" hangingPunct="0">
              <a:spcBef>
                <a:spcPct val="20000"/>
              </a:spcBef>
              <a:buClr>
                <a:srgbClr val="ED1B2E"/>
              </a:buClr>
              <a:buSzPct val="75000"/>
              <a:buFont typeface="Wingdings" pitchFamily="2" charset="2"/>
              <a:buChar char="§"/>
            </a:pPr>
            <a:r>
              <a:rPr lang="en-US" sz="1800" dirty="0">
                <a:solidFill>
                  <a:srgbClr val="313231"/>
                </a:solidFill>
                <a:latin typeface="Georgia" panose="02040502050405020303" pitchFamily="18" charset="0"/>
                <a:cs typeface="Arial"/>
              </a:rPr>
              <a:t>Organizational culture directly impacts an emergency manager’s mental health and their propensity to leave their job or the field entirely</a:t>
            </a:r>
          </a:p>
          <a:p>
            <a:pPr eaLnBrk="0" hangingPunct="0">
              <a:spcBef>
                <a:spcPct val="20000"/>
              </a:spcBef>
              <a:buClr>
                <a:srgbClr val="ED1B2E"/>
              </a:buClr>
              <a:buSzPct val="75000"/>
              <a:buFont typeface="Wingdings" pitchFamily="2" charset="2"/>
              <a:buChar char="§"/>
            </a:pPr>
            <a:r>
              <a:rPr lang="en-US" sz="1800" dirty="0">
                <a:solidFill>
                  <a:srgbClr val="313231"/>
                </a:solidFill>
                <a:latin typeface="Georgia" panose="02040502050405020303" pitchFamily="18" charset="0"/>
                <a:cs typeface="Arial"/>
              </a:rPr>
              <a:t>Respondents who reported their place of work as having poorer organizational culture were 3x as likely to report considering leaving the field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4A2B2-64A0-6504-9CE2-E07A96878182}"/>
              </a:ext>
            </a:extLst>
          </p:cNvPr>
          <p:cNvSpPr txBox="1"/>
          <p:nvPr/>
        </p:nvSpPr>
        <p:spPr>
          <a:xfrm>
            <a:off x="633999" y="5580283"/>
            <a:ext cx="410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collected from October 2021 to March 2022</a:t>
            </a:r>
          </a:p>
        </p:txBody>
      </p:sp>
    </p:spTree>
    <p:extLst>
      <p:ext uri="{BB962C8B-B14F-4D97-AF65-F5344CB8AC3E}">
        <p14:creationId xmlns:p14="http://schemas.microsoft.com/office/powerpoint/2010/main" val="392249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AB8C1-A75D-EF74-CC73-179B17AC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FC05-F048-A3C7-646A-28EA4A15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600" dirty="0">
                <a:latin typeface="Georgia" panose="02040502050405020303" pitchFamily="18" charset="0"/>
              </a:rPr>
              <a:t>What are the stressors experienced by the humanitarian disaster workforce?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Georgia" panose="02040502050405020303" pitchFamily="18" charset="0"/>
              </a:rPr>
              <a:t> Are these stressors unique to the field of humanitarian disaster response?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Georgia" panose="02040502050405020303" pitchFamily="18" charset="0"/>
              </a:rPr>
              <a:t> Are these stressors resulting in a reduction in retention and an increase in burnout among the humanitarian disaster workforce?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Georgia" panose="02040502050405020303" pitchFamily="18" charset="0"/>
              </a:rPr>
              <a:t> Does the unique nature of humanitarian disaster response impact the likelihood of these stressors?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latin typeface="Georgia" panose="02040502050405020303" pitchFamily="18" charset="0"/>
              </a:rPr>
              <a:t> Are there ways to mitigate the impacts of these stressors?</a:t>
            </a:r>
          </a:p>
        </p:txBody>
      </p:sp>
    </p:spTree>
    <p:extLst>
      <p:ext uri="{BB962C8B-B14F-4D97-AF65-F5344CB8AC3E}">
        <p14:creationId xmlns:p14="http://schemas.microsoft.com/office/powerpoint/2010/main" val="86406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1605-A4E5-C408-883D-81F977FE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D3907-309F-4DC1-9262-CB8E9C9FA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522598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>
                <a:latin typeface="Georgia" panose="02040502050405020303" pitchFamily="18" charset="0"/>
              </a:rPr>
              <a:t>Liekart</a:t>
            </a:r>
            <a:r>
              <a:rPr lang="en-US" dirty="0">
                <a:latin typeface="Georgia" panose="02040502050405020303" pitchFamily="18" charset="0"/>
              </a:rPr>
              <a:t> scale survey consisting of approximately 212 questions in Microsoft Forms in 10 versions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 Administered to 1,016 adult members of the American Red Cross of Missouri and Arkansas Disaster Cycle Services workforce, volunteer and staff (100~ for each version)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 Survey deployed electronically via email using the Volunteer Connection database of currently active members as of March 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 Survey open for a period of at least 2 weeks with email reminders set to send out 6 times while the survey is open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 Survey is entirely voluntary and anonymous 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453DAB40-058A-E663-F930-BD0F183BDF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694"/>
          <a:stretch/>
        </p:blipFill>
        <p:spPr>
          <a:xfrm>
            <a:off x="6743701" y="1845734"/>
            <a:ext cx="4591710" cy="3914351"/>
          </a:xfrm>
        </p:spPr>
      </p:pic>
    </p:spTree>
    <p:extLst>
      <p:ext uri="{BB962C8B-B14F-4D97-AF65-F5344CB8AC3E}">
        <p14:creationId xmlns:p14="http://schemas.microsoft.com/office/powerpoint/2010/main" val="213719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9A17-3116-21A4-980C-AFBC8ED4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Survey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2B676-08DF-D384-7D8A-C522858C8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</a:rPr>
              <a:t>Professional Quality of Life (ProQL5):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</a:rPr>
              <a:t> compassion, burnout, and secondary-traumatic stress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  <a:hlinkClick r:id="rId2"/>
              </a:rPr>
              <a:t>https://socialwork.buffalo.edu/content/dam/socialwork/home/self-care-kit/compassion-satisfaction-and-fatigue-stamm-2009.pdf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Georgia"/>
              <a:ea typeface="Geneva" charset="0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</a:rPr>
              <a:t>Team Connectedness Assessment (TCA):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</a:rPr>
              <a:t>individual connection, team connection, leader connection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  <a:hlinkClick r:id="rId3"/>
              </a:rPr>
              <a:t>https://lesslonely.com/wp-content/uploads/2022/02/Team-Connection-Assessment-SAMPLE.pdf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Georgia"/>
              <a:ea typeface="Geneva" charset="0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</a:rPr>
              <a:t>Big 5 Personality: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</a:rPr>
              <a:t>extroversion, agreeableness, conscientiousness, emotional stability, intellect/imagination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  <a:hlinkClick r:id="rId4"/>
              </a:rPr>
              <a:t>https://ipip.ori.org/new_ipip-50-item-scale.htm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Georgia"/>
              <a:ea typeface="Geneva" charset="0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</a:rPr>
              <a:t>Organizational Cultural Assessment Questionnaire (OCAQ):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</a:rPr>
              <a:t> effectiveness at managing change, achieving goals, coordinating teamwork, building a strong culture, customer orientation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  <a:hlinkClick r:id="rId5"/>
              </a:rPr>
              <a:t>http://demo.leadingandfollowing.com/documents/OCAQParticipantManual.pdf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Georgia"/>
              <a:ea typeface="Geneva" charset="0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</a:rPr>
              <a:t>Workforce Engagement: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  <a:hlinkClick r:id="rId6"/>
              </a:rPr>
              <a:t>https://ee.kobotoolbox.org/x/yMMVGdRT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Georgia"/>
              <a:ea typeface="Geneva" charset="0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/>
                <a:ea typeface="Geneva" charset="0"/>
                <a:cs typeface="Arial"/>
              </a:rPr>
              <a:t>Motivations, additional stressors, demographic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F08D-1EBB-897B-1558-536953C8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FD1EB-D321-F8DE-C0A7-1397D52B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>
                <a:latin typeface="Georgia" panose="02040502050405020303" pitchFamily="18" charset="0"/>
              </a:rPr>
              <a:t>A total thus far of 136 responses with at least 6 days left till survey closes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 Challenges: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Delay in launch date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Response time to complete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Currently in an active Disaster Response Operation (controlled)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Nature of the questions (Organizational Culture Assessment </a:t>
            </a:r>
            <a:r>
              <a:rPr lang="en-US" dirty="0" err="1">
                <a:latin typeface="Georgia" panose="02040502050405020303" pitchFamily="18" charset="0"/>
              </a:rPr>
              <a:t>Questionairre</a:t>
            </a:r>
            <a:r>
              <a:rPr lang="en-US" dirty="0">
                <a:latin typeface="Georgia" panose="02040502050405020303" pitchFamily="18" charset="0"/>
              </a:rPr>
              <a:t>—current restructure)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 Analysis: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Does proximity to an open Red Cross office impact team connectedness?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Does personality type effect motivation?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Do additional stressors impact secondary traumatic stress scores?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Do hours of service impact the likelihood that a workforce member is considering leaving?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Do certain positions increase likelihood of burnout?</a:t>
            </a:r>
          </a:p>
        </p:txBody>
      </p:sp>
    </p:spTree>
    <p:extLst>
      <p:ext uri="{BB962C8B-B14F-4D97-AF65-F5344CB8AC3E}">
        <p14:creationId xmlns:p14="http://schemas.microsoft.com/office/powerpoint/2010/main" val="121751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1BDA-0E6C-8FEE-D415-1824D273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0FFAD-1935-48E2-EE2C-04313813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2600" dirty="0">
                <a:solidFill>
                  <a:srgbClr val="313231"/>
                </a:solidFill>
                <a:latin typeface="Georgia" panose="02040502050405020303" pitchFamily="18" charset="0"/>
                <a:ea typeface="Geneva" charset="0"/>
                <a:cs typeface="Arial"/>
              </a:rPr>
              <a:t>Factor Analysis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 panose="02040502050405020303" pitchFamily="18" charset="0"/>
                <a:ea typeface="Geneva" charset="0"/>
                <a:cs typeface="Arial"/>
              </a:rPr>
              <a:t>: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 panose="02040502050405020303" pitchFamily="18" charset="0"/>
                <a:ea typeface="Geneva" charset="0"/>
                <a:cs typeface="Arial"/>
              </a:rPr>
              <a:t>What measurement will work best for our needs?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 panose="02040502050405020303" pitchFamily="18" charset="0"/>
                <a:ea typeface="Geneva" charset="0"/>
                <a:cs typeface="Arial"/>
              </a:rPr>
              <a:t>Initiatives: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 panose="02040502050405020303" pitchFamily="18" charset="0"/>
                <a:ea typeface="Geneva" charset="0"/>
                <a:cs typeface="Arial"/>
              </a:rPr>
              <a:t>Retention efforts targeted to their “why?”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 panose="02040502050405020303" pitchFamily="18" charset="0"/>
                <a:ea typeface="Geneva" charset="0"/>
                <a:cs typeface="Arial"/>
              </a:rPr>
              <a:t>What efforts will better fit needs?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 panose="02040502050405020303" pitchFamily="18" charset="0"/>
                <a:ea typeface="Geneva" charset="0"/>
                <a:cs typeface="Arial"/>
              </a:rPr>
              <a:t>What programs would best mitigate against impacts of stressors on retention and burnout?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 panose="02040502050405020303" pitchFamily="18" charset="0"/>
                <a:ea typeface="Geneva" charset="0"/>
                <a:cs typeface="Arial"/>
              </a:rPr>
              <a:t>Predictors: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 panose="02040502050405020303" pitchFamily="18" charset="0"/>
                <a:ea typeface="Geneva" charset="0"/>
                <a:cs typeface="Arial"/>
              </a:rPr>
              <a:t>Mean time to failure?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Georgia" panose="02040502050405020303" pitchFamily="18" charset="0"/>
                <a:ea typeface="Geneva" charset="0"/>
                <a:cs typeface="Arial"/>
              </a:rPr>
              <a:t>Best fit by motivator and personality for recruitment efforts?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B2E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2600" dirty="0">
                <a:solidFill>
                  <a:srgbClr val="313231"/>
                </a:solidFill>
                <a:latin typeface="Georgia" panose="02040502050405020303" pitchFamily="18" charset="0"/>
                <a:ea typeface="Geneva" charset="0"/>
                <a:cs typeface="Arial"/>
              </a:rPr>
              <a:t>Is there an “ideal” candidate for humanitarian disaster response?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Georgia" panose="02040502050405020303" pitchFamily="18" charset="0"/>
              <a:ea typeface="Geneva" charset="0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0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4">
            <a:extLst>
              <a:ext uri="{FF2B5EF4-FFF2-40B4-BE49-F238E27FC236}">
                <a16:creationId xmlns:a16="http://schemas.microsoft.com/office/drawing/2014/main" id="{329F45E3-C125-49F5-863F-3F771273B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F23C6175-7110-4DB0-BEA4-FC1D29302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28">
            <a:extLst>
              <a:ext uri="{FF2B5EF4-FFF2-40B4-BE49-F238E27FC236}">
                <a16:creationId xmlns:a16="http://schemas.microsoft.com/office/drawing/2014/main" id="{044DF19B-511F-4F07-A7AD-1A010C6B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A30D60-9F58-122B-E394-7A51ADA0C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51" b="6561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40" name="Rectangle 30">
            <a:extLst>
              <a:ext uri="{FF2B5EF4-FFF2-40B4-BE49-F238E27FC236}">
                <a16:creationId xmlns:a16="http://schemas.microsoft.com/office/drawing/2014/main" id="{D8ED3830-ABBE-41E7-B0D4-FA582F84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0ACA25-2FC1-8809-D2B2-F8AC231C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The need for future study</a:t>
            </a:r>
            <a:endParaRPr lang="en-US" dirty="0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B9F394EE-52D9-4BC8-8F01-DCF6EAD9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C9F77C-60D3-4F4E-E63F-CE4F55A1B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02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644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Georgia</vt:lpstr>
      <vt:lpstr>Wingdings</vt:lpstr>
      <vt:lpstr>Retrospect</vt:lpstr>
      <vt:lpstr>Supporting Responder Resiliency</vt:lpstr>
      <vt:lpstr>About Me</vt:lpstr>
      <vt:lpstr>Journal of Emergency Management Study</vt:lpstr>
      <vt:lpstr>Purpose of study</vt:lpstr>
      <vt:lpstr>Methods</vt:lpstr>
      <vt:lpstr>Survey Instruments</vt:lpstr>
      <vt:lpstr>Results</vt:lpstr>
      <vt:lpstr>Discussion</vt:lpstr>
      <vt:lpstr>The need for future study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Responder Resiliency</dc:title>
  <dc:creator>Sutton, Misty</dc:creator>
  <cp:lastModifiedBy>Sutton, Misty</cp:lastModifiedBy>
  <cp:revision>1</cp:revision>
  <dcterms:created xsi:type="dcterms:W3CDTF">2023-04-25T01:50:21Z</dcterms:created>
  <dcterms:modified xsi:type="dcterms:W3CDTF">2023-04-25T03:42:30Z</dcterms:modified>
</cp:coreProperties>
</file>