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23C431-CD57-41AC-C5CB-A0D6CD60AF94}" name="Tailor Kimbriel" initials="TK" userId="S::tkimbriel1@atu.edu::4806a121-3fbd-45e4-b0e1-86049b28fb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5"/>
  </p:normalViewPr>
  <p:slideViewPr>
    <p:cSldViewPr snapToGrid="0">
      <p:cViewPr>
        <p:scale>
          <a:sx n="33" d="100"/>
          <a:sy n="33" d="100"/>
        </p:scale>
        <p:origin x="424" y="-872"/>
      </p:cViewPr>
      <p:guideLst>
        <p:guide orient="horz" pos="9792"/>
        <p:guide pos="9915"/>
      </p:guideLst>
    </p:cSldViewPr>
  </p:slideViewPr>
  <p:notesTextViewPr>
    <p:cViewPr>
      <p:scale>
        <a:sx n="1" d="1"/>
        <a:sy n="1" d="1"/>
      </p:scale>
      <p:origin x="0" y="0"/>
    </p:cViewPr>
  </p:notesTextViewPr>
  <p:notesViewPr>
    <p:cSldViewPr snapToGrid="0">
      <p:cViewPr>
        <p:scale>
          <a:sx n="1" d="2"/>
          <a:sy n="1" d="2"/>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r>
              <a:rPr lang="en-US"/>
              <a:t>DVM Confidence in Educating Public on Cannabis Use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416-4850-B551-B1DA4D8CEE18}"/>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E416-4850-B551-B1DA4D8CEE18}"/>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Times New Roman"/>
                    <a:ea typeface="Times New Roman"/>
                    <a:cs typeface="Times New Roman"/>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[Book.xlsx]DVM!$M$2:$M$3</c:f>
              <c:strCache>
                <c:ptCount val="2"/>
                <c:pt idx="0">
                  <c:v>yes</c:v>
                </c:pt>
                <c:pt idx="1">
                  <c:v>no</c:v>
                </c:pt>
              </c:strCache>
            </c:strRef>
          </c:cat>
          <c:val>
            <c:numRef>
              <c:f>[Book.xlsx]DVM!$N$2:$N$3</c:f>
              <c:numCache>
                <c:formatCode>0%</c:formatCode>
                <c:ptCount val="2"/>
                <c:pt idx="0">
                  <c:v>0.25</c:v>
                </c:pt>
                <c:pt idx="1">
                  <c:v>0.75</c:v>
                </c:pt>
              </c:numCache>
            </c:numRef>
          </c:val>
          <c:extLst>
            <c:ext xmlns:c16="http://schemas.microsoft.com/office/drawing/2014/chart" uri="{C3380CC4-5D6E-409C-BE32-E72D297353CC}">
              <c16:uniqueId val="{00000004-E416-4850-B551-B1DA4D8CEE18}"/>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r>
              <a:rPr lang="en-US"/>
              <a:t>Veterinary Cannabis Familiarity </a:t>
            </a:r>
          </a:p>
        </c:rich>
      </c:tx>
      <c:layout>
        <c:manualLayout>
          <c:xMode val="edge"/>
          <c:yMode val="edge"/>
          <c:x val="0.27306058129071148"/>
          <c:y val="3.14061906602647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endParaRPr lang="en-US"/>
        </a:p>
      </c:txPr>
    </c:title>
    <c:autoTitleDeleted val="0"/>
    <c:plotArea>
      <c:layout/>
      <c:barChart>
        <c:barDir val="col"/>
        <c:grouping val="clustered"/>
        <c:varyColors val="0"/>
        <c:ser>
          <c:idx val="1"/>
          <c:order val="0"/>
          <c:tx>
            <c:v>Veterinarian </c:v>
          </c:tx>
          <c:spPr>
            <a:solidFill>
              <a:schemeClr val="accent6"/>
            </a:solidFill>
            <a:ln>
              <a:solidFill>
                <a:srgbClr val="FFFFFF"/>
              </a:solidFill>
              <a:prstDash val="solid"/>
            </a:ln>
            <a:effectLst/>
          </c:spPr>
          <c:invertIfNegative val="0"/>
          <c:dLbls>
            <c:spPr>
              <a:solidFill>
                <a:srgbClr val="FFFFFF"/>
              </a:solid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[Book.xlsx]Sheet2!$J$4:$N$4</c:f>
              <c:numCache>
                <c:formatCode>General</c:formatCode>
                <c:ptCount val="5"/>
                <c:pt idx="0">
                  <c:v>0</c:v>
                </c:pt>
                <c:pt idx="1">
                  <c:v>25</c:v>
                </c:pt>
                <c:pt idx="2">
                  <c:v>75</c:v>
                </c:pt>
                <c:pt idx="3">
                  <c:v>0</c:v>
                </c:pt>
                <c:pt idx="4">
                  <c:v>0</c:v>
                </c:pt>
              </c:numCache>
            </c:numRef>
          </c:val>
          <c:extLst>
            <c:ext xmlns:c16="http://schemas.microsoft.com/office/drawing/2014/chart" uri="{C3380CC4-5D6E-409C-BE32-E72D297353CC}">
              <c16:uniqueId val="{00000000-B006-4A53-9133-70CA23B21421}"/>
            </c:ext>
          </c:extLst>
        </c:ser>
        <c:ser>
          <c:idx val="2"/>
          <c:order val="1"/>
          <c:tx>
            <c:v>Community</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[Book.xlsx]Sheet2!$J$5:$N$5</c:f>
              <c:numCache>
                <c:formatCode>General</c:formatCode>
                <c:ptCount val="5"/>
                <c:pt idx="0">
                  <c:v>53.3</c:v>
                </c:pt>
                <c:pt idx="1">
                  <c:v>13.3</c:v>
                </c:pt>
                <c:pt idx="2">
                  <c:v>6.7</c:v>
                </c:pt>
                <c:pt idx="3">
                  <c:v>26.7</c:v>
                </c:pt>
                <c:pt idx="4">
                  <c:v>0</c:v>
                </c:pt>
              </c:numCache>
            </c:numRef>
          </c:val>
          <c:extLst>
            <c:ext xmlns:c16="http://schemas.microsoft.com/office/drawing/2014/chart" uri="{C3380CC4-5D6E-409C-BE32-E72D297353CC}">
              <c16:uniqueId val="{00000001-B006-4A53-9133-70CA23B21421}"/>
            </c:ext>
          </c:extLst>
        </c:ser>
        <c:dLbls>
          <c:showLegendKey val="0"/>
          <c:showVal val="0"/>
          <c:showCatName val="0"/>
          <c:showSerName val="0"/>
          <c:showPercent val="0"/>
          <c:showBubbleSize val="0"/>
        </c:dLbls>
        <c:gapWidth val="219"/>
        <c:overlap val="-27"/>
        <c:axId val="17125288"/>
        <c:axId val="544958087"/>
      </c:barChart>
      <c:catAx>
        <c:axId val="1712528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r>
                  <a:rPr lang="en-US"/>
                  <a:t>Level of Familiarity </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endParaRPr lang="en-US"/>
          </a:p>
        </c:txPr>
        <c:crossAx val="544958087"/>
        <c:crosses val="autoZero"/>
        <c:auto val="1"/>
        <c:lblAlgn val="ctr"/>
        <c:lblOffset val="100"/>
        <c:noMultiLvlLbl val="0"/>
      </c:catAx>
      <c:valAx>
        <c:axId val="544958087"/>
        <c:scaling>
          <c:orientation val="minMax"/>
          <c:max val="100"/>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r>
                  <a:rPr lang="en-US"/>
                  <a:t>Response Percentage </a:t>
                </a:r>
              </a:p>
            </c:rich>
          </c:tx>
          <c:layout>
            <c:manualLayout>
              <c:xMode val="edge"/>
              <c:yMode val="edge"/>
              <c:x val="2.5677675189393939E-2"/>
              <c:y val="0.1005676507330560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endParaRPr lang="en-US"/>
          </a:p>
        </c:txPr>
        <c:crossAx val="17125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r>
              <a:rPr lang="en-US"/>
              <a:t>DVM Recomended Potential Uses  of Cannabis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a:ea typeface="Times New Roman"/>
                    <a:cs typeface="Times New Roman"/>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[Book.xlsx]DVM!$M$19:$M$24</c:f>
              <c:strCache>
                <c:ptCount val="6"/>
                <c:pt idx="0">
                  <c:v>Seizures </c:v>
                </c:pt>
                <c:pt idx="1">
                  <c:v>Pain</c:v>
                </c:pt>
                <c:pt idx="2">
                  <c:v>Inflammation </c:v>
                </c:pt>
                <c:pt idx="3">
                  <c:v>Anxiety </c:v>
                </c:pt>
                <c:pt idx="4">
                  <c:v>GI Health </c:v>
                </c:pt>
                <c:pt idx="5">
                  <c:v>None </c:v>
                </c:pt>
              </c:strCache>
            </c:strRef>
          </c:cat>
          <c:val>
            <c:numRef>
              <c:f>[Book.xlsx]DVM!$N$19:$N$24</c:f>
              <c:numCache>
                <c:formatCode>General</c:formatCode>
                <c:ptCount val="6"/>
                <c:pt idx="0">
                  <c:v>18</c:v>
                </c:pt>
                <c:pt idx="1">
                  <c:v>18</c:v>
                </c:pt>
                <c:pt idx="2">
                  <c:v>9</c:v>
                </c:pt>
                <c:pt idx="3">
                  <c:v>27</c:v>
                </c:pt>
                <c:pt idx="4">
                  <c:v>0</c:v>
                </c:pt>
                <c:pt idx="5">
                  <c:v>9</c:v>
                </c:pt>
              </c:numCache>
            </c:numRef>
          </c:val>
          <c:extLst>
            <c:ext xmlns:c16="http://schemas.microsoft.com/office/drawing/2014/chart" uri="{C3380CC4-5D6E-409C-BE32-E72D297353CC}">
              <c16:uniqueId val="{00000000-3878-4153-84C5-D306ADB8B11B}"/>
            </c:ext>
          </c:extLst>
        </c:ser>
        <c:dLbls>
          <c:showLegendKey val="0"/>
          <c:showVal val="0"/>
          <c:showCatName val="0"/>
          <c:showSerName val="0"/>
          <c:showPercent val="0"/>
          <c:showBubbleSize val="0"/>
        </c:dLbls>
        <c:gapWidth val="182"/>
        <c:axId val="1319624488"/>
        <c:axId val="1220855608"/>
      </c:barChart>
      <c:catAx>
        <c:axId val="131962448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a:ea typeface="Times New Roman"/>
                    <a:cs typeface="Times New Roman"/>
                  </a:defRPr>
                </a:pPr>
                <a:r>
                  <a:rPr lang="en-US"/>
                  <a:t>Symptoms </a:t>
                </a:r>
              </a:p>
            </c:rich>
          </c:tx>
          <c:layout>
            <c:manualLayout>
              <c:xMode val="edge"/>
              <c:yMode val="edge"/>
              <c:x val="0.46639750003757624"/>
              <c:y val="0.9076419117560170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a:ea typeface="Times New Roman"/>
                  <a:cs typeface="Times New Roman"/>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a:ea typeface="Times New Roman"/>
                <a:cs typeface="Times New Roman"/>
              </a:defRPr>
            </a:pPr>
            <a:endParaRPr lang="en-US"/>
          </a:p>
        </c:txPr>
        <c:crossAx val="1220855608"/>
        <c:crosses val="autoZero"/>
        <c:auto val="1"/>
        <c:lblAlgn val="ctr"/>
        <c:lblOffset val="100"/>
        <c:noMultiLvlLbl val="0"/>
      </c:catAx>
      <c:valAx>
        <c:axId val="1220855608"/>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r>
                  <a:rPr lang="en-US"/>
                  <a:t>Repsonse Percentage</a:t>
                </a:r>
              </a:p>
            </c:rich>
          </c:tx>
          <c:layout>
            <c:manualLayout>
              <c:xMode val="edge"/>
              <c:yMode val="edge"/>
              <c:x val="1.9637537789423475E-2"/>
              <c:y val="8.9864347414113893E-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a:ea typeface="Times New Roman"/>
                <a:cs typeface="Times New Roman"/>
              </a:defRPr>
            </a:pPr>
            <a:endParaRPr lang="en-US"/>
          </a:p>
        </c:txPr>
        <c:crossAx val="1319624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r>
              <a:rPr lang="en-US"/>
              <a:t>Community Outlook on Adminteresting CBD to Dogs</a:t>
            </a:r>
          </a:p>
        </c:rich>
      </c:tx>
      <c:layout>
        <c:manualLayout>
          <c:xMode val="edge"/>
          <c:yMode val="edge"/>
          <c:x val="0.14511392405063292"/>
          <c:y val="3.793744531933508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endParaRPr lang="en-US"/>
        </a:p>
      </c:txPr>
    </c:title>
    <c:autoTitleDeleted val="0"/>
    <c:plotArea>
      <c:layout/>
      <c:pieChart>
        <c:varyColors val="1"/>
        <c:ser>
          <c:idx val="0"/>
          <c:order val="0"/>
          <c:dPt>
            <c:idx val="0"/>
            <c:bubble3D val="0"/>
            <c:spPr>
              <a:solidFill>
                <a:schemeClr val="accent6"/>
              </a:solidFill>
              <a:ln w="19050">
                <a:solidFill>
                  <a:schemeClr val="accent6">
                    <a:lumMod val="50000"/>
                  </a:schemeClr>
                </a:solidFill>
              </a:ln>
              <a:effectLst/>
            </c:spPr>
            <c:extLst>
              <c:ext xmlns:c16="http://schemas.microsoft.com/office/drawing/2014/chart" uri="{C3380CC4-5D6E-409C-BE32-E72D297353CC}">
                <c16:uniqueId val="{00000001-4E9B-4A10-9712-5C4D9CE029DD}"/>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4E9B-4A10-9712-5C4D9CE029DD}"/>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a:ea typeface="Times New Roman"/>
                    <a:cs typeface="Times New Roman"/>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'[Book.xlsx]community survey pie charts'!$A$1:$A$2</c:f>
              <c:strCache>
                <c:ptCount val="2"/>
                <c:pt idx="0">
                  <c:v>yes</c:v>
                </c:pt>
                <c:pt idx="1">
                  <c:v>no</c:v>
                </c:pt>
              </c:strCache>
            </c:strRef>
          </c:cat>
          <c:val>
            <c:numRef>
              <c:f>'[Book.xlsx]community survey pie charts'!$B$1:$B$2</c:f>
              <c:numCache>
                <c:formatCode>0%</c:formatCode>
                <c:ptCount val="2"/>
                <c:pt idx="0">
                  <c:v>0.8</c:v>
                </c:pt>
                <c:pt idx="1">
                  <c:v>0.2</c:v>
                </c:pt>
              </c:numCache>
            </c:numRef>
          </c:val>
          <c:extLst>
            <c:ext xmlns:c16="http://schemas.microsoft.com/office/drawing/2014/chart" uri="{C3380CC4-5D6E-409C-BE32-E72D297353CC}">
              <c16:uniqueId val="{00000004-4E9B-4A10-9712-5C4D9CE029DD}"/>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3625349626174597"/>
          <c:y val="0.36543995282030484"/>
          <c:w val="0.12386701662292214"/>
          <c:h val="0.2144632545931758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r>
              <a:rPr lang="en-US"/>
              <a:t>Population That Has Previosuly Used CBD in Canines</a:t>
            </a:r>
          </a:p>
        </c:rich>
      </c:tx>
      <c:layout>
        <c:manualLayout>
          <c:xMode val="edge"/>
          <c:yMode val="edge"/>
          <c:x val="0.14005063291139241"/>
          <c:y val="4.6296296296296294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endParaRPr lang="en-US"/>
        </a:p>
      </c:txPr>
    </c:title>
    <c:autoTitleDeleted val="0"/>
    <c:plotArea>
      <c:layout/>
      <c:pieChart>
        <c:varyColors val="1"/>
        <c:ser>
          <c:idx val="0"/>
          <c:order val="0"/>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EE2-4D36-86EA-9E0156CD8A9C}"/>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8EE2-4D36-86EA-9E0156CD8A9C}"/>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a:ea typeface="Times New Roman"/>
                    <a:cs typeface="Times New Roman"/>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'[Book.xlsx]community survey pie charts'!$A$19:$A$20</c:f>
              <c:strCache>
                <c:ptCount val="2"/>
                <c:pt idx="0">
                  <c:v>yes </c:v>
                </c:pt>
                <c:pt idx="1">
                  <c:v>no</c:v>
                </c:pt>
              </c:strCache>
            </c:strRef>
          </c:cat>
          <c:val>
            <c:numRef>
              <c:f>'[Book.xlsx]community survey pie charts'!$B$19:$B$20</c:f>
              <c:numCache>
                <c:formatCode>0%</c:formatCode>
                <c:ptCount val="2"/>
                <c:pt idx="0">
                  <c:v>0.33</c:v>
                </c:pt>
                <c:pt idx="1">
                  <c:v>0.67</c:v>
                </c:pt>
              </c:numCache>
            </c:numRef>
          </c:val>
          <c:extLst>
            <c:ext xmlns:c16="http://schemas.microsoft.com/office/drawing/2014/chart" uri="{C3380CC4-5D6E-409C-BE32-E72D297353CC}">
              <c16:uniqueId val="{00000004-8EE2-4D36-86EA-9E0156CD8A9C}"/>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81451141894819501"/>
          <c:y val="0.41890585433206745"/>
          <c:w val="9.3517294017773006E-2"/>
          <c:h val="0.151278246845650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r>
              <a:rPr lang="en-US"/>
              <a:t>Agreeable to Future Cannabis Use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Times New Roman"/>
              <a:cs typeface="Times New Roman"/>
            </a:defRPr>
          </a:pPr>
          <a:endParaRPr lang="en-US"/>
        </a:p>
      </c:txPr>
    </c:title>
    <c:autoTitleDeleted val="0"/>
    <c:plotArea>
      <c:layout/>
      <c:pieChart>
        <c:varyColors val="1"/>
        <c:ser>
          <c:idx val="0"/>
          <c:order val="0"/>
          <c:spPr>
            <a:solidFill>
              <a:schemeClr val="accent1"/>
            </a:solidFill>
          </c:spPr>
          <c:dPt>
            <c:idx val="0"/>
            <c:bubble3D val="0"/>
            <c:spPr>
              <a:solidFill>
                <a:schemeClr val="accent6"/>
              </a:solidFill>
              <a:ln w="19050">
                <a:solidFill>
                  <a:schemeClr val="lt1"/>
                </a:solidFill>
              </a:ln>
              <a:effectLst/>
            </c:spPr>
            <c:extLst>
              <c:ext xmlns:c16="http://schemas.microsoft.com/office/drawing/2014/chart" uri="{C3380CC4-5D6E-409C-BE32-E72D297353CC}">
                <c16:uniqueId val="{00000001-4095-4894-9B11-B49C21587D2E}"/>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4095-4894-9B11-B49C21587D2E}"/>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Times New Roman"/>
                    <a:ea typeface="Times New Roman"/>
                    <a:cs typeface="Times New Roman"/>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[Book.xlsx]DVM!$A$1:$A$2</c:f>
              <c:strCache>
                <c:ptCount val="2"/>
                <c:pt idx="0">
                  <c:v>yes</c:v>
                </c:pt>
                <c:pt idx="1">
                  <c:v>no</c:v>
                </c:pt>
              </c:strCache>
            </c:strRef>
          </c:cat>
          <c:val>
            <c:numRef>
              <c:f>[Book.xlsx]DVM!$B$1:$B$2</c:f>
              <c:numCache>
                <c:formatCode>0%</c:formatCode>
                <c:ptCount val="2"/>
                <c:pt idx="0">
                  <c:v>0.5</c:v>
                </c:pt>
                <c:pt idx="1">
                  <c:v>0.5</c:v>
                </c:pt>
              </c:numCache>
            </c:numRef>
          </c:val>
          <c:extLst>
            <c:ext xmlns:c16="http://schemas.microsoft.com/office/drawing/2014/chart" uri="{C3380CC4-5D6E-409C-BE32-E72D297353CC}">
              <c16:uniqueId val="{00000004-4095-4894-9B11-B49C21587D2E}"/>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0.xml><?xml version="1.0" encoding="utf-8"?>
<p188:cmLst xmlns:a="http://schemas.openxmlformats.org/drawingml/2006/main" xmlns:r="http://schemas.openxmlformats.org/officeDocument/2006/relationships" xmlns:p188="http://schemas.microsoft.com/office/powerpoint/2018/8/main">
  <p188:cm id="{9D676FCF-8588-C84D-B6C5-67C1C913F321}" authorId="{5523C431-CD57-41AC-C5CB-A0D6CD60AF94}" created="2023-04-03T20:12:38.806">
    <pc:sldMkLst xmlns:pc="http://schemas.microsoft.com/office/powerpoint/2013/main/command">
      <pc:docMk/>
      <pc:sldMk cId="0" sldId="256"/>
    </pc:sldMkLst>
    <p188:txBody>
      <a:bodyPr/>
      <a:lstStyle/>
      <a:p>
        <a:r>
          <a:rPr lang="en-US"/>
          <a:t>Arkansas Tech University Department of Agriculture and Tourism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chart" Target="../charts/chart5.xml"/><Relationship Id="rId3" Type="http://schemas.microsoft.com/office/2018/10/relationships/comments" Target="../comments/modernComment_100_0.xml"/><Relationship Id="rId7" Type="http://schemas.openxmlformats.org/officeDocument/2006/relationships/image" Target="../media/image3.png"/><Relationship Id="rId12"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chart" Target="../charts/chart3.xml"/><Relationship Id="rId5" Type="http://schemas.openxmlformats.org/officeDocument/2006/relationships/hyperlink" Target="https://doi.org/10.31887/DCNS.2020.22.3/mcrocq" TargetMode="External"/><Relationship Id="rId10" Type="http://schemas.openxmlformats.org/officeDocument/2006/relationships/chart" Target="../charts/chart2.xml"/><Relationship Id="rId4" Type="http://schemas.openxmlformats.org/officeDocument/2006/relationships/image" Target="../media/image1.png"/><Relationship Id="rId9" Type="http://schemas.openxmlformats.org/officeDocument/2006/relationships/chart" Target="../charts/chart1.xml"/><Relationship Id="rId1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336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a:solidFill>
                <a:schemeClr val="bg1"/>
              </a:solidFill>
              <a:latin typeface="Tahoma" panose="020B0604030504040204" pitchFamily="34" charset="0"/>
            </a:endParaRPr>
          </a:p>
          <a:p>
            <a:pPr eaLnBrk="1" hangingPunct="1">
              <a:lnSpc>
                <a:spcPct val="50000"/>
              </a:lnSpc>
              <a:spcBef>
                <a:spcPct val="50000"/>
              </a:spcBef>
            </a:pPr>
            <a:r>
              <a:rPr lang="en-US" altLang="en-US" sz="9600">
                <a:latin typeface="+mj-lt"/>
                <a:ea typeface="ＭＳ Ｐゴシック"/>
              </a:rPr>
              <a:t>MEDICINAL USES OF CANNABIS IN CANINES </a:t>
            </a:r>
            <a:endParaRPr lang="en-US" altLang="en-US" sz="9600">
              <a:latin typeface="+mj-lt"/>
              <a:cs typeface="Arial"/>
            </a:endParaRPr>
          </a:p>
          <a:p>
            <a:pPr eaLnBrk="1" hangingPunct="1">
              <a:lnSpc>
                <a:spcPct val="50000"/>
              </a:lnSpc>
              <a:spcBef>
                <a:spcPct val="50000"/>
              </a:spcBef>
            </a:pPr>
            <a:r>
              <a:rPr lang="en-US" altLang="en-US" sz="7200">
                <a:latin typeface="+mj-lt"/>
                <a:ea typeface="ＭＳ Ｐゴシック"/>
                <a:cs typeface="Arial"/>
              </a:rPr>
              <a:t>Claire </a:t>
            </a:r>
            <a:r>
              <a:rPr lang="en-US" altLang="en-US" sz="7200" err="1">
                <a:latin typeface="+mj-lt"/>
                <a:ea typeface="ＭＳ Ｐゴシック"/>
                <a:cs typeface="Arial"/>
              </a:rPr>
              <a:t>Manns</a:t>
            </a:r>
            <a:r>
              <a:rPr lang="en-US" altLang="en-US" sz="7200">
                <a:latin typeface="+mj-lt"/>
                <a:ea typeface="ＭＳ Ｐゴシック"/>
                <a:cs typeface="Arial"/>
              </a:rPr>
              <a:t>, Hannah Horst, Tailor Kimbriel </a:t>
            </a:r>
            <a:endParaRPr lang="en-US" altLang="en-US" sz="7200">
              <a:latin typeface="+mj-lt"/>
              <a:cs typeface="Arial"/>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47219" y="5547072"/>
            <a:ext cx="13538474" cy="6632616"/>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59" name="Rectangle 11">
            <a:extLst>
              <a:ext uri="{FF2B5EF4-FFF2-40B4-BE49-F238E27FC236}">
                <a16:creationId xmlns:a16="http://schemas.microsoft.com/office/drawing/2014/main" id="{01C886A9-8D45-7CDD-B04F-A94C7041509A}"/>
              </a:ext>
            </a:extLst>
          </p:cNvPr>
          <p:cNvSpPr>
            <a:spLocks noChangeArrowheads="1"/>
          </p:cNvSpPr>
          <p:nvPr/>
        </p:nvSpPr>
        <p:spPr bwMode="auto">
          <a:xfrm>
            <a:off x="921618" y="12715991"/>
            <a:ext cx="13519868" cy="287718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097920" y="6768532"/>
            <a:ext cx="12851197" cy="501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sz="3200" dirty="0">
                <a:latin typeface="Times New Roman"/>
                <a:ea typeface="ＭＳ Ｐゴシック"/>
                <a:cs typeface="Times New Roman"/>
              </a:rPr>
              <a:t>Changes to the Regulation of Cannabis Over Time </a:t>
            </a:r>
          </a:p>
          <a:p>
            <a:pPr marL="457200" indent="-457200">
              <a:buFont typeface="Arial" panose="020B0604020202020204" pitchFamily="34" charset="0"/>
              <a:buChar char="•"/>
            </a:pPr>
            <a:r>
              <a:rPr lang="en-US" sz="3200" dirty="0">
                <a:latin typeface="Times New Roman"/>
                <a:ea typeface="ＭＳ Ｐゴシック"/>
                <a:cs typeface="Times New Roman"/>
              </a:rPr>
              <a:t>Use dates back as far as 12,000 years ago across the world </a:t>
            </a:r>
            <a:r>
              <a:rPr lang="en-US" sz="3200" baseline="30000" dirty="0">
                <a:latin typeface="Times New Roman"/>
                <a:ea typeface="ＭＳ Ｐゴシック"/>
                <a:cs typeface="Times New Roman"/>
              </a:rPr>
              <a:t>1</a:t>
            </a:r>
          </a:p>
          <a:p>
            <a:pPr marL="457200" indent="-457200">
              <a:buFont typeface="Arial" panose="020B0604020202020204" pitchFamily="34" charset="0"/>
              <a:buChar char="•"/>
            </a:pPr>
            <a:r>
              <a:rPr lang="en-US" sz="3200" dirty="0">
                <a:latin typeface="Times New Roman"/>
                <a:ea typeface="ＭＳ Ｐゴシック"/>
                <a:cs typeface="Times New Roman"/>
              </a:rPr>
              <a:t>Listed as a Schedule I drug in United States by 1970 </a:t>
            </a:r>
            <a:r>
              <a:rPr lang="en-US" sz="3200" baseline="30000" dirty="0">
                <a:latin typeface="Times New Roman"/>
                <a:ea typeface="ＭＳ Ｐゴシック"/>
                <a:cs typeface="Times New Roman"/>
              </a:rPr>
              <a:t>2</a:t>
            </a:r>
          </a:p>
          <a:p>
            <a:pPr marL="457200" indent="-457200">
              <a:buFont typeface="Arial" panose="020B0604020202020204" pitchFamily="34" charset="0"/>
              <a:buChar char="•"/>
            </a:pPr>
            <a:r>
              <a:rPr lang="en-US" sz="3200" dirty="0">
                <a:latin typeface="Times New Roman"/>
                <a:ea typeface="ＭＳ Ｐゴシック"/>
                <a:cs typeface="Times New Roman"/>
              </a:rPr>
              <a:t>Farm Bill Act of 2018 legalizes medical sales of marijuana </a:t>
            </a:r>
            <a:r>
              <a:rPr lang="en-US" sz="3200" baseline="30000" dirty="0">
                <a:latin typeface="Times New Roman"/>
                <a:ea typeface="ＭＳ Ｐゴシック"/>
                <a:cs typeface="Times New Roman"/>
              </a:rPr>
              <a:t>3</a:t>
            </a:r>
          </a:p>
          <a:p>
            <a:r>
              <a:rPr lang="en-US" sz="3200" dirty="0">
                <a:latin typeface="Times New Roman"/>
                <a:ea typeface="ＭＳ Ｐゴシック"/>
                <a:cs typeface="Times New Roman"/>
              </a:rPr>
              <a:t>Endocannabinoid System</a:t>
            </a:r>
          </a:p>
          <a:p>
            <a:pPr marL="457200" indent="-457200">
              <a:buFont typeface="Arial" panose="020B0604020202020204" pitchFamily="34" charset="0"/>
              <a:buChar char="•"/>
            </a:pPr>
            <a:r>
              <a:rPr lang="en-US" sz="3200" dirty="0">
                <a:latin typeface="Times New Roman"/>
                <a:ea typeface="ＭＳ Ｐゴシック"/>
                <a:cs typeface="Times New Roman"/>
              </a:rPr>
              <a:t>Major signaling system aiding in body homeostasis </a:t>
            </a:r>
            <a:r>
              <a:rPr lang="en-US" sz="3200" baseline="30000" dirty="0">
                <a:latin typeface="Times New Roman"/>
                <a:ea typeface="ＭＳ Ｐゴシック"/>
                <a:cs typeface="Times New Roman"/>
              </a:rPr>
              <a:t>4</a:t>
            </a:r>
          </a:p>
          <a:p>
            <a:pPr marL="457200" indent="-457200">
              <a:buFont typeface="Arial" panose="020B0604020202020204" pitchFamily="34" charset="0"/>
              <a:buChar char="•"/>
            </a:pPr>
            <a:r>
              <a:rPr lang="en-US" sz="3200" dirty="0">
                <a:latin typeface="Times New Roman"/>
                <a:ea typeface="ＭＳ Ｐゴシック"/>
                <a:cs typeface="Times New Roman"/>
              </a:rPr>
              <a:t>Doubles as the natural receptor for cannabinoids </a:t>
            </a:r>
            <a:r>
              <a:rPr lang="en-US" sz="3200" baseline="30000" dirty="0">
                <a:latin typeface="Times New Roman"/>
                <a:ea typeface="ＭＳ Ｐゴシック"/>
                <a:cs typeface="Times New Roman"/>
              </a:rPr>
              <a:t>4</a:t>
            </a:r>
          </a:p>
          <a:p>
            <a:r>
              <a:rPr lang="en-US" sz="3200" dirty="0">
                <a:latin typeface="Times New Roman"/>
                <a:ea typeface="ＭＳ Ｐゴシック"/>
                <a:cs typeface="Times New Roman"/>
              </a:rPr>
              <a:t>Opportunity in Veterinary Medicine</a:t>
            </a:r>
          </a:p>
          <a:p>
            <a:pPr marL="457200" indent="-457200">
              <a:buFont typeface="Arial" panose="020B0604020202020204" pitchFamily="34" charset="0"/>
              <a:buChar char="•"/>
            </a:pPr>
            <a:r>
              <a:rPr lang="en-US" sz="3200" dirty="0">
                <a:latin typeface="Times New Roman"/>
                <a:ea typeface="ＭＳ Ｐゴシック"/>
                <a:cs typeface="Times New Roman"/>
              </a:rPr>
              <a:t>Variety of options available over the counter</a:t>
            </a:r>
          </a:p>
          <a:p>
            <a:pPr marL="457200" indent="-457200">
              <a:buFont typeface="Arial" panose="020B0604020202020204" pitchFamily="34" charset="0"/>
              <a:buChar char="•"/>
            </a:pPr>
            <a:r>
              <a:rPr lang="en-US" sz="3200" dirty="0">
                <a:latin typeface="Times New Roman"/>
                <a:ea typeface="ＭＳ Ｐゴシック"/>
                <a:cs typeface="Times New Roman"/>
              </a:rPr>
              <a:t>Shown effective in seizures, cancer, neurological disorders, and </a:t>
            </a:r>
            <a:r>
              <a:rPr lang="en-US" sz="3200">
                <a:latin typeface="Times New Roman"/>
                <a:ea typeface="ＭＳ Ｐゴシック"/>
                <a:cs typeface="Times New Roman"/>
              </a:rPr>
              <a:t>anxiety </a:t>
            </a:r>
            <a:r>
              <a:rPr lang="en-US" sz="3200" baseline="30000" dirty="0">
                <a:latin typeface="Times New Roman"/>
                <a:ea typeface="ＭＳ Ｐゴシック"/>
                <a:cs typeface="Times New Roman"/>
              </a:rPr>
              <a:t>5</a:t>
            </a:r>
            <a:endParaRPr lang="en-US" sz="2800" baseline="30000" dirty="0">
              <a:ea typeface="ＭＳ Ｐゴシック"/>
              <a:cs typeface="Arial"/>
            </a:endParaRPr>
          </a:p>
        </p:txBody>
      </p:sp>
      <p:sp>
        <p:nvSpPr>
          <p:cNvPr id="2216" name="Text Box 168">
            <a:extLst>
              <a:ext uri="{FF2B5EF4-FFF2-40B4-BE49-F238E27FC236}">
                <a16:creationId xmlns:a16="http://schemas.microsoft.com/office/drawing/2014/main" id="{6BD734D6-3DC7-18E9-995F-5CEA775069FD}"/>
              </a:ext>
            </a:extLst>
          </p:cNvPr>
          <p:cNvSpPr txBox="1">
            <a:spLocks noChangeArrowheads="1"/>
          </p:cNvSpPr>
          <p:nvPr/>
        </p:nvSpPr>
        <p:spPr bwMode="auto">
          <a:xfrm>
            <a:off x="18364200" y="22529800"/>
            <a:ext cx="447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16332200" y="24358600"/>
            <a:ext cx="665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6306800" y="24739600"/>
            <a:ext cx="5181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4"/>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6" y="59130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923584" y="15950817"/>
            <a:ext cx="13543504" cy="14885639"/>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6" name="Text Box 49">
            <a:extLst>
              <a:ext uri="{FF2B5EF4-FFF2-40B4-BE49-F238E27FC236}">
                <a16:creationId xmlns:a16="http://schemas.microsoft.com/office/drawing/2014/main" id="{48A57C84-1D62-E51E-425F-18180DF9294B}"/>
              </a:ext>
            </a:extLst>
          </p:cNvPr>
          <p:cNvSpPr txBox="1">
            <a:spLocks noChangeArrowheads="1"/>
          </p:cNvSpPr>
          <p:nvPr/>
        </p:nvSpPr>
        <p:spPr bwMode="auto">
          <a:xfrm>
            <a:off x="1097525" y="1293433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tIns="45720" rIns="91440" bIns="45720" anchor="t">
            <a:spAutoFit/>
          </a:bodyPr>
          <a:lstStyle/>
          <a:p>
            <a:pPr>
              <a:spcBef>
                <a:spcPct val="50000"/>
              </a:spcBef>
            </a:pPr>
            <a:r>
              <a:rPr lang="en-US" altLang="en-US" sz="3600" b="1" i="1" u="sng">
                <a:solidFill>
                  <a:srgbClr val="0F6200"/>
                </a:solidFill>
                <a:latin typeface="Tahoma"/>
                <a:ea typeface="ＭＳ Ｐゴシック"/>
                <a:cs typeface="Tahoma"/>
              </a:rPr>
              <a:t>Research Purpose </a:t>
            </a:r>
          </a:p>
        </p:txBody>
      </p:sp>
      <p:sp>
        <p:nvSpPr>
          <p:cNvPr id="7" name="Text Box 165">
            <a:extLst>
              <a:ext uri="{FF2B5EF4-FFF2-40B4-BE49-F238E27FC236}">
                <a16:creationId xmlns:a16="http://schemas.microsoft.com/office/drawing/2014/main" id="{06DDFB6D-262B-60F1-B826-0992C120C5E8}"/>
              </a:ext>
            </a:extLst>
          </p:cNvPr>
          <p:cNvSpPr txBox="1">
            <a:spLocks noChangeArrowheads="1"/>
          </p:cNvSpPr>
          <p:nvPr/>
        </p:nvSpPr>
        <p:spPr bwMode="auto">
          <a:xfrm>
            <a:off x="1345545" y="13562088"/>
            <a:ext cx="12800012" cy="203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marL="457200" indent="-457200">
              <a:spcBef>
                <a:spcPct val="50000"/>
              </a:spcBef>
              <a:buFont typeface="Arial"/>
              <a:buChar char="•"/>
            </a:pPr>
            <a:r>
              <a:rPr lang="en-US" altLang="en-US" sz="2800" dirty="0">
                <a:latin typeface="Arial"/>
                <a:ea typeface="ＭＳ Ｐゴシック"/>
                <a:cs typeface="Arial"/>
              </a:rPr>
              <a:t>To investigate how cannabis is currently used in the veterinary profession for various disease treatments and health maintenance in dogs</a:t>
            </a:r>
            <a:endParaRPr lang="en-US" altLang="en-US" sz="2800" dirty="0">
              <a:cs typeface="Arial"/>
            </a:endParaRPr>
          </a:p>
          <a:p>
            <a:pPr marL="457200" indent="-457200">
              <a:spcBef>
                <a:spcPct val="50000"/>
              </a:spcBef>
              <a:buFont typeface="Arial"/>
              <a:buChar char="•"/>
            </a:pPr>
            <a:r>
              <a:rPr lang="en-US" altLang="en-US" sz="2800" dirty="0">
                <a:latin typeface="Arial"/>
                <a:ea typeface="ＭＳ Ｐゴシック"/>
                <a:cs typeface="Arial"/>
              </a:rPr>
              <a:t>To provide a general history of medicinal cannabis and the need for educational awareness on medicinal cannabis </a:t>
            </a:r>
            <a:endParaRPr lang="en-US" altLang="en-US" sz="2800" dirty="0">
              <a:cs typeface="Arial"/>
            </a:endParaRPr>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149106" y="1626291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Method / Data Source(s)</a:t>
            </a:r>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134998" y="5537153"/>
            <a:ext cx="15163202" cy="25291734"/>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482506" y="590922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097911" y="17216372"/>
            <a:ext cx="12800012" cy="12064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marL="457200" indent="-457200">
              <a:buFont typeface="Arial"/>
              <a:buChar char="•"/>
            </a:pPr>
            <a:r>
              <a:rPr lang="en-US" sz="2800" dirty="0">
                <a:latin typeface="Arial"/>
                <a:ea typeface="ＭＳ Ｐゴシック"/>
                <a:cs typeface="Times New Roman"/>
              </a:rPr>
              <a:t>Electronic surveys conducted in the Russellville area and in mixed and small animal practices</a:t>
            </a:r>
            <a:endParaRPr lang="en-US" sz="2800" dirty="0">
              <a:latin typeface="Arial"/>
              <a:cs typeface="Arial"/>
            </a:endParaRPr>
          </a:p>
          <a:p>
            <a:pPr marL="457200" indent="-457200">
              <a:buFont typeface="Calibri"/>
              <a:buChar char="-"/>
            </a:pPr>
            <a:endParaRPr lang="en-US" sz="2800">
              <a:latin typeface="Arial"/>
              <a:ea typeface="ＭＳ Ｐゴシック"/>
              <a:cs typeface="Times New Roman"/>
            </a:endParaRPr>
          </a:p>
          <a:p>
            <a:r>
              <a:rPr lang="en-US" sz="2800" dirty="0">
                <a:latin typeface="Arial"/>
                <a:ea typeface="ＭＳ Ｐゴシック"/>
                <a:cs typeface="Times New Roman"/>
              </a:rPr>
              <a:t>DVM Survey: </a:t>
            </a:r>
          </a:p>
          <a:p>
            <a:pPr marL="285750" indent="-285750">
              <a:buFont typeface="Arial"/>
              <a:buChar char="•"/>
            </a:pPr>
            <a:r>
              <a:rPr lang="en-US" sz="2800" dirty="0">
                <a:latin typeface="Arial"/>
                <a:ea typeface="ＭＳ Ｐゴシック"/>
                <a:cs typeface="Times New Roman"/>
              </a:rPr>
              <a:t>How familiar are you with the use of medical cannabis in the veterinary industry? </a:t>
            </a:r>
          </a:p>
          <a:p>
            <a:pPr marL="285750" indent="-285750">
              <a:buFont typeface="Arial"/>
              <a:buChar char="•"/>
            </a:pPr>
            <a:r>
              <a:rPr lang="en-US" sz="2800" dirty="0">
                <a:latin typeface="Arial"/>
                <a:ea typeface="ＭＳ Ｐゴシック"/>
                <a:cs typeface="Times New Roman"/>
              </a:rPr>
              <a:t>Are you currently prescribing a form of CBD to patients?  </a:t>
            </a:r>
            <a:endParaRPr lang="en-US" sz="2800" dirty="0">
              <a:latin typeface="Arial"/>
              <a:ea typeface="ＭＳ Ｐゴシック"/>
              <a:cs typeface="Arial"/>
            </a:endParaRPr>
          </a:p>
          <a:p>
            <a:pPr marL="285750" indent="-285750">
              <a:buFont typeface="Arial"/>
              <a:buChar char="•"/>
            </a:pPr>
            <a:r>
              <a:rPr lang="en-US" sz="2800" dirty="0">
                <a:latin typeface="Arial"/>
                <a:ea typeface="ＭＳ Ｐゴシック"/>
                <a:cs typeface="Times New Roman"/>
              </a:rPr>
              <a:t>Would you consider using this form of treatment in the future?  </a:t>
            </a:r>
            <a:endParaRPr lang="en-US" sz="2800" dirty="0">
              <a:latin typeface="Arial"/>
              <a:ea typeface="ＭＳ Ｐゴシック"/>
              <a:cs typeface="Arial"/>
            </a:endParaRPr>
          </a:p>
          <a:p>
            <a:pPr marL="285750" indent="-285750">
              <a:buFont typeface="Arial"/>
              <a:buChar char="•"/>
            </a:pPr>
            <a:r>
              <a:rPr lang="en-US" sz="2800" dirty="0">
                <a:latin typeface="Arial"/>
                <a:ea typeface="ＭＳ Ｐゴシック"/>
                <a:cs typeface="Times New Roman"/>
              </a:rPr>
              <a:t>If a client approached you with questions about a CBD product they were considering using, would you feel comfortable giving answers about safety and possible outcomes? </a:t>
            </a:r>
            <a:endParaRPr lang="en-US" sz="2800" dirty="0">
              <a:latin typeface="Arial"/>
              <a:ea typeface="ＭＳ Ｐゴシック"/>
              <a:cs typeface="Arial"/>
            </a:endParaRPr>
          </a:p>
          <a:p>
            <a:pPr marL="285750" indent="-285750">
              <a:buFont typeface="Arial"/>
              <a:buChar char="•"/>
            </a:pPr>
            <a:r>
              <a:rPr lang="en-US" sz="2800" dirty="0">
                <a:latin typeface="Arial"/>
                <a:ea typeface="ＭＳ Ｐゴシック"/>
                <a:cs typeface="Times New Roman"/>
              </a:rPr>
              <a:t>What symptoms have made you consider prescribing CBD? </a:t>
            </a:r>
          </a:p>
          <a:p>
            <a:pPr marL="285750" indent="-285750">
              <a:buFont typeface="Arial"/>
              <a:buChar char="•"/>
            </a:pPr>
            <a:endParaRPr lang="en-US" sz="2800">
              <a:latin typeface="Arial"/>
              <a:ea typeface="ＭＳ Ｐゴシック"/>
              <a:cs typeface="Times New Roman"/>
            </a:endParaRPr>
          </a:p>
          <a:p>
            <a:r>
              <a:rPr lang="en-US" sz="2800" dirty="0">
                <a:latin typeface="Arial"/>
                <a:ea typeface="ＭＳ Ｐゴシック"/>
                <a:cs typeface="Times New Roman"/>
              </a:rPr>
              <a:t>ATU Community Survey:</a:t>
            </a:r>
            <a:endParaRPr lang="en-US" sz="2800" dirty="0">
              <a:latin typeface="Arial"/>
              <a:cs typeface="Times New Roman"/>
            </a:endParaRPr>
          </a:p>
          <a:p>
            <a:pPr marL="285750" indent="-285750">
              <a:buFont typeface="Arial"/>
              <a:buChar char="•"/>
            </a:pPr>
            <a:r>
              <a:rPr lang="en-US" sz="2800" dirty="0">
                <a:latin typeface="Arial"/>
                <a:ea typeface="ＭＳ Ｐゴシック"/>
                <a:cs typeface="Times New Roman"/>
              </a:rPr>
              <a:t>How familiar are you with the use of medical cannabis in the veterinary industry? </a:t>
            </a:r>
          </a:p>
          <a:p>
            <a:pPr marL="285750" indent="-285750">
              <a:buFont typeface="Arial"/>
              <a:buChar char="•"/>
            </a:pPr>
            <a:r>
              <a:rPr lang="en-US" sz="2800" dirty="0">
                <a:latin typeface="Arial"/>
                <a:ea typeface="ＭＳ Ｐゴシック"/>
                <a:cs typeface="Times New Roman"/>
              </a:rPr>
              <a:t>Would you consider giving your pet CBD if recommended by a veterinarian? </a:t>
            </a:r>
          </a:p>
          <a:p>
            <a:pPr marL="285750" indent="-285750">
              <a:buFont typeface="Arial"/>
              <a:buChar char="•"/>
            </a:pPr>
            <a:r>
              <a:rPr lang="en-US" sz="2800" dirty="0">
                <a:latin typeface="Arial"/>
                <a:ea typeface="ＭＳ Ｐゴシック"/>
                <a:cs typeface="Times New Roman"/>
              </a:rPr>
              <a:t>Have you previously used an OTC CBD product from a pet store? </a:t>
            </a:r>
            <a:endParaRPr lang="en-US" sz="2800" dirty="0">
              <a:latin typeface="Arial"/>
              <a:cs typeface="Arial"/>
            </a:endParaRPr>
          </a:p>
          <a:p>
            <a:pPr marL="285750" indent="-285750">
              <a:buFont typeface="Arial"/>
              <a:buChar char="•"/>
            </a:pPr>
            <a:r>
              <a:rPr lang="en-US" sz="2800" dirty="0">
                <a:latin typeface="Arial"/>
                <a:ea typeface="ＭＳ Ｐゴシック"/>
                <a:cs typeface="Times New Roman"/>
              </a:rPr>
              <a:t>If answered yes to the previous question, what was the product used to treat? </a:t>
            </a:r>
            <a:endParaRPr lang="en-US" sz="2800" dirty="0">
              <a:latin typeface="Arial"/>
              <a:cs typeface="Arial"/>
            </a:endParaRPr>
          </a:p>
          <a:p>
            <a:endParaRPr lang="en-US" sz="2800">
              <a:cs typeface="Arial" panose="020B0604020202020204" pitchFamily="34" charset="0"/>
            </a:endParaRPr>
          </a:p>
          <a:p>
            <a:r>
              <a:rPr lang="en-US" sz="2800" dirty="0">
                <a:latin typeface="Arial"/>
                <a:ea typeface="ＭＳ Ｐゴシック"/>
                <a:cs typeface="Arial"/>
              </a:rPr>
              <a:t>Research data/ information was also collected from various sources including: </a:t>
            </a:r>
          </a:p>
          <a:p>
            <a:pPr marL="457200" indent="-457200">
              <a:buFont typeface="Arial"/>
              <a:buChar char="•"/>
            </a:pPr>
            <a:r>
              <a:rPr lang="en-US" sz="2800" dirty="0">
                <a:latin typeface="Arial"/>
                <a:ea typeface="ＭＳ Ｐゴシック"/>
                <a:cs typeface="Arial"/>
              </a:rPr>
              <a:t>AVMA Journals</a:t>
            </a:r>
          </a:p>
          <a:p>
            <a:pPr marL="457200" indent="-457200">
              <a:buFont typeface="Arial"/>
              <a:buChar char="•"/>
            </a:pPr>
            <a:r>
              <a:rPr lang="en-US" sz="2800" dirty="0">
                <a:latin typeface="Arial"/>
                <a:ea typeface="ＭＳ Ｐゴシック"/>
                <a:cs typeface="Arial"/>
              </a:rPr>
              <a:t>Cannabis Therapy in Veterinary Medicine Textbook</a:t>
            </a:r>
          </a:p>
          <a:p>
            <a:pPr marL="457200" indent="-457200">
              <a:buFont typeface="Arial"/>
              <a:buChar char="•"/>
            </a:pPr>
            <a:r>
              <a:rPr lang="en-US" sz="2800" dirty="0">
                <a:latin typeface="Arial"/>
                <a:ea typeface="ＭＳ Ｐゴシック"/>
                <a:cs typeface="Arial"/>
              </a:rPr>
              <a:t>Survey Input of Local Veterinary Clinics </a:t>
            </a:r>
          </a:p>
          <a:p>
            <a:pPr marL="457200" indent="-457200">
              <a:buFont typeface="Arial"/>
              <a:buChar char="•"/>
            </a:pPr>
            <a:r>
              <a:rPr lang="en-US" sz="2800" dirty="0">
                <a:latin typeface="Arial"/>
                <a:ea typeface="ＭＳ Ｐゴシック"/>
                <a:cs typeface="Arial"/>
              </a:rPr>
              <a:t>Andrea Harris – Hippie Hounds CEO </a:t>
            </a:r>
            <a:endParaRPr lang="en-US" sz="2800" dirty="0">
              <a:cs typeface="Arial"/>
            </a:endParaRPr>
          </a:p>
          <a:p>
            <a:pPr marL="457200" indent="-457200">
              <a:buFont typeface="Arial"/>
              <a:buChar char="•"/>
            </a:pPr>
            <a:endParaRPr lang="en-US" sz="2600">
              <a:cs typeface="Arial"/>
            </a:endParaRPr>
          </a:p>
          <a:p>
            <a:pPr marL="457200" indent="-457200">
              <a:buFont typeface="Arial"/>
              <a:buChar char="•"/>
            </a:pPr>
            <a:endParaRPr lang="en-US" sz="2600">
              <a:cs typeface="Arial"/>
            </a:endParaRPr>
          </a:p>
          <a:p>
            <a:pPr marL="457200" indent="-457200">
              <a:buFont typeface="Arial"/>
              <a:buChar char="•"/>
            </a:pPr>
            <a:endParaRPr lang="en-US" sz="2600">
              <a:cs typeface="Arial"/>
            </a:endParaRPr>
          </a:p>
        </p:txBody>
      </p:sp>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31086484" y="5543698"/>
            <a:ext cx="12135643" cy="1217130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31062902" y="18004430"/>
            <a:ext cx="12199438" cy="6713589"/>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31086484" y="24992050"/>
            <a:ext cx="12137960" cy="585135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31139168" y="581335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en-US" sz="3600" b="1" i="1" u="sng">
                <a:solidFill>
                  <a:srgbClr val="0F6200"/>
                </a:solidFill>
                <a:latin typeface="Tahoma" panose="020B0604030504040204" pitchFamily="34" charset="0"/>
              </a:rPr>
              <a:t>Discussion </a:t>
            </a:r>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31067603" y="18200236"/>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31135917" y="25121537"/>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References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31038028" y="6399939"/>
            <a:ext cx="12102661" cy="11786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0"/>
            <a:r>
              <a:rPr lang="en-US" sz="2800" dirty="0">
                <a:latin typeface="Arial"/>
                <a:ea typeface="ＭＳ Ｐゴシック"/>
                <a:cs typeface="Arial"/>
              </a:rPr>
              <a:t>Despite the potential shown for the versatility of medicinal cannabis use in dogs, lack of education has resulted in the suffering of its utilization. </a:t>
            </a:r>
            <a:endParaRPr lang="en-US"/>
          </a:p>
          <a:p>
            <a:pPr marL="287020" lvl="0" indent="0"/>
            <a:endParaRPr lang="en-US" sz="2800">
              <a:cs typeface="Arial" panose="020B0604020202020204" pitchFamily="34" charset="0"/>
            </a:endParaRPr>
          </a:p>
          <a:p>
            <a:pPr marL="287020" indent="0"/>
            <a:r>
              <a:rPr lang="en-US" sz="2800" dirty="0">
                <a:latin typeface="Arial"/>
                <a:ea typeface="ＭＳ Ｐゴシック"/>
                <a:cs typeface="Arial"/>
              </a:rPr>
              <a:t>Veterinary responses suggested that veterinarians in the area do not feel comfortable enough in their knowledge to pursue the use of Cannabis in their patients. </a:t>
            </a:r>
            <a:endParaRPr lang="en-US" sz="2800" dirty="0">
              <a:cs typeface="Arial"/>
            </a:endParaRPr>
          </a:p>
          <a:p>
            <a:pPr marL="744220" lvl="0" indent="-457200">
              <a:buFont typeface="Arial" panose="020B0604020202020204" pitchFamily="34" charset="0"/>
              <a:buChar char="•"/>
            </a:pPr>
            <a:r>
              <a:rPr lang="en-US" sz="2800" dirty="0">
                <a:latin typeface="Arial"/>
                <a:ea typeface="ＭＳ Ｐゴシック"/>
                <a:cs typeface="Arial"/>
              </a:rPr>
              <a:t>Lack of familiarity coincides with lack of comfort in educating future clients</a:t>
            </a:r>
          </a:p>
          <a:p>
            <a:pPr marL="744220" lvl="0" indent="-457200">
              <a:buFont typeface="Arial" panose="020B0604020202020204" pitchFamily="34" charset="0"/>
              <a:buChar char="•"/>
            </a:pPr>
            <a:r>
              <a:rPr lang="en-US" sz="2800" dirty="0">
                <a:latin typeface="Arial"/>
                <a:ea typeface="ＭＳ Ｐゴシック"/>
                <a:cs typeface="Arial"/>
              </a:rPr>
              <a:t>Several responses indicated potential opportunity for uses, but half of the veterinarians reported they were not open to future use</a:t>
            </a:r>
          </a:p>
          <a:p>
            <a:pPr marL="287020" indent="0"/>
            <a:endParaRPr lang="en-US" sz="2800" dirty="0">
              <a:latin typeface="Arial"/>
              <a:ea typeface="ＭＳ Ｐゴシック"/>
              <a:cs typeface="Arial"/>
            </a:endParaRPr>
          </a:p>
          <a:p>
            <a:pPr marL="287020" indent="0"/>
            <a:r>
              <a:rPr lang="en-US" sz="2800" dirty="0">
                <a:latin typeface="Arial"/>
                <a:ea typeface="ＭＳ Ｐゴシック"/>
                <a:cs typeface="Arial"/>
              </a:rPr>
              <a:t>Responses from surveyed members if the ATU Department of Agriculture and Tourism revealed nearly opposing responses. </a:t>
            </a:r>
            <a:endParaRPr lang="en-US"/>
          </a:p>
          <a:p>
            <a:pPr marL="744220" lvl="0" indent="-457200">
              <a:buFont typeface="Arial" panose="020B0604020202020204" pitchFamily="34" charset="0"/>
              <a:buChar char="•"/>
            </a:pPr>
            <a:r>
              <a:rPr lang="en-US" sz="2800" dirty="0">
                <a:latin typeface="Arial"/>
                <a:ea typeface="ＭＳ Ｐゴシック"/>
                <a:cs typeface="Arial"/>
              </a:rPr>
              <a:t>Comparable to local veterinarians, most have no tried CBD in their own dogs</a:t>
            </a:r>
          </a:p>
          <a:p>
            <a:pPr marL="744220" lvl="0" indent="-457200">
              <a:buFont typeface="Arial" panose="020B0604020202020204" pitchFamily="34" charset="0"/>
              <a:buChar char="•"/>
            </a:pPr>
            <a:r>
              <a:rPr lang="en-US" sz="2800" dirty="0">
                <a:latin typeface="Arial"/>
                <a:ea typeface="ＭＳ Ｐゴシック"/>
                <a:cs typeface="Arial"/>
              </a:rPr>
              <a:t>Despite this lack of use, other data collected they show a large interest in its potential use</a:t>
            </a:r>
          </a:p>
          <a:p>
            <a:pPr marL="287020" indent="0"/>
            <a:endParaRPr lang="en-US" sz="2800" dirty="0">
              <a:latin typeface="Arial"/>
              <a:ea typeface="ＭＳ Ｐゴシック"/>
              <a:cs typeface="Arial"/>
            </a:endParaRPr>
          </a:p>
          <a:p>
            <a:pPr marL="287020" lvl="0" indent="0"/>
            <a:r>
              <a:rPr lang="en-US" sz="2800" dirty="0">
                <a:latin typeface="Arial"/>
                <a:ea typeface="ＭＳ Ｐゴシック"/>
                <a:cs typeface="Arial"/>
              </a:rPr>
              <a:t>The results gathered from the community in contrast to the veterinarians suggests a large gap that is potentially forming between veterinarians and some clients. Visible interest by the community without the ability for their trusted veterinarians to provide guidance could result in the following:</a:t>
            </a:r>
            <a:endParaRPr lang="en-US"/>
          </a:p>
          <a:p>
            <a:pPr marL="1143000" lvl="1" indent="-457200">
              <a:buFont typeface="Arial" panose="020B0604020202020204" pitchFamily="34" charset="0"/>
              <a:buChar char="•"/>
            </a:pPr>
            <a:r>
              <a:rPr lang="en-US" sz="2800" dirty="0">
                <a:latin typeface="Arial"/>
                <a:ea typeface="ＭＳ Ｐゴシック"/>
                <a:cs typeface="Arial"/>
              </a:rPr>
              <a:t>Misuse of cannabis product</a:t>
            </a:r>
          </a:p>
          <a:p>
            <a:pPr marL="1143000" lvl="1" indent="-457200">
              <a:buFont typeface="Arial" panose="020B0604020202020204" pitchFamily="34" charset="0"/>
              <a:buChar char="•"/>
            </a:pPr>
            <a:r>
              <a:rPr lang="en-US" sz="2800" dirty="0">
                <a:latin typeface="Arial"/>
                <a:ea typeface="ＭＳ Ｐゴシック"/>
                <a:cs typeface="Arial"/>
              </a:rPr>
              <a:t>Lack of efficacy of product </a:t>
            </a:r>
            <a:endParaRPr lang="en-US" sz="2800" dirty="0">
              <a:cs typeface="Arial"/>
            </a:endParaRPr>
          </a:p>
          <a:p>
            <a:pPr marL="1143000" lvl="1" indent="-457200">
              <a:buFont typeface="Arial" panose="020B0604020202020204" pitchFamily="34" charset="0"/>
              <a:buChar char="•"/>
            </a:pPr>
            <a:r>
              <a:rPr lang="en-US" sz="2800" dirty="0">
                <a:latin typeface="Arial"/>
                <a:ea typeface="ＭＳ Ｐゴシック"/>
                <a:cs typeface="Arial"/>
              </a:rPr>
              <a:t>Use of contaminated or unregulated product</a:t>
            </a:r>
          </a:p>
          <a:p>
            <a:pPr marL="1143000" lvl="1" indent="-457200">
              <a:buFont typeface="Arial" panose="020B0604020202020204" pitchFamily="34" charset="0"/>
              <a:buChar char="•"/>
            </a:pPr>
            <a:r>
              <a:rPr lang="en-US" sz="2800" dirty="0">
                <a:latin typeface="Arial"/>
                <a:ea typeface="ＭＳ Ｐゴシック"/>
                <a:cs typeface="Arial"/>
              </a:rPr>
              <a:t>Unknown drug interaction with other prescribed drugs</a:t>
            </a:r>
          </a:p>
          <a:p>
            <a:pPr marL="744220" indent="-457200">
              <a:buFont typeface="Arial" panose="020B0604020202020204" pitchFamily="34" charset="0"/>
              <a:buChar char="•"/>
            </a:pPr>
            <a:endParaRPr lang="en-US" sz="2600">
              <a:cs typeface="Arial" panose="020B0604020202020204" pitchFamily="34" charset="0"/>
            </a:endParaRP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31058037" y="25776847"/>
            <a:ext cx="12079699" cy="46166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sz="2100" b="0" i="0" u="none" strike="noStrike" dirty="0">
                <a:effectLst/>
                <a:latin typeface="Arial"/>
                <a:ea typeface="ＭＳ Ｐゴシック"/>
                <a:cs typeface="Arial"/>
              </a:rPr>
              <a:t>1.  </a:t>
            </a:r>
            <a:r>
              <a:rPr lang="en-US" sz="2100" b="0" i="0" u="none" strike="noStrike" dirty="0" err="1">
                <a:effectLst/>
                <a:latin typeface="Arial"/>
                <a:ea typeface="ＭＳ Ｐゴシック"/>
                <a:cs typeface="Arial"/>
              </a:rPr>
              <a:t>Crocq</a:t>
            </a:r>
            <a:r>
              <a:rPr lang="en-US" sz="2100" b="0" i="0" u="none" strike="noStrike" dirty="0">
                <a:effectLst/>
                <a:latin typeface="Arial"/>
                <a:ea typeface="ＭＳ Ｐゴシック"/>
                <a:cs typeface="Arial"/>
              </a:rPr>
              <a:t>, M. (2022). History of cannabis and the endocannabinoid system.</a:t>
            </a:r>
            <a:r>
              <a:rPr lang="en-US" sz="2100" b="0" i="1" u="none" strike="noStrike" dirty="0">
                <a:effectLst/>
                <a:latin typeface="Arial"/>
                <a:ea typeface="ＭＳ Ｐゴシック"/>
                <a:cs typeface="Arial"/>
              </a:rPr>
              <a:t> Dialogues in 	Clinical </a:t>
            </a:r>
            <a:r>
              <a:rPr lang="en-US" sz="2100" i="1" dirty="0">
                <a:latin typeface="Arial"/>
                <a:ea typeface="ＭＳ Ｐゴシック"/>
                <a:cs typeface="Arial"/>
              </a:rPr>
              <a:t> </a:t>
            </a:r>
            <a:r>
              <a:rPr lang="en-US" sz="2100" b="0" i="1" u="none" strike="noStrike" dirty="0">
                <a:effectLst/>
                <a:latin typeface="Arial"/>
                <a:ea typeface="ＭＳ Ｐゴシック"/>
                <a:cs typeface="Arial"/>
              </a:rPr>
              <a:t>Neuroscience, </a:t>
            </a:r>
            <a:r>
              <a:rPr lang="en-US" sz="2100" b="0" i="0" u="none" strike="noStrike" dirty="0">
                <a:effectLst/>
                <a:latin typeface="Arial"/>
                <a:ea typeface="ＭＳ Ｐゴシック"/>
                <a:cs typeface="Arial"/>
              </a:rPr>
              <a:t>22(3), 223-228</a:t>
            </a:r>
            <a:r>
              <a:rPr lang="en-US" sz="2100" b="0" i="0" strike="noStrike" dirty="0">
                <a:effectLst/>
                <a:latin typeface="Arial"/>
                <a:ea typeface="ＭＳ Ｐゴシック"/>
                <a:cs typeface="Arial"/>
              </a:rPr>
              <a:t>. </a:t>
            </a:r>
            <a:r>
              <a:rPr lang="en-US" sz="2100" b="0" i="0" strike="noStrike" dirty="0">
                <a:effectLst/>
                <a:latin typeface="Arial"/>
                <a:ea typeface="ＭＳ Ｐゴシック"/>
                <a:cs typeface="Arial"/>
                <a:hlinkClick r:id="rId5">
                  <a:extLst>
                    <a:ext uri="{A12FA001-AC4F-418D-AE19-62706E023703}">
                      <ahyp:hlinkClr xmlns:ahyp="http://schemas.microsoft.com/office/drawing/2018/hyperlinkcolor" val="tx"/>
                    </a:ext>
                  </a:extLst>
                </a:hlinkClick>
              </a:rPr>
              <a:t>https://doi.org/10.31887/DCNS.2020.22.3/mcrocq</a:t>
            </a:r>
            <a:endParaRPr lang="en-US" sz="2100" b="0" i="0" strike="noStrike" dirty="0">
              <a:effectLst/>
              <a:latin typeface="Arial"/>
              <a:ea typeface="ＭＳ Ｐゴシック"/>
              <a:cs typeface="Arial"/>
            </a:endParaRPr>
          </a:p>
          <a:p>
            <a:r>
              <a:rPr lang="en-US" sz="2100" dirty="0">
                <a:latin typeface="Arial"/>
                <a:ea typeface="ＭＳ Ｐゴシック"/>
                <a:cs typeface="Arial"/>
              </a:rPr>
              <a:t>2</a:t>
            </a:r>
            <a:r>
              <a:rPr lang="en-US" sz="2100" b="0" i="0" u="none" strike="noStrike" dirty="0">
                <a:effectLst/>
                <a:latin typeface="Arial"/>
                <a:ea typeface="ＭＳ Ｐゴシック"/>
                <a:cs typeface="Arial"/>
              </a:rPr>
              <a:t>.  Sacco, L. N., Bodie, A., Carpenter, D. H., </a:t>
            </a:r>
            <a:r>
              <a:rPr lang="en-US" sz="2100" b="0" i="0" u="none" strike="noStrike" dirty="0" err="1">
                <a:effectLst/>
                <a:latin typeface="Arial"/>
                <a:ea typeface="ＭＳ Ｐゴシック"/>
                <a:cs typeface="Arial"/>
              </a:rPr>
              <a:t>Cilluffo</a:t>
            </a:r>
            <a:r>
              <a:rPr lang="en-US" sz="2100" b="0" i="0" u="none" strike="noStrike" dirty="0">
                <a:effectLst/>
                <a:latin typeface="Arial"/>
                <a:ea typeface="ＭＳ Ｐゴシック"/>
                <a:cs typeface="Arial"/>
              </a:rPr>
              <a:t>, A. A., </a:t>
            </a:r>
            <a:r>
              <a:rPr lang="en-US" sz="2100" b="0" i="0" u="none" strike="noStrike" dirty="0" err="1">
                <a:effectLst/>
                <a:latin typeface="Arial"/>
                <a:ea typeface="ＭＳ Ｐゴシック"/>
                <a:cs typeface="Arial"/>
              </a:rPr>
              <a:t>Finklea</a:t>
            </a:r>
            <a:r>
              <a:rPr lang="en-US" sz="2100" b="0" i="0" u="none" strike="noStrike" dirty="0">
                <a:effectLst/>
                <a:latin typeface="Arial"/>
                <a:ea typeface="ＭＳ Ｐゴシック"/>
                <a:cs typeface="Arial"/>
              </a:rPr>
              <a:t>, K., </a:t>
            </a:r>
            <a:r>
              <a:rPr lang="en-US" sz="2100" b="0" i="0" u="none" strike="noStrike" dirty="0" err="1">
                <a:effectLst/>
                <a:latin typeface="Arial"/>
                <a:ea typeface="ＭＳ Ｐゴシック"/>
                <a:cs typeface="Arial"/>
              </a:rPr>
              <a:t>Hegji</a:t>
            </a:r>
            <a:r>
              <a:rPr lang="en-US" sz="2100" b="0" i="0" u="none" strike="noStrike" dirty="0">
                <a:effectLst/>
                <a:latin typeface="Arial"/>
                <a:ea typeface="ＭＳ Ｐゴシック"/>
                <a:cs typeface="Arial"/>
              </a:rPr>
              <a:t>, A., Johnson, R.,  	Lampe,  J. R., </a:t>
            </a:r>
            <a:r>
              <a:rPr lang="en-US" sz="2100" b="0" i="0" u="none" strike="noStrike" dirty="0" err="1">
                <a:effectLst/>
                <a:latin typeface="Arial"/>
                <a:ea typeface="ＭＳ Ｐゴシック"/>
                <a:cs typeface="Arial"/>
              </a:rPr>
              <a:t>Nicchitta</a:t>
            </a:r>
            <a:r>
              <a:rPr lang="en-US" sz="2100" b="0" i="0" u="none" strike="noStrike" dirty="0">
                <a:effectLst/>
                <a:latin typeface="Arial"/>
                <a:ea typeface="ＭＳ Ｐゴシック"/>
                <a:cs typeface="Arial"/>
              </a:rPr>
              <a:t>, I. A., Rosen, L.  W., &amp; Shimabukuro, J. O. (2022). </a:t>
            </a:r>
            <a:r>
              <a:rPr lang="en-US" sz="2100" b="0" i="1" u="none" strike="noStrike" dirty="0">
                <a:effectLst/>
                <a:latin typeface="Arial"/>
                <a:ea typeface="ＭＳ Ｐゴシック"/>
                <a:cs typeface="Arial"/>
              </a:rPr>
              <a:t>The evolution of 	marijuana as 	a controlled substance and the ... - congress</a:t>
            </a:r>
            <a:r>
              <a:rPr lang="en-US" sz="2100" b="0" i="0" u="none" strike="noStrike" dirty="0">
                <a:effectLst/>
                <a:latin typeface="Arial"/>
                <a:ea typeface="ＭＳ Ｐゴシック"/>
                <a:cs typeface="Arial"/>
              </a:rPr>
              <a:t>. Congressional Research</a:t>
            </a:r>
          </a:p>
          <a:p>
            <a:r>
              <a:rPr lang="en-US" sz="2100" b="0" i="0" u="none" strike="noStrike" dirty="0">
                <a:effectLst/>
                <a:latin typeface="Arial"/>
                <a:ea typeface="ＭＳ Ｐゴシック"/>
                <a:cs typeface="Arial"/>
              </a:rPr>
              <a:t>3. Abernethy, A. (2019, July 25). </a:t>
            </a:r>
            <a:r>
              <a:rPr lang="en-US" sz="2100" b="0" i="1" u="none" strike="noStrike" dirty="0">
                <a:effectLst/>
                <a:latin typeface="Arial"/>
                <a:ea typeface="ＭＳ Ｐゴシック"/>
                <a:cs typeface="Arial"/>
              </a:rPr>
              <a:t>Hemp Production and the 2018 Farm Bill</a:t>
            </a:r>
            <a:r>
              <a:rPr lang="en-US" sz="2100" b="0" i="0" u="none" strike="noStrike" dirty="0">
                <a:effectLst/>
                <a:latin typeface="Arial"/>
                <a:ea typeface="ＭＳ Ｐゴシック"/>
                <a:cs typeface="Arial"/>
              </a:rPr>
              <a:t>. U.S. Food and </a:t>
            </a:r>
          </a:p>
          <a:p>
            <a:r>
              <a:rPr lang="en-US" sz="2100" b="0" i="0" u="none" strike="noStrike" dirty="0">
                <a:effectLst/>
                <a:latin typeface="Arial"/>
                <a:ea typeface="ＭＳ Ｐゴシック"/>
                <a:cs typeface="Arial"/>
              </a:rPr>
              <a:t>	Drug  Administration.</a:t>
            </a:r>
            <a:r>
              <a:rPr lang="en-US" sz="2100" dirty="0">
                <a:latin typeface="Arial"/>
                <a:ea typeface="ＭＳ Ｐゴシック"/>
                <a:cs typeface="Arial"/>
              </a:rPr>
              <a:t>  </a:t>
            </a:r>
            <a:r>
              <a:rPr lang="en-US" sz="2100" b="0" i="0" u="none" strike="noStrike" dirty="0">
                <a:effectLst/>
                <a:latin typeface="Arial"/>
                <a:ea typeface="ＭＳ Ｐゴシック"/>
                <a:cs typeface="Arial"/>
              </a:rPr>
              <a:t>https://</a:t>
            </a:r>
            <a:r>
              <a:rPr lang="en-US" sz="2100" b="0" i="0" u="none" strike="noStrike" dirty="0" err="1">
                <a:effectLst/>
                <a:latin typeface="Arial"/>
                <a:ea typeface="ＭＳ Ｐゴシック"/>
                <a:cs typeface="Arial"/>
              </a:rPr>
              <a:t>www.fda.gov</a:t>
            </a:r>
            <a:r>
              <a:rPr lang="en-US" sz="2100" b="0" i="0" u="none" strike="noStrike" dirty="0">
                <a:effectLst/>
                <a:latin typeface="Arial"/>
                <a:ea typeface="ＭＳ Ｐゴシック"/>
                <a:cs typeface="Arial"/>
              </a:rPr>
              <a:t>/news-events/congressional-testimony/hemp-	production-and-2018-farm-bill-07252019</a:t>
            </a:r>
          </a:p>
          <a:p>
            <a:r>
              <a:rPr lang="en-US" altLang="en-US" sz="2100" dirty="0">
                <a:latin typeface="Arial"/>
                <a:ea typeface="ＭＳ Ｐゴシック"/>
                <a:cs typeface="Arial"/>
              </a:rPr>
              <a:t>4.</a:t>
            </a:r>
            <a:r>
              <a:rPr lang="en-US" sz="2100" b="0" i="0" u="none" strike="noStrike" dirty="0">
                <a:solidFill>
                  <a:srgbClr val="000000"/>
                </a:solidFill>
                <a:effectLst/>
                <a:latin typeface="Arial"/>
                <a:ea typeface="ＭＳ Ｐゴシック"/>
                <a:cs typeface="Arial"/>
              </a:rPr>
              <a:t> </a:t>
            </a:r>
            <a:r>
              <a:rPr lang="en-US" sz="2100" b="0" i="0" u="none" strike="noStrike" dirty="0" err="1">
                <a:solidFill>
                  <a:srgbClr val="000000"/>
                </a:solidFill>
                <a:effectLst/>
                <a:latin typeface="Arial"/>
                <a:ea typeface="ＭＳ Ｐゴシック"/>
                <a:cs typeface="Arial"/>
              </a:rPr>
              <a:t>Varadharaj</a:t>
            </a:r>
            <a:r>
              <a:rPr lang="en-US" sz="2100" b="0" i="0" u="none" strike="noStrike" dirty="0">
                <a:solidFill>
                  <a:srgbClr val="000000"/>
                </a:solidFill>
                <a:effectLst/>
                <a:latin typeface="Arial"/>
                <a:ea typeface="ＭＳ Ｐゴシック"/>
                <a:cs typeface="Arial"/>
              </a:rPr>
              <a:t>, S. (2020, October 27). </a:t>
            </a:r>
            <a:r>
              <a:rPr lang="en-US" sz="2100" b="0" i="1" u="none" strike="noStrike" dirty="0">
                <a:solidFill>
                  <a:srgbClr val="000000"/>
                </a:solidFill>
                <a:effectLst/>
                <a:latin typeface="Arial"/>
                <a:ea typeface="ＭＳ Ｐゴシック"/>
                <a:cs typeface="Arial"/>
              </a:rPr>
              <a:t>Understanding the endocannabinoid system in cats and dogs.</a:t>
            </a:r>
            <a:r>
              <a:rPr lang="en-US" sz="2100" b="0" i="0" u="none" strike="noStrike" dirty="0">
                <a:solidFill>
                  <a:srgbClr val="000000"/>
                </a:solidFill>
                <a:effectLst/>
                <a:latin typeface="Arial"/>
                <a:ea typeface="ＭＳ Ｐゴシック"/>
                <a:cs typeface="Arial"/>
              </a:rPr>
              <a:t> 	Innovative Veterinary Care Journal. </a:t>
            </a:r>
            <a:r>
              <a:rPr lang="en-US" sz="2100" b="0" i="1" u="none" strike="noStrike" dirty="0">
                <a:solidFill>
                  <a:srgbClr val="000000"/>
                </a:solidFill>
                <a:effectLst/>
                <a:latin typeface="Arial"/>
                <a:ea typeface="ＭＳ Ｐゴシック"/>
                <a:cs typeface="Arial"/>
              </a:rPr>
              <a:t> https://</a:t>
            </a:r>
            <a:r>
              <a:rPr lang="en-US" sz="2100" b="0" i="1" u="none" strike="noStrike" dirty="0" err="1">
                <a:solidFill>
                  <a:srgbClr val="000000"/>
                </a:solidFill>
                <a:effectLst/>
                <a:latin typeface="Arial"/>
                <a:ea typeface="ＭＳ Ｐゴシック"/>
                <a:cs typeface="Arial"/>
              </a:rPr>
              <a:t>ivcjournal.com</a:t>
            </a:r>
            <a:r>
              <a:rPr lang="en-US" sz="2100" b="0" i="1" u="none" strike="noStrike" dirty="0">
                <a:solidFill>
                  <a:srgbClr val="000000"/>
                </a:solidFill>
                <a:effectLst/>
                <a:latin typeface="Arial"/>
                <a:ea typeface="ＭＳ Ｐゴシック"/>
                <a:cs typeface="Arial"/>
              </a:rPr>
              <a:t>/endocannabinoid-system-cats-	dogs/</a:t>
            </a:r>
            <a:endParaRPr lang="en-US" sz="2100" b="0" i="0" u="none" strike="noStrike" dirty="0">
              <a:effectLst/>
              <a:latin typeface="Arial"/>
              <a:ea typeface="ＭＳ Ｐゴシック"/>
              <a:cs typeface="Arial"/>
            </a:endParaRPr>
          </a:p>
          <a:p>
            <a:pPr>
              <a:spcBef>
                <a:spcPts val="0"/>
              </a:spcBef>
              <a:spcAft>
                <a:spcPts val="0"/>
              </a:spcAft>
            </a:pPr>
            <a:r>
              <a:rPr lang="en-US" sz="2100" dirty="0">
                <a:latin typeface="Arial"/>
                <a:ea typeface="ＭＳ Ｐゴシック"/>
                <a:cs typeface="Arial"/>
              </a:rPr>
              <a:t>5</a:t>
            </a:r>
            <a:r>
              <a:rPr lang="en-US" sz="2100" b="0" i="0" strike="noStrike" dirty="0">
                <a:effectLst/>
                <a:latin typeface="Arial"/>
                <a:ea typeface="ＭＳ Ｐゴシック"/>
                <a:cs typeface="Arial"/>
              </a:rPr>
              <a:t>. </a:t>
            </a:r>
            <a:r>
              <a:rPr lang="en-US" sz="2100" b="0" i="0" strike="noStrike" dirty="0" err="1">
                <a:effectLst/>
                <a:latin typeface="Arial"/>
                <a:ea typeface="ＭＳ Ｐゴシック"/>
                <a:cs typeface="Arial"/>
              </a:rPr>
              <a:t>Hazzah</a:t>
            </a:r>
            <a:r>
              <a:rPr lang="en-US" sz="2100" b="0" i="0" strike="noStrike" dirty="0">
                <a:effectLst/>
                <a:latin typeface="Arial"/>
                <a:ea typeface="ＭＳ Ｐゴシック"/>
                <a:cs typeface="Arial"/>
              </a:rPr>
              <a:t>, T.,&amp; Richter, G. (2022, August 9). </a:t>
            </a:r>
            <a:r>
              <a:rPr lang="en-US" sz="2100" b="0" i="1" strike="noStrike" dirty="0">
                <a:effectLst/>
                <a:latin typeface="Arial"/>
                <a:ea typeface="ＭＳ Ｐゴシック"/>
                <a:cs typeface="Arial"/>
              </a:rPr>
              <a:t>Cannabis production in small animal medicine.</a:t>
            </a:r>
            <a:r>
              <a:rPr lang="en-US" sz="2100" i="1" dirty="0">
                <a:latin typeface="Arial"/>
                <a:ea typeface="ＭＳ Ｐゴシック"/>
                <a:cs typeface="Arial"/>
              </a:rPr>
              <a:t> </a:t>
            </a:r>
            <a:r>
              <a:rPr lang="en-US" sz="2100" b="0" i="0" strike="noStrike" dirty="0">
                <a:effectLst/>
                <a:latin typeface="Arial"/>
                <a:ea typeface="ＭＳ Ｐゴシック"/>
                <a:cs typeface="Arial"/>
              </a:rPr>
              <a:t>Today’s 	Veterinary Practice. https://todaysveterinarypractice.com/integrative-medicine/cannabis-	products-in-small-animal-medicine/</a:t>
            </a:r>
            <a:r>
              <a:rPr lang="en-US" sz="2100" dirty="0">
                <a:latin typeface="Arial"/>
                <a:ea typeface="ＭＳ Ｐゴシック"/>
                <a:cs typeface="Arial"/>
              </a:rPr>
              <a:t> </a:t>
            </a:r>
            <a:endParaRPr lang="en-US" sz="2100" b="0" i="0" strike="noStrike" dirty="0">
              <a:effectLst/>
              <a:latin typeface="Arial"/>
              <a:cs typeface="Arial"/>
            </a:endParaRPr>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30839408" y="19104738"/>
            <a:ext cx="12382719" cy="569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0"/>
            <a:r>
              <a:rPr lang="en-US" sz="2800" dirty="0">
                <a:latin typeface="Arial"/>
                <a:ea typeface="ＭＳ Ｐゴシック"/>
                <a:cs typeface="Arial"/>
              </a:rPr>
              <a:t>Overall, it can be concluded that </a:t>
            </a:r>
            <a:endParaRPr lang="en-US" dirty="0"/>
          </a:p>
          <a:p>
            <a:pPr marL="629920" indent="-342900">
              <a:buFont typeface="Arial" panose="020B0604020202020204" pitchFamily="34" charset="0"/>
              <a:buChar char="•"/>
            </a:pPr>
            <a:r>
              <a:rPr lang="en-US" sz="2800" dirty="0">
                <a:latin typeface="Arial"/>
                <a:ea typeface="ＭＳ Ｐゴシック"/>
                <a:cs typeface="Arial"/>
              </a:rPr>
              <a:t>Negative history has left a gap in education despite production of supporting studies</a:t>
            </a:r>
          </a:p>
          <a:p>
            <a:pPr marL="629920" indent="-342900">
              <a:buFont typeface="Arial" panose="020B0604020202020204" pitchFamily="34" charset="0"/>
              <a:buChar char="•"/>
            </a:pPr>
            <a:r>
              <a:rPr lang="en-US" sz="2800" dirty="0">
                <a:latin typeface="Arial"/>
                <a:ea typeface="ＭＳ Ｐゴシック"/>
                <a:cs typeface="Arial"/>
              </a:rPr>
              <a:t>Safety and efficacy of the use of cannabinoids in dogs continues to be tested and proven</a:t>
            </a:r>
          </a:p>
          <a:p>
            <a:pPr marL="629920" indent="-342900">
              <a:buFont typeface="Arial" panose="020B0604020202020204" pitchFamily="34" charset="0"/>
              <a:buChar char="•"/>
            </a:pPr>
            <a:r>
              <a:rPr lang="en-US" sz="2800" dirty="0">
                <a:latin typeface="Arial"/>
                <a:ea typeface="ＭＳ Ｐゴシック"/>
                <a:cs typeface="Arial"/>
              </a:rPr>
              <a:t>Education and awareness could bridge gap between client and doctor</a:t>
            </a:r>
          </a:p>
          <a:p>
            <a:pPr marL="629920" indent="-342900">
              <a:buFont typeface="Arial" panose="020B0604020202020204" pitchFamily="34" charset="0"/>
              <a:buChar char="•"/>
            </a:pPr>
            <a:r>
              <a:rPr lang="en-US" sz="2800" dirty="0">
                <a:latin typeface="Arial"/>
                <a:ea typeface="ＭＳ Ｐゴシック"/>
                <a:cs typeface="Arial"/>
              </a:rPr>
              <a:t>As community interest grows and veterinary interests stays stagnant, adverse events are more likely</a:t>
            </a:r>
          </a:p>
          <a:p>
            <a:pPr marL="287020" indent="0"/>
            <a:endParaRPr lang="en-US" sz="2800">
              <a:cs typeface="Arial"/>
            </a:endParaRPr>
          </a:p>
          <a:p>
            <a:pPr marL="287020" indent="0"/>
            <a:r>
              <a:rPr lang="en-US" sz="2800" dirty="0">
                <a:latin typeface="Arial"/>
                <a:ea typeface="ＭＳ Ｐゴシック"/>
                <a:cs typeface="Arial"/>
              </a:rPr>
              <a:t>If this study could be repeated, a survey evaluating the opinions of a larger veterinary crown would have been produced to produce more accurate numbers from a variety of locations and backgrounds rather than creating local limitations.</a:t>
            </a:r>
            <a:endParaRPr lang="en-US" sz="2800" dirty="0">
              <a:cs typeface="Arial"/>
            </a:endParaRPr>
          </a:p>
        </p:txBody>
      </p:sp>
      <p:pic>
        <p:nvPicPr>
          <p:cNvPr id="2" name="Picture 8" descr="Text&#10;&#10;Description automatically generated">
            <a:extLst>
              <a:ext uri="{FF2B5EF4-FFF2-40B4-BE49-F238E27FC236}">
                <a16:creationId xmlns:a16="http://schemas.microsoft.com/office/drawing/2014/main" id="{1FBFF562-B212-F0DA-50DF-71CE463F2CA8}"/>
              </a:ext>
            </a:extLst>
          </p:cNvPr>
          <p:cNvPicPr>
            <a:picLocks noChangeAspect="1"/>
          </p:cNvPicPr>
          <p:nvPr/>
        </p:nvPicPr>
        <p:blipFill>
          <a:blip r:embed="rId6"/>
          <a:stretch>
            <a:fillRect/>
          </a:stretch>
        </p:blipFill>
        <p:spPr>
          <a:xfrm>
            <a:off x="1525568" y="28265391"/>
            <a:ext cx="4432777" cy="2409801"/>
          </a:xfrm>
          <a:prstGeom prst="rect">
            <a:avLst/>
          </a:prstGeom>
        </p:spPr>
      </p:pic>
      <p:pic>
        <p:nvPicPr>
          <p:cNvPr id="9" name="Picture 16" descr="A picture containing text, dog&#10;&#10;Description automatically generated">
            <a:extLst>
              <a:ext uri="{FF2B5EF4-FFF2-40B4-BE49-F238E27FC236}">
                <a16:creationId xmlns:a16="http://schemas.microsoft.com/office/drawing/2014/main" id="{B0742A17-84AF-DDD5-0975-C80282498344}"/>
              </a:ext>
            </a:extLst>
          </p:cNvPr>
          <p:cNvPicPr>
            <a:picLocks noChangeAspect="1"/>
          </p:cNvPicPr>
          <p:nvPr/>
        </p:nvPicPr>
        <p:blipFill>
          <a:blip r:embed="rId7"/>
          <a:stretch>
            <a:fillRect/>
          </a:stretch>
        </p:blipFill>
        <p:spPr>
          <a:xfrm>
            <a:off x="6431228" y="28198609"/>
            <a:ext cx="3004013" cy="2543363"/>
          </a:xfrm>
          <a:prstGeom prst="rect">
            <a:avLst/>
          </a:prstGeom>
        </p:spPr>
      </p:pic>
      <p:pic>
        <p:nvPicPr>
          <p:cNvPr id="17" name="Picture 22" descr="A picture containing text, tableware, clipart, plate&#10;&#10;Description automatically generated">
            <a:extLst>
              <a:ext uri="{FF2B5EF4-FFF2-40B4-BE49-F238E27FC236}">
                <a16:creationId xmlns:a16="http://schemas.microsoft.com/office/drawing/2014/main" id="{F14DC865-0C00-6C6D-EF8A-AAF768D100F9}"/>
              </a:ext>
            </a:extLst>
          </p:cNvPr>
          <p:cNvPicPr>
            <a:picLocks noChangeAspect="1"/>
          </p:cNvPicPr>
          <p:nvPr/>
        </p:nvPicPr>
        <p:blipFill>
          <a:blip r:embed="rId8"/>
          <a:stretch>
            <a:fillRect/>
          </a:stretch>
        </p:blipFill>
        <p:spPr>
          <a:xfrm>
            <a:off x="10338738" y="28598396"/>
            <a:ext cx="3955952" cy="1745046"/>
          </a:xfrm>
          <a:prstGeom prst="rect">
            <a:avLst/>
          </a:prstGeom>
        </p:spPr>
      </p:pic>
      <p:graphicFrame>
        <p:nvGraphicFramePr>
          <p:cNvPr id="31" name="Chart 30">
            <a:extLst>
              <a:ext uri="{FF2B5EF4-FFF2-40B4-BE49-F238E27FC236}">
                <a16:creationId xmlns:a16="http://schemas.microsoft.com/office/drawing/2014/main" id="{7AED33FC-EA9A-EF68-5610-EFCCD6D26F80}"/>
              </a:ext>
              <a:ext uri="{147F2762-F138-4A5C-976F-8EAC2B608ADB}">
                <a16:predDERef xmlns:a16="http://schemas.microsoft.com/office/drawing/2014/main" pred="{C8103FC5-434A-A787-D7E8-EF72AE74BAE8}"/>
              </a:ext>
            </a:extLst>
          </p:cNvPr>
          <p:cNvGraphicFramePr>
            <a:graphicFrameLocks/>
          </p:cNvGraphicFramePr>
          <p:nvPr>
            <p:extLst>
              <p:ext uri="{D42A27DB-BD31-4B8C-83A1-F6EECF244321}">
                <p14:modId xmlns:p14="http://schemas.microsoft.com/office/powerpoint/2010/main" val="2496311595"/>
              </p:ext>
            </p:extLst>
          </p:nvPr>
        </p:nvGraphicFramePr>
        <p:xfrm>
          <a:off x="15135507" y="18557597"/>
          <a:ext cx="8386128" cy="539753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2" name="Chart 31">
            <a:extLst>
              <a:ext uri="{FF2B5EF4-FFF2-40B4-BE49-F238E27FC236}">
                <a16:creationId xmlns:a16="http://schemas.microsoft.com/office/drawing/2014/main" id="{6F30FE6F-08AB-C069-89DB-42B84BC0C591}"/>
              </a:ext>
              <a:ext uri="{147F2762-F138-4A5C-976F-8EAC2B608ADB}">
                <a16:predDERef xmlns:a16="http://schemas.microsoft.com/office/drawing/2014/main" pred="{32B4EEF2-6C95-3D1F-7839-874CEB30EE24}"/>
              </a:ext>
            </a:extLst>
          </p:cNvPr>
          <p:cNvGraphicFramePr>
            <a:graphicFrameLocks/>
          </p:cNvGraphicFramePr>
          <p:nvPr>
            <p:extLst>
              <p:ext uri="{D42A27DB-BD31-4B8C-83A1-F6EECF244321}">
                <p14:modId xmlns:p14="http://schemas.microsoft.com/office/powerpoint/2010/main" val="3426978630"/>
              </p:ext>
            </p:extLst>
          </p:nvPr>
        </p:nvGraphicFramePr>
        <p:xfrm>
          <a:off x="15375109" y="6653769"/>
          <a:ext cx="7751232" cy="465231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5" name="Chart 14">
            <a:extLst>
              <a:ext uri="{FF2B5EF4-FFF2-40B4-BE49-F238E27FC236}">
                <a16:creationId xmlns:a16="http://schemas.microsoft.com/office/drawing/2014/main" id="{3E5DD9CF-D0D6-B465-A831-8A3EEA786616}"/>
              </a:ext>
              <a:ext uri="{147F2762-F138-4A5C-976F-8EAC2B608ADB}">
                <a16:predDERef xmlns:a16="http://schemas.microsoft.com/office/drawing/2014/main" pred="{7AED33FC-EA9A-EF68-5610-EFCCD6D26F80}"/>
              </a:ext>
            </a:extLst>
          </p:cNvPr>
          <p:cNvGraphicFramePr>
            <a:graphicFrameLocks/>
          </p:cNvGraphicFramePr>
          <p:nvPr>
            <p:extLst>
              <p:ext uri="{D42A27DB-BD31-4B8C-83A1-F6EECF244321}">
                <p14:modId xmlns:p14="http://schemas.microsoft.com/office/powerpoint/2010/main" val="3277247742"/>
              </p:ext>
            </p:extLst>
          </p:nvPr>
        </p:nvGraphicFramePr>
        <p:xfrm>
          <a:off x="15456529" y="24792869"/>
          <a:ext cx="7669812" cy="5243935"/>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8" name="Chart 27">
            <a:extLst>
              <a:ext uri="{FF2B5EF4-FFF2-40B4-BE49-F238E27FC236}">
                <a16:creationId xmlns:a16="http://schemas.microsoft.com/office/drawing/2014/main" id="{10FACEE5-152C-6745-AAAD-F7C7C0B2E321}"/>
              </a:ext>
              <a:ext uri="{147F2762-F138-4A5C-976F-8EAC2B608ADB}">
                <a16:predDERef xmlns:a16="http://schemas.microsoft.com/office/drawing/2014/main" pred="{63465F47-3AE5-F545-A0DB-E665EBB1ED16}"/>
              </a:ext>
            </a:extLst>
          </p:cNvPr>
          <p:cNvGraphicFramePr>
            <a:graphicFrameLocks/>
          </p:cNvGraphicFramePr>
          <p:nvPr>
            <p:extLst>
              <p:ext uri="{D42A27DB-BD31-4B8C-83A1-F6EECF244321}">
                <p14:modId xmlns:p14="http://schemas.microsoft.com/office/powerpoint/2010/main" val="3357701249"/>
              </p:ext>
            </p:extLst>
          </p:nvPr>
        </p:nvGraphicFramePr>
        <p:xfrm>
          <a:off x="22780203" y="6443979"/>
          <a:ext cx="7443941" cy="5394543"/>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9" name="Chart 28">
            <a:extLst>
              <a:ext uri="{FF2B5EF4-FFF2-40B4-BE49-F238E27FC236}">
                <a16:creationId xmlns:a16="http://schemas.microsoft.com/office/drawing/2014/main" id="{931E1A1F-8460-F147-BEF7-78802F6AA92E}"/>
              </a:ext>
              <a:ext uri="{147F2762-F138-4A5C-976F-8EAC2B608ADB}">
                <a16:predDERef xmlns:a16="http://schemas.microsoft.com/office/drawing/2014/main" pred="{10FACEE5-152C-6745-AAAD-F7C7C0B2E321}"/>
              </a:ext>
            </a:extLst>
          </p:cNvPr>
          <p:cNvGraphicFramePr>
            <a:graphicFrameLocks/>
          </p:cNvGraphicFramePr>
          <p:nvPr>
            <p:extLst>
              <p:ext uri="{D42A27DB-BD31-4B8C-83A1-F6EECF244321}">
                <p14:modId xmlns:p14="http://schemas.microsoft.com/office/powerpoint/2010/main" val="1806001290"/>
              </p:ext>
            </p:extLst>
          </p:nvPr>
        </p:nvGraphicFramePr>
        <p:xfrm>
          <a:off x="22301077" y="12724744"/>
          <a:ext cx="7838786" cy="5397532"/>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30" name="Chart 29">
            <a:extLst>
              <a:ext uri="{FF2B5EF4-FFF2-40B4-BE49-F238E27FC236}">
                <a16:creationId xmlns:a16="http://schemas.microsoft.com/office/drawing/2014/main" id="{C8103FC5-434A-A787-D7E8-EF72AE74BAE8}"/>
              </a:ext>
            </a:extLst>
          </p:cNvPr>
          <p:cNvGraphicFramePr>
            <a:graphicFrameLocks/>
          </p:cNvGraphicFramePr>
          <p:nvPr>
            <p:extLst>
              <p:ext uri="{D42A27DB-BD31-4B8C-83A1-F6EECF244321}">
                <p14:modId xmlns:p14="http://schemas.microsoft.com/office/powerpoint/2010/main" val="403576574"/>
              </p:ext>
            </p:extLst>
          </p:nvPr>
        </p:nvGraphicFramePr>
        <p:xfrm>
          <a:off x="15372614" y="12772361"/>
          <a:ext cx="7531971" cy="5330590"/>
        </p:xfrm>
        <a:graphic>
          <a:graphicData uri="http://schemas.openxmlformats.org/drawingml/2006/chart">
            <c:chart xmlns:c="http://schemas.openxmlformats.org/drawingml/2006/chart" xmlns:r="http://schemas.openxmlformats.org/officeDocument/2006/relationships" r:id="rId14"/>
          </a:graphicData>
        </a:graphic>
      </p:graphicFrame>
      <p:sp>
        <p:nvSpPr>
          <p:cNvPr id="33" name="TextBox 32">
            <a:extLst>
              <a:ext uri="{FF2B5EF4-FFF2-40B4-BE49-F238E27FC236}">
                <a16:creationId xmlns:a16="http://schemas.microsoft.com/office/drawing/2014/main" id="{AB232E90-B4E5-F552-CA61-B1B13C487A7E}"/>
              </a:ext>
            </a:extLst>
          </p:cNvPr>
          <p:cNvSpPr txBox="1"/>
          <p:nvPr/>
        </p:nvSpPr>
        <p:spPr>
          <a:xfrm>
            <a:off x="15668138" y="11364087"/>
            <a:ext cx="787659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latin typeface="Times New Roman"/>
                <a:ea typeface="ＭＳ Ｐゴシック"/>
                <a:cs typeface="Arial"/>
              </a:rPr>
              <a:t>Figure 1</a:t>
            </a:r>
            <a:r>
              <a:rPr lang="en-US">
                <a:latin typeface="Times New Roman"/>
                <a:ea typeface="ＭＳ Ｐゴシック"/>
                <a:cs typeface="Arial"/>
              </a:rPr>
              <a:t>.  Medicinal cannabis level of familiarity in canines between veterinarians and community members in the surrounding Russellville area based on a scale of 1 to 5. </a:t>
            </a:r>
            <a:endParaRPr lang="en-US">
              <a:latin typeface="Times New Roman"/>
              <a:cs typeface="Times New Roman"/>
            </a:endParaRPr>
          </a:p>
        </p:txBody>
      </p:sp>
      <p:sp>
        <p:nvSpPr>
          <p:cNvPr id="34" name="TextBox 33">
            <a:extLst>
              <a:ext uri="{FF2B5EF4-FFF2-40B4-BE49-F238E27FC236}">
                <a16:creationId xmlns:a16="http://schemas.microsoft.com/office/drawing/2014/main" id="{F4BC9136-E241-E655-27F2-CBAA3A37F904}"/>
              </a:ext>
            </a:extLst>
          </p:cNvPr>
          <p:cNvSpPr txBox="1"/>
          <p:nvPr/>
        </p:nvSpPr>
        <p:spPr>
          <a:xfrm>
            <a:off x="15378934" y="23895938"/>
            <a:ext cx="816580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Times New Roman"/>
                <a:ea typeface="ＭＳ Ｐゴシック"/>
                <a:cs typeface="Times New Roman"/>
              </a:rPr>
              <a:t>Figure 3. </a:t>
            </a:r>
            <a:r>
              <a:rPr lang="en-US" dirty="0">
                <a:latin typeface="Times New Roman"/>
                <a:ea typeface="ＭＳ Ｐゴシック"/>
                <a:cs typeface="Times New Roman"/>
              </a:rPr>
              <a:t>Percentage of veterinarians that feel confident in educating and answering questions on cannabis use in canines. </a:t>
            </a:r>
            <a:endParaRPr lang="en-US" dirty="0"/>
          </a:p>
        </p:txBody>
      </p:sp>
      <p:sp>
        <p:nvSpPr>
          <p:cNvPr id="35" name="TextBox 34">
            <a:extLst>
              <a:ext uri="{FF2B5EF4-FFF2-40B4-BE49-F238E27FC236}">
                <a16:creationId xmlns:a16="http://schemas.microsoft.com/office/drawing/2014/main" id="{F8FED714-32DE-F62C-B7BA-35FC68AD1F10}"/>
              </a:ext>
            </a:extLst>
          </p:cNvPr>
          <p:cNvSpPr txBox="1"/>
          <p:nvPr/>
        </p:nvSpPr>
        <p:spPr>
          <a:xfrm>
            <a:off x="23834105" y="11925485"/>
            <a:ext cx="615837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latin typeface="Times New Roman"/>
                <a:ea typeface="ＭＳ Ｐゴシック"/>
                <a:cs typeface="Times New Roman"/>
              </a:rPr>
              <a:t>Figure 5. </a:t>
            </a:r>
            <a:r>
              <a:rPr lang="en-US">
                <a:latin typeface="Times New Roman"/>
                <a:ea typeface="ＭＳ Ｐゴシック"/>
                <a:cs typeface="Times New Roman"/>
              </a:rPr>
              <a:t>Community opinion on if they would administer CBD based on veterinary guidance. </a:t>
            </a:r>
            <a:endParaRPr lang="en-US"/>
          </a:p>
        </p:txBody>
      </p:sp>
      <p:sp>
        <p:nvSpPr>
          <p:cNvPr id="36" name="TextBox 35">
            <a:extLst>
              <a:ext uri="{FF2B5EF4-FFF2-40B4-BE49-F238E27FC236}">
                <a16:creationId xmlns:a16="http://schemas.microsoft.com/office/drawing/2014/main" id="{E85C629B-6B40-D32E-0E5B-2D88C6055E8C}"/>
              </a:ext>
            </a:extLst>
          </p:cNvPr>
          <p:cNvSpPr txBox="1"/>
          <p:nvPr/>
        </p:nvSpPr>
        <p:spPr>
          <a:xfrm>
            <a:off x="23578826" y="17726601"/>
            <a:ext cx="619240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latin typeface="Times New Roman"/>
                <a:ea typeface="ＭＳ Ｐゴシック"/>
                <a:cs typeface="Times New Roman"/>
              </a:rPr>
              <a:t>Figure 6. </a:t>
            </a:r>
            <a:r>
              <a:rPr lang="en-US">
                <a:latin typeface="Times New Roman"/>
                <a:ea typeface="ＭＳ Ｐゴシック"/>
                <a:cs typeface="Times New Roman"/>
              </a:rPr>
              <a:t>Community population that has previously used over the counter CBD treatment in canines. </a:t>
            </a:r>
            <a:endParaRPr lang="en-US"/>
          </a:p>
        </p:txBody>
      </p:sp>
      <p:sp>
        <p:nvSpPr>
          <p:cNvPr id="37" name="TextBox 36">
            <a:extLst>
              <a:ext uri="{FF2B5EF4-FFF2-40B4-BE49-F238E27FC236}">
                <a16:creationId xmlns:a16="http://schemas.microsoft.com/office/drawing/2014/main" id="{97B1519D-3944-D1D6-D939-1C87B95927D2}"/>
              </a:ext>
            </a:extLst>
          </p:cNvPr>
          <p:cNvSpPr txBox="1"/>
          <p:nvPr/>
        </p:nvSpPr>
        <p:spPr>
          <a:xfrm>
            <a:off x="15295413" y="29860595"/>
            <a:ext cx="791062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Times New Roman"/>
                <a:ea typeface="ＭＳ Ｐゴシック"/>
                <a:cs typeface="Times New Roman"/>
              </a:rPr>
              <a:t>Figure 4. </a:t>
            </a:r>
            <a:r>
              <a:rPr lang="en-US" dirty="0">
                <a:latin typeface="Times New Roman"/>
                <a:ea typeface="ＭＳ Ｐゴシック"/>
                <a:cs typeface="Times New Roman"/>
              </a:rPr>
              <a:t>Potential uses of medicinal uses of cannabis based on DVM use in the surrounding Russellville area. </a:t>
            </a:r>
            <a:endParaRPr lang="en-US" dirty="0">
              <a:ea typeface="ＭＳ Ｐゴシック"/>
            </a:endParaRPr>
          </a:p>
        </p:txBody>
      </p:sp>
      <p:sp>
        <p:nvSpPr>
          <p:cNvPr id="38" name="TextBox 37">
            <a:extLst>
              <a:ext uri="{FF2B5EF4-FFF2-40B4-BE49-F238E27FC236}">
                <a16:creationId xmlns:a16="http://schemas.microsoft.com/office/drawing/2014/main" id="{CBC5FDA7-D277-9218-FB1B-D5B66FF59E45}"/>
              </a:ext>
            </a:extLst>
          </p:cNvPr>
          <p:cNvSpPr txBox="1"/>
          <p:nvPr/>
        </p:nvSpPr>
        <p:spPr>
          <a:xfrm>
            <a:off x="15381176" y="17726600"/>
            <a:ext cx="758739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latin typeface="Times New Roman"/>
                <a:ea typeface="ＭＳ Ｐゴシック"/>
                <a:cs typeface="Times New Roman"/>
              </a:rPr>
              <a:t>Figure 2. </a:t>
            </a:r>
            <a:r>
              <a:rPr lang="en-US">
                <a:latin typeface="Times New Roman"/>
                <a:ea typeface="ＭＳ Ｐゴシック"/>
                <a:cs typeface="Times New Roman"/>
              </a:rPr>
              <a:t>Veterinarians in the Russellville area that are open to using medicinal cannabis in the future. </a:t>
            </a:r>
            <a:endParaRPr lang="en-US"/>
          </a:p>
        </p:txBody>
      </p:sp>
      <p:sp>
        <p:nvSpPr>
          <p:cNvPr id="39" name="TextBox 38">
            <a:extLst>
              <a:ext uri="{FF2B5EF4-FFF2-40B4-BE49-F238E27FC236}">
                <a16:creationId xmlns:a16="http://schemas.microsoft.com/office/drawing/2014/main" id="{27D57C0E-AA6D-4873-4837-C09B3349CE25}"/>
              </a:ext>
            </a:extLst>
          </p:cNvPr>
          <p:cNvSpPr txBox="1"/>
          <p:nvPr/>
        </p:nvSpPr>
        <p:spPr>
          <a:xfrm>
            <a:off x="23521635" y="19291402"/>
            <a:ext cx="6620216" cy="103883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Arial"/>
              <a:buChar char="•"/>
            </a:pPr>
            <a:r>
              <a:rPr lang="en-US" sz="2800">
                <a:latin typeface="Times New Roman"/>
                <a:ea typeface="ＭＳ Ｐゴシック"/>
                <a:cs typeface="Times New Roman"/>
              </a:rPr>
              <a:t>75% of the veterinarians felt moderately comfortable with their knowledge on veterinary cannabis, while just over half of the ATU community felt they had the lowest level of knowledge</a:t>
            </a:r>
          </a:p>
          <a:p>
            <a:pPr>
              <a:buFont typeface="Arial"/>
              <a:buChar char="•"/>
            </a:pPr>
            <a:endParaRPr lang="en-US" sz="2800">
              <a:latin typeface="Times New Roman"/>
              <a:ea typeface="ＭＳ Ｐゴシック"/>
              <a:cs typeface="Times New Roman"/>
            </a:endParaRPr>
          </a:p>
          <a:p>
            <a:pPr>
              <a:buFont typeface="Arial"/>
              <a:buChar char="•"/>
            </a:pPr>
            <a:r>
              <a:rPr lang="en-US" sz="2800">
                <a:latin typeface="Times New Roman"/>
                <a:ea typeface="ＭＳ Ｐゴシック"/>
                <a:cs typeface="Times New Roman"/>
              </a:rPr>
              <a:t> 75% of doctors felt confident in answering questions and educating clients who choose to utilize over the counter cannabis products on their own</a:t>
            </a:r>
            <a:endParaRPr lang="en-US" sz="2800">
              <a:latin typeface="Times New Roman"/>
              <a:cs typeface="Times New Roman"/>
            </a:endParaRPr>
          </a:p>
          <a:p>
            <a:pPr>
              <a:buFont typeface="Arial"/>
              <a:buChar char="•"/>
            </a:pPr>
            <a:endParaRPr lang="en-US" sz="2800">
              <a:latin typeface="Times New Roman"/>
              <a:ea typeface="ＭＳ Ｐゴシック"/>
              <a:cs typeface="Times New Roman"/>
            </a:endParaRPr>
          </a:p>
          <a:p>
            <a:pPr>
              <a:buFont typeface="Arial"/>
              <a:buChar char="•"/>
            </a:pPr>
            <a:r>
              <a:rPr lang="en-US" sz="2800">
                <a:latin typeface="Times New Roman"/>
                <a:ea typeface="ＭＳ Ｐゴシック"/>
                <a:cs typeface="Times New Roman"/>
              </a:rPr>
              <a:t>Figure 4 displays primary symptoms for cannabis use including:</a:t>
            </a:r>
            <a:endParaRPr lang="en-US" sz="2800">
              <a:cs typeface="Arial"/>
            </a:endParaRPr>
          </a:p>
          <a:p>
            <a:pPr lvl="1">
              <a:buFont typeface="Arial"/>
              <a:buChar char="•"/>
            </a:pPr>
            <a:r>
              <a:rPr lang="en-US" sz="2800">
                <a:latin typeface="Times New Roman"/>
                <a:ea typeface="ＭＳ Ｐゴシック"/>
                <a:cs typeface="Times New Roman"/>
              </a:rPr>
              <a:t>Anxiety </a:t>
            </a:r>
            <a:endParaRPr lang="en-US" sz="2800">
              <a:latin typeface="Arial"/>
              <a:ea typeface="ＭＳ Ｐゴシック"/>
              <a:cs typeface="Arial"/>
            </a:endParaRPr>
          </a:p>
          <a:p>
            <a:pPr lvl="1">
              <a:buFont typeface="Arial"/>
              <a:buChar char="•"/>
            </a:pPr>
            <a:r>
              <a:rPr lang="en-US" sz="2800">
                <a:latin typeface="Times New Roman"/>
                <a:ea typeface="ＭＳ Ｐゴシック"/>
                <a:cs typeface="Times New Roman"/>
              </a:rPr>
              <a:t>Pain</a:t>
            </a:r>
            <a:endParaRPr lang="en-US" sz="2800">
              <a:latin typeface="Times New Roman"/>
              <a:cs typeface="Times New Roman"/>
            </a:endParaRPr>
          </a:p>
          <a:p>
            <a:pPr lvl="1">
              <a:buFont typeface="Arial"/>
              <a:buChar char="•"/>
            </a:pPr>
            <a:r>
              <a:rPr lang="en-US" sz="2800">
                <a:latin typeface="Times New Roman"/>
                <a:ea typeface="ＭＳ Ｐゴシック"/>
                <a:cs typeface="Times New Roman"/>
              </a:rPr>
              <a:t>Seizures </a:t>
            </a:r>
            <a:endParaRPr lang="en-US" sz="2800">
              <a:cs typeface="Arial"/>
            </a:endParaRPr>
          </a:p>
          <a:p>
            <a:pPr lvl="1">
              <a:buFont typeface="Arial"/>
              <a:buChar char="•"/>
            </a:pPr>
            <a:r>
              <a:rPr lang="en-US" sz="2800">
                <a:latin typeface="Times New Roman"/>
                <a:ea typeface="ＭＳ Ｐゴシック"/>
                <a:cs typeface="Times New Roman"/>
              </a:rPr>
              <a:t>Inflammation</a:t>
            </a:r>
            <a:endParaRPr lang="en-US" sz="2800">
              <a:latin typeface="Times New Roman"/>
              <a:cs typeface="Times New Roman"/>
            </a:endParaRPr>
          </a:p>
          <a:p>
            <a:pPr>
              <a:buFont typeface="Arial"/>
              <a:buChar char="•"/>
            </a:pPr>
            <a:endParaRPr lang="en-US" sz="2800">
              <a:latin typeface="Times New Roman"/>
              <a:cs typeface="Times New Roman"/>
            </a:endParaRPr>
          </a:p>
          <a:p>
            <a:pPr>
              <a:buFont typeface="Arial"/>
              <a:buChar char="•"/>
            </a:pPr>
            <a:r>
              <a:rPr lang="en-US" sz="2800">
                <a:latin typeface="Times New Roman"/>
                <a:ea typeface="ＭＳ Ｐゴシック"/>
                <a:cs typeface="Times New Roman"/>
              </a:rPr>
              <a:t> Community members reported that more than half of them were eager to explore the use of cannabis in canine treatment, but the majority of them had not yet utilized it, as shown in Figures 5 and 6. </a:t>
            </a:r>
            <a:br>
              <a:rPr lang="en-US"/>
            </a:br>
            <a:endParaRPr lang="en-US">
              <a:cs typeface="Arial" panose="020B0604020202020204" pitchFamily="34" charset="0"/>
            </a:endParaRPr>
          </a:p>
        </p:txBody>
      </p:sp>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1179</Words>
  <Application>Microsoft Macintosh PowerPoint</Application>
  <PresentationFormat>Custom</PresentationFormat>
  <Paragraphs>100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Tahoma</vt:lpstr>
      <vt:lpstr>Times New Roman</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Tailor Kimbriel</cp:lastModifiedBy>
  <cp:revision>114</cp:revision>
  <cp:lastPrinted>2023-01-18T16:05:18Z</cp:lastPrinted>
  <dcterms:created xsi:type="dcterms:W3CDTF">2005-02-24T03:11:54Z</dcterms:created>
  <dcterms:modified xsi:type="dcterms:W3CDTF">2023-04-18T18:42:44Z</dcterms:modified>
  <cp:category/>
</cp:coreProperties>
</file>