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00_0.xml" ContentType="application/vnd.ms-powerpoint.comments+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1089600"/>
  <p:notesSz cx="9144000" cy="6858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9792">
          <p15:clr>
            <a:srgbClr val="A4A3A4"/>
          </p15:clr>
        </p15:guide>
        <p15:guide id="2" pos="9915">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523C431-CD57-41AC-C5CB-A0D6CD60AF94}" name="Tailor Kimbriel" initials="TK" userId="S::tkimbriel1@atu.edu::4806a121-3fbd-45e4-b0e1-86049b28fb7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6200"/>
    <a:srgbClr val="FFE34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5"/>
  </p:normalViewPr>
  <p:slideViewPr>
    <p:cSldViewPr snapToGrid="0">
      <p:cViewPr>
        <p:scale>
          <a:sx n="33" d="100"/>
          <a:sy n="33" d="100"/>
        </p:scale>
        <p:origin x="424" y="-872"/>
      </p:cViewPr>
      <p:guideLst>
        <p:guide orient="horz" pos="9792"/>
        <p:guide pos="9915"/>
      </p:guideLst>
    </p:cSldViewPr>
  </p:slideViewPr>
  <p:notesTextViewPr>
    <p:cViewPr>
      <p:scale>
        <a:sx n="1" d="1"/>
        <a:sy n="1" d="1"/>
      </p:scale>
      <p:origin x="0" y="0"/>
    </p:cViewPr>
  </p:notesTextViewPr>
  <p:notesViewPr>
    <p:cSldViewPr snapToGrid="0">
      <p:cViewPr>
        <p:scale>
          <a:sx n="1" d="2"/>
          <a:sy n="1" d="2"/>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DVM Confidence in Educating Public on Cannabis Use </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E416-4850-B551-B1DA4D8CEE18}"/>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E416-4850-B551-B1DA4D8CEE18}"/>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Times New Roman"/>
                    <a:ea typeface="Times New Roman"/>
                    <a:cs typeface="Times New Roman"/>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[Book.xlsx]DVM!$M$2:$M$3</c:f>
              <c:strCache>
                <c:ptCount val="2"/>
                <c:pt idx="0">
                  <c:v>yes</c:v>
                </c:pt>
                <c:pt idx="1">
                  <c:v>no</c:v>
                </c:pt>
              </c:strCache>
            </c:strRef>
          </c:cat>
          <c:val>
            <c:numRef>
              <c:f>[Book.xlsx]DVM!$N$2:$N$3</c:f>
              <c:numCache>
                <c:formatCode>0%</c:formatCode>
                <c:ptCount val="2"/>
                <c:pt idx="0">
                  <c:v>0.25</c:v>
                </c:pt>
                <c:pt idx="1">
                  <c:v>0.75</c:v>
                </c:pt>
              </c:numCache>
            </c:numRef>
          </c:val>
          <c:extLst>
            <c:ext xmlns:c16="http://schemas.microsoft.com/office/drawing/2014/chart" uri="{C3380CC4-5D6E-409C-BE32-E72D297353CC}">
              <c16:uniqueId val="{00000004-E416-4850-B551-B1DA4D8CEE18}"/>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Veterinary Cannabis Familiarity </a:t>
            </a:r>
          </a:p>
        </c:rich>
      </c:tx>
      <c:layout>
        <c:manualLayout>
          <c:xMode val="edge"/>
          <c:yMode val="edge"/>
          <c:x val="0.27306058129071148"/>
          <c:y val="3.140619066026476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barChart>
        <c:barDir val="col"/>
        <c:grouping val="clustered"/>
        <c:varyColors val="0"/>
        <c:ser>
          <c:idx val="1"/>
          <c:order val="0"/>
          <c:tx>
            <c:v>Veterinarian </c:v>
          </c:tx>
          <c:spPr>
            <a:solidFill>
              <a:schemeClr val="accent6"/>
            </a:solidFill>
            <a:ln>
              <a:solidFill>
                <a:srgbClr val="FFFFFF"/>
              </a:solidFill>
              <a:prstDash val="solid"/>
            </a:ln>
            <a:effectLst/>
          </c:spPr>
          <c:invertIfNegative val="0"/>
          <c:dLbls>
            <c:spPr>
              <a:solidFill>
                <a:srgbClr val="FFFFFF"/>
              </a:solid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[Book.xlsx]Sheet2!$J$4:$N$4</c:f>
              <c:numCache>
                <c:formatCode>General</c:formatCode>
                <c:ptCount val="5"/>
                <c:pt idx="0">
                  <c:v>0</c:v>
                </c:pt>
                <c:pt idx="1">
                  <c:v>25</c:v>
                </c:pt>
                <c:pt idx="2">
                  <c:v>75</c:v>
                </c:pt>
                <c:pt idx="3">
                  <c:v>0</c:v>
                </c:pt>
                <c:pt idx="4">
                  <c:v>0</c:v>
                </c:pt>
              </c:numCache>
            </c:numRef>
          </c:val>
          <c:extLst>
            <c:ext xmlns:c16="http://schemas.microsoft.com/office/drawing/2014/chart" uri="{C3380CC4-5D6E-409C-BE32-E72D297353CC}">
              <c16:uniqueId val="{00000000-B006-4A53-9133-70CA23B21421}"/>
            </c:ext>
          </c:extLst>
        </c:ser>
        <c:ser>
          <c:idx val="2"/>
          <c:order val="1"/>
          <c:tx>
            <c:v>Community</c:v>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a:ea typeface="Times New Roman"/>
                    <a:cs typeface="Times New Roman"/>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[Book.xlsx]Sheet2!$J$5:$N$5</c:f>
              <c:numCache>
                <c:formatCode>General</c:formatCode>
                <c:ptCount val="5"/>
                <c:pt idx="0">
                  <c:v>53.3</c:v>
                </c:pt>
                <c:pt idx="1">
                  <c:v>13.3</c:v>
                </c:pt>
                <c:pt idx="2">
                  <c:v>6.7</c:v>
                </c:pt>
                <c:pt idx="3">
                  <c:v>26.7</c:v>
                </c:pt>
                <c:pt idx="4">
                  <c:v>0</c:v>
                </c:pt>
              </c:numCache>
            </c:numRef>
          </c:val>
          <c:extLst>
            <c:ext xmlns:c16="http://schemas.microsoft.com/office/drawing/2014/chart" uri="{C3380CC4-5D6E-409C-BE32-E72D297353CC}">
              <c16:uniqueId val="{00000001-B006-4A53-9133-70CA23B21421}"/>
            </c:ext>
          </c:extLst>
        </c:ser>
        <c:dLbls>
          <c:showLegendKey val="0"/>
          <c:showVal val="0"/>
          <c:showCatName val="0"/>
          <c:showSerName val="0"/>
          <c:showPercent val="0"/>
          <c:showBubbleSize val="0"/>
        </c:dLbls>
        <c:gapWidth val="219"/>
        <c:overlap val="-27"/>
        <c:axId val="17125288"/>
        <c:axId val="544958087"/>
      </c:barChart>
      <c:catAx>
        <c:axId val="1712528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r>
                  <a:rPr lang="en-US"/>
                  <a:t>Level of Familiarity </a:t>
                </a: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title>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crossAx val="544958087"/>
        <c:crosses val="autoZero"/>
        <c:auto val="1"/>
        <c:lblAlgn val="ctr"/>
        <c:lblOffset val="100"/>
        <c:noMultiLvlLbl val="0"/>
      </c:catAx>
      <c:valAx>
        <c:axId val="544958087"/>
        <c:scaling>
          <c:orientation val="minMax"/>
          <c:max val="100"/>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r>
                  <a:rPr lang="en-US"/>
                  <a:t>Response Percentage </a:t>
                </a:r>
              </a:p>
            </c:rich>
          </c:tx>
          <c:layout>
            <c:manualLayout>
              <c:xMode val="edge"/>
              <c:yMode val="edge"/>
              <c:x val="2.5677675189393939E-2"/>
              <c:y val="0.10056765073305601"/>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crossAx val="171252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DVM Recomended Potential Uses  of Cannabis </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Times New Roman"/>
                    <a:ea typeface="Times New Roman"/>
                    <a:cs typeface="Times New Roman"/>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[Book.xlsx]DVM!$M$19:$M$24</c:f>
              <c:strCache>
                <c:ptCount val="6"/>
                <c:pt idx="0">
                  <c:v>Seizures </c:v>
                </c:pt>
                <c:pt idx="1">
                  <c:v>Pain</c:v>
                </c:pt>
                <c:pt idx="2">
                  <c:v>Inflammation </c:v>
                </c:pt>
                <c:pt idx="3">
                  <c:v>Anxiety </c:v>
                </c:pt>
                <c:pt idx="4">
                  <c:v>GI Health </c:v>
                </c:pt>
                <c:pt idx="5">
                  <c:v>None </c:v>
                </c:pt>
              </c:strCache>
            </c:strRef>
          </c:cat>
          <c:val>
            <c:numRef>
              <c:f>[Book.xlsx]DVM!$N$19:$N$24</c:f>
              <c:numCache>
                <c:formatCode>General</c:formatCode>
                <c:ptCount val="6"/>
                <c:pt idx="0">
                  <c:v>18</c:v>
                </c:pt>
                <c:pt idx="1">
                  <c:v>18</c:v>
                </c:pt>
                <c:pt idx="2">
                  <c:v>9</c:v>
                </c:pt>
                <c:pt idx="3">
                  <c:v>27</c:v>
                </c:pt>
                <c:pt idx="4">
                  <c:v>0</c:v>
                </c:pt>
                <c:pt idx="5">
                  <c:v>9</c:v>
                </c:pt>
              </c:numCache>
            </c:numRef>
          </c:val>
          <c:extLst>
            <c:ext xmlns:c16="http://schemas.microsoft.com/office/drawing/2014/chart" uri="{C3380CC4-5D6E-409C-BE32-E72D297353CC}">
              <c16:uniqueId val="{00000000-3878-4153-84C5-D306ADB8B11B}"/>
            </c:ext>
          </c:extLst>
        </c:ser>
        <c:dLbls>
          <c:showLegendKey val="0"/>
          <c:showVal val="0"/>
          <c:showCatName val="0"/>
          <c:showSerName val="0"/>
          <c:showPercent val="0"/>
          <c:showBubbleSize val="0"/>
        </c:dLbls>
        <c:gapWidth val="182"/>
        <c:axId val="1319624488"/>
        <c:axId val="1220855608"/>
      </c:barChart>
      <c:catAx>
        <c:axId val="1319624488"/>
        <c:scaling>
          <c:orientation val="minMax"/>
        </c:scaling>
        <c:delete val="0"/>
        <c:axPos val="b"/>
        <c:title>
          <c:tx>
            <c:rich>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a:ea typeface="Times New Roman"/>
                    <a:cs typeface="Times New Roman"/>
                  </a:defRPr>
                </a:pPr>
                <a:r>
                  <a:rPr lang="en-US"/>
                  <a:t>Symptoms </a:t>
                </a:r>
              </a:p>
            </c:rich>
          </c:tx>
          <c:layout>
            <c:manualLayout>
              <c:xMode val="edge"/>
              <c:yMode val="edge"/>
              <c:x val="0.46639750003757624"/>
              <c:y val="0.90764191175601705"/>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a:ea typeface="Times New Roman"/>
                  <a:cs typeface="Times New Roman"/>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a:ea typeface="Times New Roman"/>
                <a:cs typeface="Times New Roman"/>
              </a:defRPr>
            </a:pPr>
            <a:endParaRPr lang="en-US"/>
          </a:p>
        </c:txPr>
        <c:crossAx val="1220855608"/>
        <c:crosses val="autoZero"/>
        <c:auto val="1"/>
        <c:lblAlgn val="ctr"/>
        <c:lblOffset val="100"/>
        <c:noMultiLvlLbl val="0"/>
      </c:catAx>
      <c:valAx>
        <c:axId val="1220855608"/>
        <c:scaling>
          <c:orientation val="minMax"/>
        </c:scaling>
        <c:delete val="0"/>
        <c:axPos val="l"/>
        <c:title>
          <c:tx>
            <c:rich>
              <a:bodyPr rot="-54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r>
                  <a:rPr lang="en-US"/>
                  <a:t>Repsonse Percentage</a:t>
                </a:r>
              </a:p>
            </c:rich>
          </c:tx>
          <c:layout>
            <c:manualLayout>
              <c:xMode val="edge"/>
              <c:yMode val="edge"/>
              <c:x val="1.9637537789423475E-2"/>
              <c:y val="8.9864347414113893E-2"/>
            </c:manualLayout>
          </c:layout>
          <c:overlay val="0"/>
          <c:spPr>
            <a:noFill/>
            <a:ln>
              <a:noFill/>
            </a:ln>
            <a:effectLst/>
          </c:spPr>
          <c:txPr>
            <a:bodyPr rot="-540000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Times New Roman"/>
                <a:ea typeface="Times New Roman"/>
                <a:cs typeface="Times New Roman"/>
              </a:defRPr>
            </a:pPr>
            <a:endParaRPr lang="en-US"/>
          </a:p>
        </c:txPr>
        <c:crossAx val="1319624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Community Outlook on Adminteresting CBD to Dogs</a:t>
            </a:r>
          </a:p>
        </c:rich>
      </c:tx>
      <c:layout>
        <c:manualLayout>
          <c:xMode val="edge"/>
          <c:yMode val="edge"/>
          <c:x val="0.14511392405063292"/>
          <c:y val="3.7937445319335086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dPt>
            <c:idx val="0"/>
            <c:bubble3D val="0"/>
            <c:spPr>
              <a:solidFill>
                <a:schemeClr val="accent6"/>
              </a:solidFill>
              <a:ln w="19050">
                <a:solidFill>
                  <a:schemeClr val="accent6">
                    <a:lumMod val="50000"/>
                  </a:schemeClr>
                </a:solidFill>
              </a:ln>
              <a:effectLst/>
            </c:spPr>
            <c:extLst>
              <c:ext xmlns:c16="http://schemas.microsoft.com/office/drawing/2014/chart" uri="{C3380CC4-5D6E-409C-BE32-E72D297353CC}">
                <c16:uniqueId val="{00000001-4E9B-4A10-9712-5C4D9CE029DD}"/>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4E9B-4A10-9712-5C4D9CE029DD}"/>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imes New Roman"/>
                    <a:ea typeface="Times New Roman"/>
                    <a:cs typeface="Times New Roman"/>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'[Book.xlsx]community survey pie charts'!$A$1:$A$2</c:f>
              <c:strCache>
                <c:ptCount val="2"/>
                <c:pt idx="0">
                  <c:v>yes</c:v>
                </c:pt>
                <c:pt idx="1">
                  <c:v>no</c:v>
                </c:pt>
              </c:strCache>
            </c:strRef>
          </c:cat>
          <c:val>
            <c:numRef>
              <c:f>'[Book.xlsx]community survey pie charts'!$B$1:$B$2</c:f>
              <c:numCache>
                <c:formatCode>0%</c:formatCode>
                <c:ptCount val="2"/>
                <c:pt idx="0">
                  <c:v>0.8</c:v>
                </c:pt>
                <c:pt idx="1">
                  <c:v>0.2</c:v>
                </c:pt>
              </c:numCache>
            </c:numRef>
          </c:val>
          <c:extLst>
            <c:ext xmlns:c16="http://schemas.microsoft.com/office/drawing/2014/chart" uri="{C3380CC4-5D6E-409C-BE32-E72D297353CC}">
              <c16:uniqueId val="{00000004-4E9B-4A10-9712-5C4D9CE029DD}"/>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73625349626174597"/>
          <c:y val="0.36543995282030484"/>
          <c:w val="0.12386701662292214"/>
          <c:h val="0.21446325459317586"/>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Population That Has Previosuly Used CBD in Canines</a:t>
            </a:r>
          </a:p>
        </c:rich>
      </c:tx>
      <c:layout>
        <c:manualLayout>
          <c:xMode val="edge"/>
          <c:yMode val="edge"/>
          <c:x val="0.14005063291139241"/>
          <c:y val="4.6296296296296294E-2"/>
        </c:manualLayout>
      </c:layout>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spPr>
            <a:solidFill>
              <a:schemeClr val="accent1"/>
            </a:solidFill>
          </c:spPr>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EE2-4D36-86EA-9E0156CD8A9C}"/>
              </c:ext>
            </c:extLst>
          </c:dPt>
          <c:dPt>
            <c:idx val="1"/>
            <c:bubble3D val="0"/>
            <c:spPr>
              <a:solidFill>
                <a:schemeClr val="accent6"/>
              </a:solidFill>
              <a:ln w="19050">
                <a:solidFill>
                  <a:schemeClr val="lt1"/>
                </a:solidFill>
              </a:ln>
              <a:effectLst/>
            </c:spPr>
            <c:extLst>
              <c:ext xmlns:c16="http://schemas.microsoft.com/office/drawing/2014/chart" uri="{C3380CC4-5D6E-409C-BE32-E72D297353CC}">
                <c16:uniqueId val="{00000003-8EE2-4D36-86EA-9E0156CD8A9C}"/>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Times New Roman"/>
                    <a:ea typeface="Times New Roman"/>
                    <a:cs typeface="Times New Roman"/>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'[Book.xlsx]community survey pie charts'!$A$19:$A$20</c:f>
              <c:strCache>
                <c:ptCount val="2"/>
                <c:pt idx="0">
                  <c:v>yes </c:v>
                </c:pt>
                <c:pt idx="1">
                  <c:v>no</c:v>
                </c:pt>
              </c:strCache>
            </c:strRef>
          </c:cat>
          <c:val>
            <c:numRef>
              <c:f>'[Book.xlsx]community survey pie charts'!$B$19:$B$20</c:f>
              <c:numCache>
                <c:formatCode>0%</c:formatCode>
                <c:ptCount val="2"/>
                <c:pt idx="0">
                  <c:v>0.33</c:v>
                </c:pt>
                <c:pt idx="1">
                  <c:v>0.67</c:v>
                </c:pt>
              </c:numCache>
            </c:numRef>
          </c:val>
          <c:extLst>
            <c:ext xmlns:c16="http://schemas.microsoft.com/office/drawing/2014/chart" uri="{C3380CC4-5D6E-409C-BE32-E72D297353CC}">
              <c16:uniqueId val="{00000004-8EE2-4D36-86EA-9E0156CD8A9C}"/>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layout>
        <c:manualLayout>
          <c:xMode val="edge"/>
          <c:yMode val="edge"/>
          <c:x val="0.81451141894819501"/>
          <c:y val="0.41890585433206745"/>
          <c:w val="9.3517294017773006E-2"/>
          <c:h val="0.1512782468456503"/>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title>
      <c:tx>
        <c:rich>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r>
              <a:rPr lang="en-US"/>
              <a:t>Agreeable to Future Cannabis Use</a:t>
            </a:r>
          </a:p>
        </c:rich>
      </c:tx>
      <c:overlay val="0"/>
      <c:spPr>
        <a:noFill/>
        <a:ln>
          <a:noFill/>
        </a:ln>
        <a:effectLst/>
      </c:spPr>
      <c:txPr>
        <a:bodyPr rot="0" spcFirstLastPara="1" vertOverflow="ellipsis" vert="horz" wrap="square" anchor="ctr" anchorCtr="1"/>
        <a:lstStyle/>
        <a:p>
          <a:pPr>
            <a:defRPr sz="1800" b="0" i="0" u="none" strike="noStrike" kern="1200" spc="0" baseline="0">
              <a:solidFill>
                <a:schemeClr val="tx1">
                  <a:lumMod val="65000"/>
                  <a:lumOff val="35000"/>
                </a:schemeClr>
              </a:solidFill>
              <a:latin typeface="Times New Roman"/>
              <a:ea typeface="Times New Roman"/>
              <a:cs typeface="Times New Roman"/>
            </a:defRPr>
          </a:pPr>
          <a:endParaRPr lang="en-US"/>
        </a:p>
      </c:txPr>
    </c:title>
    <c:autoTitleDeleted val="0"/>
    <c:plotArea>
      <c:layout/>
      <c:pieChart>
        <c:varyColors val="1"/>
        <c:ser>
          <c:idx val="0"/>
          <c:order val="0"/>
          <c:spPr>
            <a:solidFill>
              <a:schemeClr val="accent1"/>
            </a:solidFill>
          </c:spPr>
          <c:dPt>
            <c:idx val="0"/>
            <c:bubble3D val="0"/>
            <c:spPr>
              <a:solidFill>
                <a:schemeClr val="accent6"/>
              </a:solidFill>
              <a:ln w="19050">
                <a:solidFill>
                  <a:schemeClr val="lt1"/>
                </a:solidFill>
              </a:ln>
              <a:effectLst/>
            </c:spPr>
            <c:extLst>
              <c:ext xmlns:c16="http://schemas.microsoft.com/office/drawing/2014/chart" uri="{C3380CC4-5D6E-409C-BE32-E72D297353CC}">
                <c16:uniqueId val="{00000001-4095-4894-9B11-B49C21587D2E}"/>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4095-4894-9B11-B49C21587D2E}"/>
              </c:ext>
            </c:extLst>
          </c:dPt>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Times New Roman"/>
                    <a:ea typeface="Times New Roman"/>
                    <a:cs typeface="Times New Roman"/>
                  </a:defRPr>
                </a:pPr>
                <a:endParaRPr lang="en-US"/>
              </a:p>
            </c:txPr>
            <c:dLblPos val="outEnd"/>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[Book.xlsx]DVM!$A$1:$A$2</c:f>
              <c:strCache>
                <c:ptCount val="2"/>
                <c:pt idx="0">
                  <c:v>yes</c:v>
                </c:pt>
                <c:pt idx="1">
                  <c:v>no</c:v>
                </c:pt>
              </c:strCache>
            </c:strRef>
          </c:cat>
          <c:val>
            <c:numRef>
              <c:f>[Book.xlsx]DVM!$B$1:$B$2</c:f>
              <c:numCache>
                <c:formatCode>0%</c:formatCode>
                <c:ptCount val="2"/>
                <c:pt idx="0">
                  <c:v>0.5</c:v>
                </c:pt>
                <c:pt idx="1">
                  <c:v>0.5</c:v>
                </c:pt>
              </c:numCache>
            </c:numRef>
          </c:val>
          <c:extLst>
            <c:ext xmlns:c16="http://schemas.microsoft.com/office/drawing/2014/chart" uri="{C3380CC4-5D6E-409C-BE32-E72D297353CC}">
              <c16:uniqueId val="{00000004-4095-4894-9B11-B49C21587D2E}"/>
            </c:ext>
          </c:extLst>
        </c:ser>
        <c:dLbls>
          <c:dLblPos val="outEnd"/>
          <c:showLegendKey val="0"/>
          <c:showVal val="1"/>
          <c:showCatName val="0"/>
          <c:showSerName val="0"/>
          <c:showPercent val="0"/>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Times New Roman"/>
              <a:ea typeface="Times New Roman"/>
              <a:cs typeface="Times New Roman"/>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4.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5.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6.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omments/modernComment_100_0.xml><?xml version="1.0" encoding="utf-8"?>
<p188:cmLst xmlns:a="http://schemas.openxmlformats.org/drawingml/2006/main" xmlns:r="http://schemas.openxmlformats.org/officeDocument/2006/relationships" xmlns:p188="http://schemas.microsoft.com/office/powerpoint/2018/8/main">
  <p188:cm id="{9D676FCF-8588-C84D-B6C5-67C1C913F321}" authorId="{5523C431-CD57-41AC-C5CB-A0D6CD60AF94}" created="2023-04-03T20:12:38.806">
    <pc:sldMkLst xmlns:pc="http://schemas.microsoft.com/office/powerpoint/2013/main/command">
      <pc:docMk/>
      <pc:sldMk cId="0" sldId="256"/>
    </pc:sldMkLst>
    <p188:txBody>
      <a:bodyPr/>
      <a:lstStyle/>
      <a:p>
        <a:r>
          <a:rPr lang="en-US"/>
          <a:t>Arkansas Tech University Department of Agriculture and Tourism </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D67DCA0-E72B-8516-D9FE-77873FECC1FA}"/>
              </a:ext>
            </a:extLst>
          </p:cNvPr>
          <p:cNvSpPr>
            <a:spLocks noGrp="1" noChangeArrowheads="1"/>
          </p:cNvSpPr>
          <p:nvPr>
            <p:ph type="hdr" sz="quarter"/>
          </p:nvPr>
        </p:nvSpPr>
        <p:spPr bwMode="auto">
          <a:xfrm>
            <a:off x="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3B9657AF-B582-713F-1925-4869AD5A6EA4}"/>
              </a:ext>
            </a:extLst>
          </p:cNvPr>
          <p:cNvSpPr>
            <a:spLocks noGrp="1" noChangeArrowheads="1"/>
          </p:cNvSpPr>
          <p:nvPr>
            <p:ph type="dt" idx="1"/>
          </p:nvPr>
        </p:nvSpPr>
        <p:spPr bwMode="auto">
          <a:xfrm>
            <a:off x="5181600" y="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3D92E871-9E98-8BBB-84F2-2225FD31DDC5}"/>
              </a:ext>
            </a:extLst>
          </p:cNvPr>
          <p:cNvSpPr>
            <a:spLocks noGrp="1" noRot="1" noChangeAspect="1" noChangeArrowheads="1" noTextEdit="1"/>
          </p:cNvSpPr>
          <p:nvPr>
            <p:ph type="sldImg" idx="2"/>
          </p:nvPr>
        </p:nvSpPr>
        <p:spPr bwMode="auto">
          <a:xfrm>
            <a:off x="2743200" y="533400"/>
            <a:ext cx="3657600" cy="25908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94AE2ECA-DA44-60B4-E2A3-8487323E5079}"/>
              </a:ext>
            </a:extLst>
          </p:cNvPr>
          <p:cNvSpPr>
            <a:spLocks noGrp="1" noChangeArrowheads="1"/>
          </p:cNvSpPr>
          <p:nvPr>
            <p:ph type="body" sz="quarter" idx="3"/>
          </p:nvPr>
        </p:nvSpPr>
        <p:spPr bwMode="auto">
          <a:xfrm>
            <a:off x="1219200" y="3276600"/>
            <a:ext cx="6705600" cy="304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FF49E15A-B4A0-3F51-252C-E6CF3F829D01}"/>
              </a:ext>
            </a:extLst>
          </p:cNvPr>
          <p:cNvSpPr>
            <a:spLocks noGrp="1" noChangeArrowheads="1"/>
          </p:cNvSpPr>
          <p:nvPr>
            <p:ph type="ftr" sz="quarter" idx="4"/>
          </p:nvPr>
        </p:nvSpPr>
        <p:spPr bwMode="auto">
          <a:xfrm>
            <a:off x="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43A40A88-A701-92C3-BEC3-F7A57C0582D6}"/>
              </a:ext>
            </a:extLst>
          </p:cNvPr>
          <p:cNvSpPr>
            <a:spLocks noGrp="1" noChangeArrowheads="1"/>
          </p:cNvSpPr>
          <p:nvPr>
            <p:ph type="sldNum" sz="quarter" idx="5"/>
          </p:nvPr>
        </p:nvSpPr>
        <p:spPr bwMode="auto">
          <a:xfrm>
            <a:off x="5181600" y="6477000"/>
            <a:ext cx="396240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fld id="{1845438F-8879-F04B-8D0B-CF23D47F92C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70051F4-36E7-CE4E-2F01-E8A8EE4C4E41}"/>
              </a:ext>
            </a:extLst>
          </p:cNvPr>
          <p:cNvSpPr>
            <a:spLocks noGrp="1" noChangeArrowheads="1"/>
          </p:cNvSpPr>
          <p:nvPr>
            <p:ph type="sldNum" sz="quarter" idx="5"/>
          </p:nvPr>
        </p:nvSpPr>
        <p:spPr>
          <a:ln/>
        </p:spPr>
        <p:txBody>
          <a:bodyPr/>
          <a:lstStyle/>
          <a:p>
            <a:fld id="{B10F1882-25E7-DB42-939E-8E20FF761138}" type="slidenum">
              <a:rPr lang="en-US" altLang="en-US"/>
              <a:pPr/>
              <a:t>1</a:t>
            </a:fld>
            <a:endParaRPr lang="en-US" altLang="en-US"/>
          </a:p>
        </p:txBody>
      </p:sp>
      <p:sp>
        <p:nvSpPr>
          <p:cNvPr id="4098" name="Rectangle 2">
            <a:extLst>
              <a:ext uri="{FF2B5EF4-FFF2-40B4-BE49-F238E27FC236}">
                <a16:creationId xmlns:a16="http://schemas.microsoft.com/office/drawing/2014/main" id="{EB30ECFB-926A-FFED-092C-1612ADA9ED72}"/>
              </a:ext>
            </a:extLst>
          </p:cNvPr>
          <p:cNvSpPr>
            <a:spLocks noGrp="1" noRot="1" noChangeAspect="1" noChangeArrowheads="1" noTextEdit="1"/>
          </p:cNvSpPr>
          <p:nvPr>
            <p:ph type="sldImg"/>
          </p:nvPr>
        </p:nvSpPr>
        <p:spPr>
          <a:ln/>
        </p:spPr>
      </p:sp>
      <p:sp>
        <p:nvSpPr>
          <p:cNvPr id="4099" name="Rectangle 3">
            <a:extLst>
              <a:ext uri="{FF2B5EF4-FFF2-40B4-BE49-F238E27FC236}">
                <a16:creationId xmlns:a16="http://schemas.microsoft.com/office/drawing/2014/main" id="{BBEE73BE-7E01-291F-67BF-008C3856B293}"/>
              </a:ext>
            </a:extLst>
          </p:cNvPr>
          <p:cNvSpPr>
            <a:spLocks noGrp="1" noChangeArrowheads="1"/>
          </p:cNvSpPr>
          <p:nvPr>
            <p:ph type="body" idx="1"/>
          </p:nvPr>
        </p:nvSpPr>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5C4F4-04E0-B279-4649-FC9E64DF135C}"/>
              </a:ext>
            </a:extLst>
          </p:cNvPr>
          <p:cNvSpPr>
            <a:spLocks noGrp="1"/>
          </p:cNvSpPr>
          <p:nvPr>
            <p:ph type="ctrTitle"/>
          </p:nvPr>
        </p:nvSpPr>
        <p:spPr>
          <a:xfrm>
            <a:off x="5486400" y="5087938"/>
            <a:ext cx="32918400" cy="108235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729D70-6C47-4ACB-7259-A01FBC86246B}"/>
              </a:ext>
            </a:extLst>
          </p:cNvPr>
          <p:cNvSpPr>
            <a:spLocks noGrp="1"/>
          </p:cNvSpPr>
          <p:nvPr>
            <p:ph type="subTitle" idx="1"/>
          </p:nvPr>
        </p:nvSpPr>
        <p:spPr>
          <a:xfrm>
            <a:off x="5486400" y="16329025"/>
            <a:ext cx="32918400" cy="75057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ADB468F-EE11-9197-558B-590F2DD85D5E}"/>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775DA190-8177-4324-8984-69EDB8EF331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7A1B013D-DB96-9756-19B3-3C535FE6D955}"/>
              </a:ext>
            </a:extLst>
          </p:cNvPr>
          <p:cNvSpPr>
            <a:spLocks noGrp="1"/>
          </p:cNvSpPr>
          <p:nvPr>
            <p:ph type="sldNum" sz="quarter" idx="12"/>
          </p:nvPr>
        </p:nvSpPr>
        <p:spPr/>
        <p:txBody>
          <a:bodyPr/>
          <a:lstStyle>
            <a:lvl1pPr>
              <a:defRPr/>
            </a:lvl1pPr>
          </a:lstStyle>
          <a:p>
            <a:fld id="{E58AADA3-664C-7546-A35A-F7DCC05D7AEC}" type="slidenum">
              <a:rPr lang="en-US" altLang="en-US"/>
              <a:pPr/>
              <a:t>‹#›</a:t>
            </a:fld>
            <a:endParaRPr lang="en-US" altLang="en-US"/>
          </a:p>
        </p:txBody>
      </p:sp>
    </p:spTree>
    <p:extLst>
      <p:ext uri="{BB962C8B-B14F-4D97-AF65-F5344CB8AC3E}">
        <p14:creationId xmlns:p14="http://schemas.microsoft.com/office/powerpoint/2010/main" val="423528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A4522-A022-B795-CA03-F8FF1031E7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2ECC04-2DDF-B645-E8A5-A2C58BBC3A8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F9EE9A-A969-B898-057E-2D658523B25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3050FFB-8672-6C58-9DBC-A46FA082952C}"/>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AA76F2-0EA9-97F9-5CAB-87D18CD618CD}"/>
              </a:ext>
            </a:extLst>
          </p:cNvPr>
          <p:cNvSpPr>
            <a:spLocks noGrp="1"/>
          </p:cNvSpPr>
          <p:nvPr>
            <p:ph type="sldNum" sz="quarter" idx="12"/>
          </p:nvPr>
        </p:nvSpPr>
        <p:spPr/>
        <p:txBody>
          <a:bodyPr/>
          <a:lstStyle>
            <a:lvl1pPr>
              <a:defRPr/>
            </a:lvl1pPr>
          </a:lstStyle>
          <a:p>
            <a:fld id="{CDEC5782-033F-8340-B361-DC6F3DC3948E}" type="slidenum">
              <a:rPr lang="en-US" altLang="en-US"/>
              <a:pPr/>
              <a:t>‹#›</a:t>
            </a:fld>
            <a:endParaRPr lang="en-US" altLang="en-US"/>
          </a:p>
        </p:txBody>
      </p:sp>
    </p:spTree>
    <p:extLst>
      <p:ext uri="{BB962C8B-B14F-4D97-AF65-F5344CB8AC3E}">
        <p14:creationId xmlns:p14="http://schemas.microsoft.com/office/powerpoint/2010/main" val="287297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80E9DD4-BAFA-22B5-6C0B-C228F81B155F}"/>
              </a:ext>
            </a:extLst>
          </p:cNvPr>
          <p:cNvSpPr>
            <a:spLocks noGrp="1"/>
          </p:cNvSpPr>
          <p:nvPr>
            <p:ph type="title" orient="vert"/>
          </p:nvPr>
        </p:nvSpPr>
        <p:spPr>
          <a:xfrm>
            <a:off x="31273750" y="2765425"/>
            <a:ext cx="9326563" cy="248697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91CE1B9-5214-F107-0561-FDE13099357B}"/>
              </a:ext>
            </a:extLst>
          </p:cNvPr>
          <p:cNvSpPr>
            <a:spLocks noGrp="1"/>
          </p:cNvSpPr>
          <p:nvPr>
            <p:ph type="body" orient="vert" idx="1"/>
          </p:nvPr>
        </p:nvSpPr>
        <p:spPr>
          <a:xfrm>
            <a:off x="3290888" y="2765425"/>
            <a:ext cx="27830462" cy="248697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6FBEF9-D431-0A82-A310-D8BDC4ACB16A}"/>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94824CCC-DB71-066D-D7B3-9E71D3F15B61}"/>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52A8ACD-3E90-E9D3-673D-04B097080091}"/>
              </a:ext>
            </a:extLst>
          </p:cNvPr>
          <p:cNvSpPr>
            <a:spLocks noGrp="1"/>
          </p:cNvSpPr>
          <p:nvPr>
            <p:ph type="sldNum" sz="quarter" idx="12"/>
          </p:nvPr>
        </p:nvSpPr>
        <p:spPr/>
        <p:txBody>
          <a:bodyPr/>
          <a:lstStyle>
            <a:lvl1pPr>
              <a:defRPr/>
            </a:lvl1pPr>
          </a:lstStyle>
          <a:p>
            <a:fld id="{10C48C60-A543-4749-B5BA-4B19F3E2999D}" type="slidenum">
              <a:rPr lang="en-US" altLang="en-US"/>
              <a:pPr/>
              <a:t>‹#›</a:t>
            </a:fld>
            <a:endParaRPr lang="en-US" altLang="en-US"/>
          </a:p>
        </p:txBody>
      </p:sp>
    </p:spTree>
    <p:extLst>
      <p:ext uri="{BB962C8B-B14F-4D97-AF65-F5344CB8AC3E}">
        <p14:creationId xmlns:p14="http://schemas.microsoft.com/office/powerpoint/2010/main" val="307434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5870D9-096B-1E60-90E5-F88DFED3C0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C4CCEB-5071-586D-3106-C087245605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D570F6-35CB-74E6-021A-5BD5C15AFF2C}"/>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A463C19-CB94-A31E-54AB-2EB6B08549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C487B80-EFBC-880A-A79E-E65608106C71}"/>
              </a:ext>
            </a:extLst>
          </p:cNvPr>
          <p:cNvSpPr>
            <a:spLocks noGrp="1"/>
          </p:cNvSpPr>
          <p:nvPr>
            <p:ph type="sldNum" sz="quarter" idx="12"/>
          </p:nvPr>
        </p:nvSpPr>
        <p:spPr/>
        <p:txBody>
          <a:bodyPr/>
          <a:lstStyle>
            <a:lvl1pPr>
              <a:defRPr/>
            </a:lvl1pPr>
          </a:lstStyle>
          <a:p>
            <a:fld id="{540B87C7-08FB-5A4B-BE11-A417EBBF80F8}" type="slidenum">
              <a:rPr lang="en-US" altLang="en-US"/>
              <a:pPr/>
              <a:t>‹#›</a:t>
            </a:fld>
            <a:endParaRPr lang="en-US" altLang="en-US"/>
          </a:p>
        </p:txBody>
      </p:sp>
    </p:spTree>
    <p:extLst>
      <p:ext uri="{BB962C8B-B14F-4D97-AF65-F5344CB8AC3E}">
        <p14:creationId xmlns:p14="http://schemas.microsoft.com/office/powerpoint/2010/main" val="7894002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E31EB-CD7A-547C-1C04-0DDEE09F63F8}"/>
              </a:ext>
            </a:extLst>
          </p:cNvPr>
          <p:cNvSpPr>
            <a:spLocks noGrp="1"/>
          </p:cNvSpPr>
          <p:nvPr>
            <p:ph type="title"/>
          </p:nvPr>
        </p:nvSpPr>
        <p:spPr>
          <a:xfrm>
            <a:off x="2994025" y="7750175"/>
            <a:ext cx="37857113" cy="129333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F6CE41E-156C-31C9-91F0-977D35176AA9}"/>
              </a:ext>
            </a:extLst>
          </p:cNvPr>
          <p:cNvSpPr>
            <a:spLocks noGrp="1"/>
          </p:cNvSpPr>
          <p:nvPr>
            <p:ph type="body" idx="1"/>
          </p:nvPr>
        </p:nvSpPr>
        <p:spPr>
          <a:xfrm>
            <a:off x="2994025" y="20805775"/>
            <a:ext cx="37857113" cy="680085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18BDF397-F82D-F67B-CE07-E9F36FCBA6C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36526D6-247D-FA31-82F9-01BEE265A4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EE79B047-A22F-84C3-3E22-04B8B8D1487E}"/>
              </a:ext>
            </a:extLst>
          </p:cNvPr>
          <p:cNvSpPr>
            <a:spLocks noGrp="1"/>
          </p:cNvSpPr>
          <p:nvPr>
            <p:ph type="sldNum" sz="quarter" idx="12"/>
          </p:nvPr>
        </p:nvSpPr>
        <p:spPr/>
        <p:txBody>
          <a:bodyPr/>
          <a:lstStyle>
            <a:lvl1pPr>
              <a:defRPr/>
            </a:lvl1pPr>
          </a:lstStyle>
          <a:p>
            <a:fld id="{49D9197E-A00E-B148-84DD-9EC7E17C4062}" type="slidenum">
              <a:rPr lang="en-US" altLang="en-US"/>
              <a:pPr/>
              <a:t>‹#›</a:t>
            </a:fld>
            <a:endParaRPr lang="en-US" altLang="en-US"/>
          </a:p>
        </p:txBody>
      </p:sp>
    </p:spTree>
    <p:extLst>
      <p:ext uri="{BB962C8B-B14F-4D97-AF65-F5344CB8AC3E}">
        <p14:creationId xmlns:p14="http://schemas.microsoft.com/office/powerpoint/2010/main" val="15991905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B898-528D-83BE-DAC0-6D80458D42B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A0F1CC7-E58C-DAA6-8392-8445B833778D}"/>
              </a:ext>
            </a:extLst>
          </p:cNvPr>
          <p:cNvSpPr>
            <a:spLocks noGrp="1"/>
          </p:cNvSpPr>
          <p:nvPr>
            <p:ph sz="half" idx="1"/>
          </p:nvPr>
        </p:nvSpPr>
        <p:spPr>
          <a:xfrm>
            <a:off x="3290888" y="8980488"/>
            <a:ext cx="18578512"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0ED061-0815-4806-39EC-3F1FE5BC3EED}"/>
              </a:ext>
            </a:extLst>
          </p:cNvPr>
          <p:cNvSpPr>
            <a:spLocks noGrp="1"/>
          </p:cNvSpPr>
          <p:nvPr>
            <p:ph sz="half" idx="2"/>
          </p:nvPr>
        </p:nvSpPr>
        <p:spPr>
          <a:xfrm>
            <a:off x="22021800" y="8980488"/>
            <a:ext cx="18578513" cy="186547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7F5179-D6A1-812C-D5EC-A294F309DAC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D211E18D-76AE-DF0A-C8EC-C08D6B40526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108A689-9B4C-1F10-0C18-28D8164CE665}"/>
              </a:ext>
            </a:extLst>
          </p:cNvPr>
          <p:cNvSpPr>
            <a:spLocks noGrp="1"/>
          </p:cNvSpPr>
          <p:nvPr>
            <p:ph type="sldNum" sz="quarter" idx="12"/>
          </p:nvPr>
        </p:nvSpPr>
        <p:spPr/>
        <p:txBody>
          <a:bodyPr/>
          <a:lstStyle>
            <a:lvl1pPr>
              <a:defRPr/>
            </a:lvl1pPr>
          </a:lstStyle>
          <a:p>
            <a:fld id="{F0856310-7062-814C-AA1C-0CC854A6EEC6}" type="slidenum">
              <a:rPr lang="en-US" altLang="en-US"/>
              <a:pPr/>
              <a:t>‹#›</a:t>
            </a:fld>
            <a:endParaRPr lang="en-US" altLang="en-US"/>
          </a:p>
        </p:txBody>
      </p:sp>
    </p:spTree>
    <p:extLst>
      <p:ext uri="{BB962C8B-B14F-4D97-AF65-F5344CB8AC3E}">
        <p14:creationId xmlns:p14="http://schemas.microsoft.com/office/powerpoint/2010/main" val="316750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C480C-BB34-DE0F-E1DE-880A99448635}"/>
              </a:ext>
            </a:extLst>
          </p:cNvPr>
          <p:cNvSpPr>
            <a:spLocks noGrp="1"/>
          </p:cNvSpPr>
          <p:nvPr>
            <p:ph type="title"/>
          </p:nvPr>
        </p:nvSpPr>
        <p:spPr>
          <a:xfrm>
            <a:off x="3022600" y="1655763"/>
            <a:ext cx="37857113" cy="6008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F94DD14A-80CC-3CEE-7201-CEAAE6C6E96D}"/>
              </a:ext>
            </a:extLst>
          </p:cNvPr>
          <p:cNvSpPr>
            <a:spLocks noGrp="1"/>
          </p:cNvSpPr>
          <p:nvPr>
            <p:ph type="body" idx="1"/>
          </p:nvPr>
        </p:nvSpPr>
        <p:spPr>
          <a:xfrm>
            <a:off x="3022600" y="7621588"/>
            <a:ext cx="18568988"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315559-44A2-86B0-839E-B52B56E9F9DD}"/>
              </a:ext>
            </a:extLst>
          </p:cNvPr>
          <p:cNvSpPr>
            <a:spLocks noGrp="1"/>
          </p:cNvSpPr>
          <p:nvPr>
            <p:ph sz="half" idx="2"/>
          </p:nvPr>
        </p:nvSpPr>
        <p:spPr>
          <a:xfrm>
            <a:off x="3022600" y="11356975"/>
            <a:ext cx="18568988"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7E5449A-43A9-22A6-08ED-D6FE74BF3F91}"/>
              </a:ext>
            </a:extLst>
          </p:cNvPr>
          <p:cNvSpPr>
            <a:spLocks noGrp="1"/>
          </p:cNvSpPr>
          <p:nvPr>
            <p:ph type="body" sz="quarter" idx="3"/>
          </p:nvPr>
        </p:nvSpPr>
        <p:spPr>
          <a:xfrm>
            <a:off x="22220238" y="7621588"/>
            <a:ext cx="18659475" cy="3735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FEFBFE-1099-9F89-75F0-F1183BB55223}"/>
              </a:ext>
            </a:extLst>
          </p:cNvPr>
          <p:cNvSpPr>
            <a:spLocks noGrp="1"/>
          </p:cNvSpPr>
          <p:nvPr>
            <p:ph sz="quarter" idx="4"/>
          </p:nvPr>
        </p:nvSpPr>
        <p:spPr>
          <a:xfrm>
            <a:off x="22220238" y="11356975"/>
            <a:ext cx="18659475" cy="16702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7B3B33C-736F-B9FF-63F7-24D3D17152A9}"/>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02F4F1A7-8A37-4F0A-04FC-E2B9E5CBBC3D}"/>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98B1E2C-ADB2-47BE-C9CE-771601CFB9FD}"/>
              </a:ext>
            </a:extLst>
          </p:cNvPr>
          <p:cNvSpPr>
            <a:spLocks noGrp="1"/>
          </p:cNvSpPr>
          <p:nvPr>
            <p:ph type="sldNum" sz="quarter" idx="12"/>
          </p:nvPr>
        </p:nvSpPr>
        <p:spPr/>
        <p:txBody>
          <a:bodyPr/>
          <a:lstStyle>
            <a:lvl1pPr>
              <a:defRPr/>
            </a:lvl1pPr>
          </a:lstStyle>
          <a:p>
            <a:fld id="{4E009182-D8CB-1D40-8E54-3CEFA1E2464D}" type="slidenum">
              <a:rPr lang="en-US" altLang="en-US"/>
              <a:pPr/>
              <a:t>‹#›</a:t>
            </a:fld>
            <a:endParaRPr lang="en-US" altLang="en-US"/>
          </a:p>
        </p:txBody>
      </p:sp>
    </p:spTree>
    <p:extLst>
      <p:ext uri="{BB962C8B-B14F-4D97-AF65-F5344CB8AC3E}">
        <p14:creationId xmlns:p14="http://schemas.microsoft.com/office/powerpoint/2010/main" val="3606303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E63D8-2C21-2996-3D98-1C8321B5F53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BAA4F5C-A631-46DC-6B81-EBCA579BD644}"/>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21300CAA-3126-6800-78C9-505907867E4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090B7C83-AAEE-B559-A551-0EA8DE8514F5}"/>
              </a:ext>
            </a:extLst>
          </p:cNvPr>
          <p:cNvSpPr>
            <a:spLocks noGrp="1"/>
          </p:cNvSpPr>
          <p:nvPr>
            <p:ph type="sldNum" sz="quarter" idx="12"/>
          </p:nvPr>
        </p:nvSpPr>
        <p:spPr/>
        <p:txBody>
          <a:bodyPr/>
          <a:lstStyle>
            <a:lvl1pPr>
              <a:defRPr/>
            </a:lvl1pPr>
          </a:lstStyle>
          <a:p>
            <a:fld id="{0648A6BB-9CE7-4E40-AB43-FFFCACCFEA9A}" type="slidenum">
              <a:rPr lang="en-US" altLang="en-US"/>
              <a:pPr/>
              <a:t>‹#›</a:t>
            </a:fld>
            <a:endParaRPr lang="en-US" altLang="en-US"/>
          </a:p>
        </p:txBody>
      </p:sp>
    </p:spTree>
    <p:extLst>
      <p:ext uri="{BB962C8B-B14F-4D97-AF65-F5344CB8AC3E}">
        <p14:creationId xmlns:p14="http://schemas.microsoft.com/office/powerpoint/2010/main" val="1328787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9A461F-EC30-D1F7-1C52-FEE44A6A068C}"/>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94F6751-7024-E674-4594-196C20E63CEE}"/>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6BD37D7C-8216-D1F3-577A-8AD83B5D367C}"/>
              </a:ext>
            </a:extLst>
          </p:cNvPr>
          <p:cNvSpPr>
            <a:spLocks noGrp="1"/>
          </p:cNvSpPr>
          <p:nvPr>
            <p:ph type="sldNum" sz="quarter" idx="12"/>
          </p:nvPr>
        </p:nvSpPr>
        <p:spPr/>
        <p:txBody>
          <a:bodyPr/>
          <a:lstStyle>
            <a:lvl1pPr>
              <a:defRPr/>
            </a:lvl1pPr>
          </a:lstStyle>
          <a:p>
            <a:fld id="{AA875EBB-1554-2446-9AF7-6393D96637A0}" type="slidenum">
              <a:rPr lang="en-US" altLang="en-US"/>
              <a:pPr/>
              <a:t>‹#›</a:t>
            </a:fld>
            <a:endParaRPr lang="en-US" altLang="en-US"/>
          </a:p>
        </p:txBody>
      </p:sp>
    </p:spTree>
    <p:extLst>
      <p:ext uri="{BB962C8B-B14F-4D97-AF65-F5344CB8AC3E}">
        <p14:creationId xmlns:p14="http://schemas.microsoft.com/office/powerpoint/2010/main" val="3120512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23DA6-12C3-2100-8508-23204EE38C7A}"/>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DBC219-C40C-7C1F-7DA1-866FCE37FC9F}"/>
              </a:ext>
            </a:extLst>
          </p:cNvPr>
          <p:cNvSpPr>
            <a:spLocks noGrp="1"/>
          </p:cNvSpPr>
          <p:nvPr>
            <p:ph idx="1"/>
          </p:nvPr>
        </p:nvSpPr>
        <p:spPr>
          <a:xfrm>
            <a:off x="18659475" y="4476750"/>
            <a:ext cx="22220238" cy="22093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EE0F8E-DC24-52A7-E888-5071B473320E}"/>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B3E9F6-4D82-E6C2-4312-6B8FD3761B22}"/>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2C09E274-A193-7C3E-7639-671E6FDE0112}"/>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6F2B645-0E42-1029-8ADE-B415693C44E3}"/>
              </a:ext>
            </a:extLst>
          </p:cNvPr>
          <p:cNvSpPr>
            <a:spLocks noGrp="1"/>
          </p:cNvSpPr>
          <p:nvPr>
            <p:ph type="sldNum" sz="quarter" idx="12"/>
          </p:nvPr>
        </p:nvSpPr>
        <p:spPr/>
        <p:txBody>
          <a:bodyPr/>
          <a:lstStyle>
            <a:lvl1pPr>
              <a:defRPr/>
            </a:lvl1pPr>
          </a:lstStyle>
          <a:p>
            <a:fld id="{A15799CE-1F11-7D4B-8F23-A9E21C403E66}" type="slidenum">
              <a:rPr lang="en-US" altLang="en-US"/>
              <a:pPr/>
              <a:t>‹#›</a:t>
            </a:fld>
            <a:endParaRPr lang="en-US" altLang="en-US"/>
          </a:p>
        </p:txBody>
      </p:sp>
    </p:spTree>
    <p:extLst>
      <p:ext uri="{BB962C8B-B14F-4D97-AF65-F5344CB8AC3E}">
        <p14:creationId xmlns:p14="http://schemas.microsoft.com/office/powerpoint/2010/main" val="865896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FE9F3-6846-E533-EFD0-8EC947D95026}"/>
              </a:ext>
            </a:extLst>
          </p:cNvPr>
          <p:cNvSpPr>
            <a:spLocks noGrp="1"/>
          </p:cNvSpPr>
          <p:nvPr>
            <p:ph type="title"/>
          </p:nvPr>
        </p:nvSpPr>
        <p:spPr>
          <a:xfrm>
            <a:off x="3022600" y="2073275"/>
            <a:ext cx="14157325" cy="7253288"/>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754577-3434-976F-5F8C-C3EAFA5E3527}"/>
              </a:ext>
            </a:extLst>
          </p:cNvPr>
          <p:cNvSpPr>
            <a:spLocks noGrp="1"/>
          </p:cNvSpPr>
          <p:nvPr>
            <p:ph type="pic" idx="1"/>
          </p:nvPr>
        </p:nvSpPr>
        <p:spPr>
          <a:xfrm>
            <a:off x="18659475" y="4476750"/>
            <a:ext cx="22220238" cy="220932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2A48D-107C-DEE6-1F4E-83E76B4B1EC1}"/>
              </a:ext>
            </a:extLst>
          </p:cNvPr>
          <p:cNvSpPr>
            <a:spLocks noGrp="1"/>
          </p:cNvSpPr>
          <p:nvPr>
            <p:ph type="body" sz="half" idx="2"/>
          </p:nvPr>
        </p:nvSpPr>
        <p:spPr>
          <a:xfrm>
            <a:off x="3022600" y="9326563"/>
            <a:ext cx="14157325" cy="1727993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4B161B9-BB97-5045-9863-72BB441C683C}"/>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72ACDC2-3DDB-D986-77ED-C0A2216554A4}"/>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DF61DC8-85BA-564B-6EEF-8423E4EB0B75}"/>
              </a:ext>
            </a:extLst>
          </p:cNvPr>
          <p:cNvSpPr>
            <a:spLocks noGrp="1"/>
          </p:cNvSpPr>
          <p:nvPr>
            <p:ph type="sldNum" sz="quarter" idx="12"/>
          </p:nvPr>
        </p:nvSpPr>
        <p:spPr/>
        <p:txBody>
          <a:bodyPr/>
          <a:lstStyle>
            <a:lvl1pPr>
              <a:defRPr/>
            </a:lvl1pPr>
          </a:lstStyle>
          <a:p>
            <a:fld id="{4861FD4B-2F45-4148-A007-27BB24E8C84C}" type="slidenum">
              <a:rPr lang="en-US" altLang="en-US"/>
              <a:pPr/>
              <a:t>‹#›</a:t>
            </a:fld>
            <a:endParaRPr lang="en-US" altLang="en-US"/>
          </a:p>
        </p:txBody>
      </p:sp>
    </p:spTree>
    <p:extLst>
      <p:ext uri="{BB962C8B-B14F-4D97-AF65-F5344CB8AC3E}">
        <p14:creationId xmlns:p14="http://schemas.microsoft.com/office/powerpoint/2010/main" val="999570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5A9B7"/>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A6CB1D36-A8A7-917F-E417-4D8B7C62A5D4}"/>
              </a:ext>
            </a:extLst>
          </p:cNvPr>
          <p:cNvSpPr>
            <a:spLocks noGrp="1" noChangeArrowheads="1"/>
          </p:cNvSpPr>
          <p:nvPr>
            <p:ph type="title"/>
          </p:nvPr>
        </p:nvSpPr>
        <p:spPr bwMode="auto">
          <a:xfrm>
            <a:off x="3290888" y="2765425"/>
            <a:ext cx="37309425" cy="5181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64BCB8F8-A6D7-93B5-942D-9114DB64ECE3}"/>
              </a:ext>
            </a:extLst>
          </p:cNvPr>
          <p:cNvSpPr>
            <a:spLocks noGrp="1" noChangeArrowheads="1"/>
          </p:cNvSpPr>
          <p:nvPr>
            <p:ph type="body" idx="1"/>
          </p:nvPr>
        </p:nvSpPr>
        <p:spPr bwMode="auto">
          <a:xfrm>
            <a:off x="3290888" y="8980488"/>
            <a:ext cx="37309425" cy="186547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0266B7F0-35AA-05C9-8E60-334DEC8F2F24}"/>
              </a:ext>
            </a:extLst>
          </p:cNvPr>
          <p:cNvSpPr>
            <a:spLocks noGrp="1" noChangeArrowheads="1"/>
          </p:cNvSpPr>
          <p:nvPr>
            <p:ph type="dt" sz="half" idx="2"/>
          </p:nvPr>
        </p:nvSpPr>
        <p:spPr bwMode="auto">
          <a:xfrm>
            <a:off x="3290888"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defTabSz="4389438">
              <a:defRPr sz="6700"/>
            </a:lvl1pPr>
          </a:lstStyle>
          <a:p>
            <a:endParaRPr lang="en-US" altLang="en-US"/>
          </a:p>
        </p:txBody>
      </p:sp>
      <p:sp>
        <p:nvSpPr>
          <p:cNvPr id="1029" name="Rectangle 5">
            <a:extLst>
              <a:ext uri="{FF2B5EF4-FFF2-40B4-BE49-F238E27FC236}">
                <a16:creationId xmlns:a16="http://schemas.microsoft.com/office/drawing/2014/main" id="{F4C1B43B-BBFE-D4A0-621C-4E8B3BEE1D11}"/>
              </a:ext>
            </a:extLst>
          </p:cNvPr>
          <p:cNvSpPr>
            <a:spLocks noGrp="1" noChangeArrowheads="1"/>
          </p:cNvSpPr>
          <p:nvPr>
            <p:ph type="ftr" sz="quarter" idx="3"/>
          </p:nvPr>
        </p:nvSpPr>
        <p:spPr bwMode="auto">
          <a:xfrm>
            <a:off x="14997113" y="28325763"/>
            <a:ext cx="13896975"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ctr" defTabSz="4389438">
              <a:defRPr sz="6700"/>
            </a:lvl1pPr>
          </a:lstStyle>
          <a:p>
            <a:endParaRPr lang="en-US" altLang="en-US"/>
          </a:p>
        </p:txBody>
      </p:sp>
      <p:sp>
        <p:nvSpPr>
          <p:cNvPr id="1030" name="Rectangle 6">
            <a:extLst>
              <a:ext uri="{FF2B5EF4-FFF2-40B4-BE49-F238E27FC236}">
                <a16:creationId xmlns:a16="http://schemas.microsoft.com/office/drawing/2014/main" id="{86CDC1CA-FE58-1BD0-6183-F44E23FC1E50}"/>
              </a:ext>
            </a:extLst>
          </p:cNvPr>
          <p:cNvSpPr>
            <a:spLocks noGrp="1" noChangeArrowheads="1"/>
          </p:cNvSpPr>
          <p:nvPr>
            <p:ph type="sldNum" sz="quarter" idx="4"/>
          </p:nvPr>
        </p:nvSpPr>
        <p:spPr bwMode="auto">
          <a:xfrm>
            <a:off x="31456313" y="28325763"/>
            <a:ext cx="9144000" cy="2074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438912" tIns="219456" rIns="438912" bIns="219456" numCol="1" anchor="t" anchorCtr="0" compatLnSpc="1">
            <a:prstTxWarp prst="textNoShape">
              <a:avLst/>
            </a:prstTxWarp>
          </a:bodyPr>
          <a:lstStyle>
            <a:lvl1pPr algn="r" defTabSz="4389438">
              <a:defRPr sz="6700"/>
            </a:lvl1pPr>
          </a:lstStyle>
          <a:p>
            <a:fld id="{69E45E2F-7B55-C54B-A501-E6ADB2D5390C}"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fontAlgn="base">
        <a:spcBef>
          <a:spcPct val="0"/>
        </a:spcBef>
        <a:spcAft>
          <a:spcPct val="0"/>
        </a:spcAft>
        <a:defRPr sz="21100" kern="1200">
          <a:solidFill>
            <a:schemeClr val="tx2"/>
          </a:solidFill>
          <a:latin typeface="+mj-lt"/>
          <a:ea typeface="+mj-ea"/>
          <a:cs typeface="+mj-cs"/>
        </a:defRPr>
      </a:lvl1pPr>
      <a:lvl2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2pPr>
      <a:lvl3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3pPr>
      <a:lvl4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4pPr>
      <a:lvl5pPr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5pPr>
      <a:lvl6pPr marL="4572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6pPr>
      <a:lvl7pPr marL="9144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7pPr>
      <a:lvl8pPr marL="13716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8pPr>
      <a:lvl9pPr marL="1828800" algn="ctr" defTabSz="4389438" rtl="0" fontAlgn="base">
        <a:spcBef>
          <a:spcPct val="0"/>
        </a:spcBef>
        <a:spcAft>
          <a:spcPct val="0"/>
        </a:spcAft>
        <a:defRPr sz="21100">
          <a:solidFill>
            <a:schemeClr val="tx2"/>
          </a:solidFill>
          <a:latin typeface="Arial" panose="020B0604020202020204" pitchFamily="34" charset="0"/>
          <a:ea typeface="ＭＳ Ｐゴシック" panose="020B0600070205080204" pitchFamily="34" charset="-128"/>
        </a:defRPr>
      </a:lvl9pPr>
    </p:titleStyle>
    <p:bodyStyle>
      <a:lvl1pPr marL="1646238" indent="-1646238" algn="l" defTabSz="4389438" rtl="0" fontAlgn="base">
        <a:spcBef>
          <a:spcPct val="20000"/>
        </a:spcBef>
        <a:spcAft>
          <a:spcPct val="0"/>
        </a:spcAft>
        <a:buChar char="•"/>
        <a:defRPr sz="15400" kern="1200">
          <a:solidFill>
            <a:schemeClr val="tx1"/>
          </a:solidFill>
          <a:latin typeface="+mn-lt"/>
          <a:ea typeface="+mn-ea"/>
          <a:cs typeface="+mn-cs"/>
        </a:defRPr>
      </a:lvl1pPr>
      <a:lvl2pPr marL="3565525" indent="-1371600" algn="l" defTabSz="4389438" rtl="0" fontAlgn="base">
        <a:spcBef>
          <a:spcPct val="20000"/>
        </a:spcBef>
        <a:spcAft>
          <a:spcPct val="0"/>
        </a:spcAft>
        <a:buChar char="–"/>
        <a:defRPr sz="13400" kern="1200">
          <a:solidFill>
            <a:schemeClr val="tx1"/>
          </a:solidFill>
          <a:latin typeface="+mn-lt"/>
          <a:ea typeface="+mn-ea"/>
          <a:cs typeface="+mn-cs"/>
        </a:defRPr>
      </a:lvl2pPr>
      <a:lvl3pPr marL="5486400" indent="-1096963" algn="l" defTabSz="4389438" rtl="0" fontAlgn="base">
        <a:spcBef>
          <a:spcPct val="20000"/>
        </a:spcBef>
        <a:spcAft>
          <a:spcPct val="0"/>
        </a:spcAft>
        <a:buChar char="•"/>
        <a:defRPr sz="11500" kern="1200">
          <a:solidFill>
            <a:schemeClr val="tx1"/>
          </a:solidFill>
          <a:latin typeface="+mn-lt"/>
          <a:ea typeface="+mn-ea"/>
          <a:cs typeface="+mn-cs"/>
        </a:defRPr>
      </a:lvl3pPr>
      <a:lvl4pPr marL="7680325" indent="-1096963" algn="l" defTabSz="4389438" rtl="0" fontAlgn="base">
        <a:spcBef>
          <a:spcPct val="20000"/>
        </a:spcBef>
        <a:spcAft>
          <a:spcPct val="0"/>
        </a:spcAft>
        <a:buChar char="–"/>
        <a:defRPr sz="9600" kern="1200">
          <a:solidFill>
            <a:schemeClr val="tx1"/>
          </a:solidFill>
          <a:latin typeface="+mn-lt"/>
          <a:ea typeface="+mn-ea"/>
          <a:cs typeface="+mn-cs"/>
        </a:defRPr>
      </a:lvl4pPr>
      <a:lvl5pPr marL="9875838" indent="-1096963" algn="l" defTabSz="4389438" rtl="0" fontAlgn="base">
        <a:spcBef>
          <a:spcPct val="20000"/>
        </a:spcBef>
        <a:spcAft>
          <a:spcPct val="0"/>
        </a:spcAft>
        <a:buChar char="»"/>
        <a:defRPr sz="9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chart" Target="../charts/chart5.xml"/><Relationship Id="rId3" Type="http://schemas.microsoft.com/office/2018/10/relationships/comments" Target="../comments/modernComment_100_0.xml"/><Relationship Id="rId7" Type="http://schemas.openxmlformats.org/officeDocument/2006/relationships/image" Target="../media/image3.png"/><Relationship Id="rId12" Type="http://schemas.openxmlformats.org/officeDocument/2006/relationships/chart" Target="../charts/chart4.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png"/><Relationship Id="rId11" Type="http://schemas.openxmlformats.org/officeDocument/2006/relationships/chart" Target="../charts/chart3.xml"/><Relationship Id="rId5" Type="http://schemas.openxmlformats.org/officeDocument/2006/relationships/hyperlink" Target="https://doi.org/10.31887/DCNS.2020.22.3/mcrocq" TargetMode="External"/><Relationship Id="rId10" Type="http://schemas.openxmlformats.org/officeDocument/2006/relationships/chart" Target="../charts/chart2.xml"/><Relationship Id="rId4" Type="http://schemas.openxmlformats.org/officeDocument/2006/relationships/image" Target="../media/image1.png"/><Relationship Id="rId9" Type="http://schemas.openxmlformats.org/officeDocument/2006/relationships/chart" Target="../charts/chart1.xml"/><Relationship Id="rId1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ext Box 5">
            <a:extLst>
              <a:ext uri="{FF2B5EF4-FFF2-40B4-BE49-F238E27FC236}">
                <a16:creationId xmlns:a16="http://schemas.microsoft.com/office/drawing/2014/main" id="{E93AF9A7-9DFF-EED4-BE23-9A07F49E849A}"/>
              </a:ext>
            </a:extLst>
          </p:cNvPr>
          <p:cNvSpPr txBox="1">
            <a:spLocks noChangeArrowheads="1"/>
          </p:cNvSpPr>
          <p:nvPr/>
        </p:nvSpPr>
        <p:spPr bwMode="auto">
          <a:xfrm>
            <a:off x="1339850" y="706045"/>
            <a:ext cx="34340183" cy="3364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1440" tIns="45720" rIns="91440" bIns="45720" anchor="t">
            <a:spAutoFit/>
          </a:bodyPr>
          <a:lstStyle>
            <a:lvl1pPr defTabSz="4389438">
              <a:defRPr sz="2400">
                <a:solidFill>
                  <a:schemeClr val="tx1"/>
                </a:solidFill>
                <a:latin typeface="Arial" panose="020B0604020202020204" pitchFamily="34" charset="0"/>
                <a:ea typeface="ＭＳ Ｐゴシック" panose="020B0600070205080204" pitchFamily="34" charset="-128"/>
              </a:defRPr>
            </a:lvl1pPr>
            <a:lvl2pPr defTabSz="4389438">
              <a:defRPr sz="2400">
                <a:solidFill>
                  <a:schemeClr val="tx1"/>
                </a:solidFill>
                <a:latin typeface="Arial" panose="020B0604020202020204" pitchFamily="34" charset="0"/>
                <a:ea typeface="ＭＳ Ｐゴシック" panose="020B0600070205080204" pitchFamily="34" charset="-128"/>
              </a:defRPr>
            </a:lvl2pPr>
            <a:lvl3pPr defTabSz="4389438">
              <a:defRPr sz="2400">
                <a:solidFill>
                  <a:schemeClr val="tx1"/>
                </a:solidFill>
                <a:latin typeface="Arial" panose="020B0604020202020204" pitchFamily="34" charset="0"/>
                <a:ea typeface="ＭＳ Ｐゴシック" panose="020B0600070205080204" pitchFamily="34" charset="-128"/>
              </a:defRPr>
            </a:lvl3pPr>
            <a:lvl4pPr defTabSz="4389438">
              <a:defRPr sz="2400">
                <a:solidFill>
                  <a:schemeClr val="tx1"/>
                </a:solidFill>
                <a:latin typeface="Arial" panose="020B0604020202020204" pitchFamily="34" charset="0"/>
                <a:ea typeface="ＭＳ Ｐゴシック" panose="020B0600070205080204" pitchFamily="34" charset="-128"/>
              </a:defRPr>
            </a:lvl4pPr>
            <a:lvl5pPr defTabSz="4389438">
              <a:defRPr sz="2400">
                <a:solidFill>
                  <a:schemeClr val="tx1"/>
                </a:solidFill>
                <a:latin typeface="Arial" panose="020B0604020202020204" pitchFamily="34" charset="0"/>
                <a:ea typeface="ＭＳ Ｐゴシック" panose="020B0600070205080204" pitchFamily="34" charset="-128"/>
              </a:defRPr>
            </a:lvl5pPr>
            <a:lvl6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defTabSz="4389438"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eaLnBrk="1" hangingPunct="1">
              <a:lnSpc>
                <a:spcPct val="50000"/>
              </a:lnSpc>
              <a:spcBef>
                <a:spcPct val="50000"/>
              </a:spcBef>
            </a:pPr>
            <a:endParaRPr lang="fr-FR" altLang="en-US" sz="8000" b="1">
              <a:solidFill>
                <a:schemeClr val="bg1"/>
              </a:solidFill>
              <a:latin typeface="Tahoma" panose="020B0604030504040204" pitchFamily="34" charset="0"/>
            </a:endParaRPr>
          </a:p>
          <a:p>
            <a:pPr eaLnBrk="1" hangingPunct="1">
              <a:lnSpc>
                <a:spcPct val="50000"/>
              </a:lnSpc>
              <a:spcBef>
                <a:spcPct val="50000"/>
              </a:spcBef>
            </a:pPr>
            <a:r>
              <a:rPr lang="en-US" altLang="en-US" sz="9600">
                <a:latin typeface="+mj-lt"/>
                <a:ea typeface="ＭＳ Ｐゴシック"/>
              </a:rPr>
              <a:t>MEDICINAL USES OF CANNABIS IN CANINES </a:t>
            </a:r>
            <a:endParaRPr lang="en-US" altLang="en-US" sz="9600">
              <a:latin typeface="+mj-lt"/>
              <a:cs typeface="Arial"/>
            </a:endParaRPr>
          </a:p>
          <a:p>
            <a:pPr eaLnBrk="1" hangingPunct="1">
              <a:lnSpc>
                <a:spcPct val="50000"/>
              </a:lnSpc>
              <a:spcBef>
                <a:spcPct val="50000"/>
              </a:spcBef>
            </a:pPr>
            <a:r>
              <a:rPr lang="en-US" altLang="en-US" sz="7200">
                <a:latin typeface="+mj-lt"/>
                <a:ea typeface="ＭＳ Ｐゴシック"/>
                <a:cs typeface="Arial"/>
              </a:rPr>
              <a:t>Claire </a:t>
            </a:r>
            <a:r>
              <a:rPr lang="en-US" altLang="en-US" sz="7200" err="1">
                <a:latin typeface="+mj-lt"/>
                <a:ea typeface="ＭＳ Ｐゴシック"/>
                <a:cs typeface="Arial"/>
              </a:rPr>
              <a:t>Manns</a:t>
            </a:r>
            <a:r>
              <a:rPr lang="en-US" altLang="en-US" sz="7200">
                <a:latin typeface="+mj-lt"/>
                <a:ea typeface="ＭＳ Ｐゴシック"/>
                <a:cs typeface="Arial"/>
              </a:rPr>
              <a:t>, Hannah Horst, Tailor Kimbriel </a:t>
            </a:r>
            <a:endParaRPr lang="en-US" altLang="en-US" sz="7200">
              <a:latin typeface="+mj-lt"/>
              <a:cs typeface="Arial"/>
            </a:endParaRPr>
          </a:p>
        </p:txBody>
      </p:sp>
      <p:sp>
        <p:nvSpPr>
          <p:cNvPr id="2057" name="Rectangle 9">
            <a:extLst>
              <a:ext uri="{FF2B5EF4-FFF2-40B4-BE49-F238E27FC236}">
                <a16:creationId xmlns:a16="http://schemas.microsoft.com/office/drawing/2014/main" id="{DE6CFA78-314C-35AC-11A9-DA67D15E539C}"/>
              </a:ext>
            </a:extLst>
          </p:cNvPr>
          <p:cNvSpPr>
            <a:spLocks noChangeArrowheads="1"/>
          </p:cNvSpPr>
          <p:nvPr/>
        </p:nvSpPr>
        <p:spPr bwMode="auto">
          <a:xfrm>
            <a:off x="947219" y="5547072"/>
            <a:ext cx="13538474" cy="6632616"/>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59" name="Rectangle 11">
            <a:extLst>
              <a:ext uri="{FF2B5EF4-FFF2-40B4-BE49-F238E27FC236}">
                <a16:creationId xmlns:a16="http://schemas.microsoft.com/office/drawing/2014/main" id="{01C886A9-8D45-7CDD-B04F-A94C7041509A}"/>
              </a:ext>
            </a:extLst>
          </p:cNvPr>
          <p:cNvSpPr>
            <a:spLocks noChangeArrowheads="1"/>
          </p:cNvSpPr>
          <p:nvPr/>
        </p:nvSpPr>
        <p:spPr bwMode="auto">
          <a:xfrm>
            <a:off x="921618" y="12715991"/>
            <a:ext cx="13519868" cy="2877187"/>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76" name="Line 28">
            <a:extLst>
              <a:ext uri="{FF2B5EF4-FFF2-40B4-BE49-F238E27FC236}">
                <a16:creationId xmlns:a16="http://schemas.microsoft.com/office/drawing/2014/main" id="{7F6A5409-761B-EE87-1454-3ADF7AC55C26}"/>
              </a:ext>
            </a:extLst>
          </p:cNvPr>
          <p:cNvSpPr>
            <a:spLocks noChangeShapeType="1"/>
          </p:cNvSpPr>
          <p:nvPr/>
        </p:nvSpPr>
        <p:spPr bwMode="auto">
          <a:xfrm>
            <a:off x="-10319" y="4879725"/>
            <a:ext cx="43891200" cy="0"/>
          </a:xfrm>
          <a:prstGeom prst="line">
            <a:avLst/>
          </a:prstGeom>
          <a:noFill/>
          <a:ln w="317500">
            <a:solidFill>
              <a:srgbClr val="FFE34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213" name="Text Box 165">
            <a:extLst>
              <a:ext uri="{FF2B5EF4-FFF2-40B4-BE49-F238E27FC236}">
                <a16:creationId xmlns:a16="http://schemas.microsoft.com/office/drawing/2014/main" id="{C631C353-3950-9B65-9201-CB18524A0229}"/>
              </a:ext>
            </a:extLst>
          </p:cNvPr>
          <p:cNvSpPr txBox="1">
            <a:spLocks noChangeArrowheads="1"/>
          </p:cNvSpPr>
          <p:nvPr/>
        </p:nvSpPr>
        <p:spPr bwMode="auto">
          <a:xfrm>
            <a:off x="1097920" y="6768532"/>
            <a:ext cx="12851197" cy="50167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3200" dirty="0">
                <a:latin typeface="Times New Roman"/>
                <a:ea typeface="ＭＳ Ｐゴシック"/>
                <a:cs typeface="Times New Roman"/>
              </a:rPr>
              <a:t>Changes to the Regulation of Cannabis Over Time </a:t>
            </a:r>
          </a:p>
          <a:p>
            <a:pPr marL="457200" indent="-457200">
              <a:buFont typeface="Arial" panose="020B0604020202020204" pitchFamily="34" charset="0"/>
              <a:buChar char="•"/>
            </a:pPr>
            <a:r>
              <a:rPr lang="en-US" sz="3200" dirty="0">
                <a:latin typeface="Times New Roman"/>
                <a:ea typeface="ＭＳ Ｐゴシック"/>
                <a:cs typeface="Times New Roman"/>
              </a:rPr>
              <a:t>Use dates back as far as 12,000 years ago across the world </a:t>
            </a:r>
            <a:r>
              <a:rPr lang="en-US" sz="3200" baseline="30000" dirty="0">
                <a:latin typeface="Times New Roman"/>
                <a:ea typeface="ＭＳ Ｐゴシック"/>
                <a:cs typeface="Times New Roman"/>
              </a:rPr>
              <a:t>1</a:t>
            </a:r>
          </a:p>
          <a:p>
            <a:pPr marL="457200" indent="-457200">
              <a:buFont typeface="Arial" panose="020B0604020202020204" pitchFamily="34" charset="0"/>
              <a:buChar char="•"/>
            </a:pPr>
            <a:r>
              <a:rPr lang="en-US" sz="3200" dirty="0">
                <a:latin typeface="Times New Roman"/>
                <a:ea typeface="ＭＳ Ｐゴシック"/>
                <a:cs typeface="Times New Roman"/>
              </a:rPr>
              <a:t>Listed as a Schedule I drug in United States by 1970 </a:t>
            </a:r>
            <a:r>
              <a:rPr lang="en-US" sz="3200" baseline="30000" dirty="0">
                <a:latin typeface="Times New Roman"/>
                <a:ea typeface="ＭＳ Ｐゴシック"/>
                <a:cs typeface="Times New Roman"/>
              </a:rPr>
              <a:t>2</a:t>
            </a:r>
          </a:p>
          <a:p>
            <a:pPr marL="457200" indent="-457200">
              <a:buFont typeface="Arial" panose="020B0604020202020204" pitchFamily="34" charset="0"/>
              <a:buChar char="•"/>
            </a:pPr>
            <a:r>
              <a:rPr lang="en-US" sz="3200" dirty="0">
                <a:latin typeface="Times New Roman"/>
                <a:ea typeface="ＭＳ Ｐゴシック"/>
                <a:cs typeface="Times New Roman"/>
              </a:rPr>
              <a:t>Farm Bill Act of 2018 legalizes medical sales of marijuana </a:t>
            </a:r>
            <a:r>
              <a:rPr lang="en-US" sz="3200" baseline="30000" dirty="0">
                <a:latin typeface="Times New Roman"/>
                <a:ea typeface="ＭＳ Ｐゴシック"/>
                <a:cs typeface="Times New Roman"/>
              </a:rPr>
              <a:t>3</a:t>
            </a:r>
          </a:p>
          <a:p>
            <a:r>
              <a:rPr lang="en-US" sz="3200" dirty="0">
                <a:latin typeface="Times New Roman"/>
                <a:ea typeface="ＭＳ Ｐゴシック"/>
                <a:cs typeface="Times New Roman"/>
              </a:rPr>
              <a:t>Endocannabinoid System</a:t>
            </a:r>
          </a:p>
          <a:p>
            <a:pPr marL="457200" indent="-457200">
              <a:buFont typeface="Arial" panose="020B0604020202020204" pitchFamily="34" charset="0"/>
              <a:buChar char="•"/>
            </a:pPr>
            <a:r>
              <a:rPr lang="en-US" sz="3200" dirty="0">
                <a:latin typeface="Times New Roman"/>
                <a:ea typeface="ＭＳ Ｐゴシック"/>
                <a:cs typeface="Times New Roman"/>
              </a:rPr>
              <a:t>Major signaling system aiding in body homeostasis </a:t>
            </a:r>
            <a:r>
              <a:rPr lang="en-US" sz="3200" baseline="30000" dirty="0">
                <a:latin typeface="Times New Roman"/>
                <a:ea typeface="ＭＳ Ｐゴシック"/>
                <a:cs typeface="Times New Roman"/>
              </a:rPr>
              <a:t>4</a:t>
            </a:r>
          </a:p>
          <a:p>
            <a:pPr marL="457200" indent="-457200">
              <a:buFont typeface="Arial" panose="020B0604020202020204" pitchFamily="34" charset="0"/>
              <a:buChar char="•"/>
            </a:pPr>
            <a:r>
              <a:rPr lang="en-US" sz="3200" dirty="0">
                <a:latin typeface="Times New Roman"/>
                <a:ea typeface="ＭＳ Ｐゴシック"/>
                <a:cs typeface="Times New Roman"/>
              </a:rPr>
              <a:t>Doubles as the natural receptor for cannabinoids </a:t>
            </a:r>
            <a:r>
              <a:rPr lang="en-US" sz="3200" baseline="30000" dirty="0">
                <a:latin typeface="Times New Roman"/>
                <a:ea typeface="ＭＳ Ｐゴシック"/>
                <a:cs typeface="Times New Roman"/>
              </a:rPr>
              <a:t>4</a:t>
            </a:r>
          </a:p>
          <a:p>
            <a:r>
              <a:rPr lang="en-US" sz="3200" dirty="0">
                <a:latin typeface="Times New Roman"/>
                <a:ea typeface="ＭＳ Ｐゴシック"/>
                <a:cs typeface="Times New Roman"/>
              </a:rPr>
              <a:t>Opportunity in Veterinary Medicine</a:t>
            </a:r>
          </a:p>
          <a:p>
            <a:pPr marL="457200" indent="-457200">
              <a:buFont typeface="Arial" panose="020B0604020202020204" pitchFamily="34" charset="0"/>
              <a:buChar char="•"/>
            </a:pPr>
            <a:r>
              <a:rPr lang="en-US" sz="3200" dirty="0">
                <a:latin typeface="Times New Roman"/>
                <a:ea typeface="ＭＳ Ｐゴシック"/>
                <a:cs typeface="Times New Roman"/>
              </a:rPr>
              <a:t>Variety of options available over the counter</a:t>
            </a:r>
          </a:p>
          <a:p>
            <a:pPr marL="457200" indent="-457200">
              <a:buFont typeface="Arial" panose="020B0604020202020204" pitchFamily="34" charset="0"/>
              <a:buChar char="•"/>
            </a:pPr>
            <a:r>
              <a:rPr lang="en-US" sz="3200" dirty="0">
                <a:latin typeface="Times New Roman"/>
                <a:ea typeface="ＭＳ Ｐゴシック"/>
                <a:cs typeface="Times New Roman"/>
              </a:rPr>
              <a:t>Shown effective in seizures, cancer, neurological disorders, and </a:t>
            </a:r>
            <a:r>
              <a:rPr lang="en-US" sz="3200">
                <a:latin typeface="Times New Roman"/>
                <a:ea typeface="ＭＳ Ｐゴシック"/>
                <a:cs typeface="Times New Roman"/>
              </a:rPr>
              <a:t>anxiety </a:t>
            </a:r>
            <a:r>
              <a:rPr lang="en-US" sz="3200" baseline="30000" dirty="0">
                <a:latin typeface="Times New Roman"/>
                <a:ea typeface="ＭＳ Ｐゴシック"/>
                <a:cs typeface="Times New Roman"/>
              </a:rPr>
              <a:t>5</a:t>
            </a:r>
            <a:endParaRPr lang="en-US" sz="2800" baseline="30000" dirty="0">
              <a:ea typeface="ＭＳ Ｐゴシック"/>
              <a:cs typeface="Arial"/>
            </a:endParaRPr>
          </a:p>
        </p:txBody>
      </p:sp>
      <p:sp>
        <p:nvSpPr>
          <p:cNvPr id="2216" name="Text Box 168">
            <a:extLst>
              <a:ext uri="{FF2B5EF4-FFF2-40B4-BE49-F238E27FC236}">
                <a16:creationId xmlns:a16="http://schemas.microsoft.com/office/drawing/2014/main" id="{6BD734D6-3DC7-18E9-995F-5CEA775069FD}"/>
              </a:ext>
            </a:extLst>
          </p:cNvPr>
          <p:cNvSpPr txBox="1">
            <a:spLocks noChangeArrowheads="1"/>
          </p:cNvSpPr>
          <p:nvPr/>
        </p:nvSpPr>
        <p:spPr bwMode="auto">
          <a:xfrm>
            <a:off x="18364200" y="22529800"/>
            <a:ext cx="44704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3" name="Text Box 245">
            <a:extLst>
              <a:ext uri="{FF2B5EF4-FFF2-40B4-BE49-F238E27FC236}">
                <a16:creationId xmlns:a16="http://schemas.microsoft.com/office/drawing/2014/main" id="{493C3F7E-6466-1F0B-823C-B38C90DDCA9B}"/>
              </a:ext>
            </a:extLst>
          </p:cNvPr>
          <p:cNvSpPr txBox="1">
            <a:spLocks noChangeArrowheads="1"/>
          </p:cNvSpPr>
          <p:nvPr/>
        </p:nvSpPr>
        <p:spPr bwMode="auto">
          <a:xfrm>
            <a:off x="16332200" y="24358600"/>
            <a:ext cx="66548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294" name="Text Box 246">
            <a:extLst>
              <a:ext uri="{FF2B5EF4-FFF2-40B4-BE49-F238E27FC236}">
                <a16:creationId xmlns:a16="http://schemas.microsoft.com/office/drawing/2014/main" id="{3849A8AD-F69A-C034-5AFB-F28CA3FF9FA3}"/>
              </a:ext>
            </a:extLst>
          </p:cNvPr>
          <p:cNvSpPr txBox="1">
            <a:spLocks noChangeArrowheads="1"/>
          </p:cNvSpPr>
          <p:nvPr/>
        </p:nvSpPr>
        <p:spPr bwMode="auto">
          <a:xfrm>
            <a:off x="16306800" y="24739600"/>
            <a:ext cx="5181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endParaRPr lang="en-US" altLang="en-US"/>
          </a:p>
        </p:txBody>
      </p:sp>
      <p:sp>
        <p:nvSpPr>
          <p:cNvPr id="2588" name="Text Box 540">
            <a:extLst>
              <a:ext uri="{FF2B5EF4-FFF2-40B4-BE49-F238E27FC236}">
                <a16:creationId xmlns:a16="http://schemas.microsoft.com/office/drawing/2014/main" id="{1BD01A1B-59FE-FD05-DBAD-FB9247F68EBD}"/>
              </a:ext>
            </a:extLst>
          </p:cNvPr>
          <p:cNvSpPr txBox="1">
            <a:spLocks noChangeArrowheads="1"/>
          </p:cNvSpPr>
          <p:nvPr/>
        </p:nvSpPr>
        <p:spPr bwMode="auto">
          <a:xfrm>
            <a:off x="29667200" y="29565600"/>
            <a:ext cx="13843000" cy="4616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a:solidFill>
                  <a:schemeClr val="bg1"/>
                </a:solidFill>
              </a:rPr>
              <a:t>Special Thanks to our Project Sponsors: </a:t>
            </a:r>
          </a:p>
        </p:txBody>
      </p:sp>
      <p:pic>
        <p:nvPicPr>
          <p:cNvPr id="5" name="Picture 4" descr="Logo, company name&#10;&#10;Description automatically generated">
            <a:extLst>
              <a:ext uri="{FF2B5EF4-FFF2-40B4-BE49-F238E27FC236}">
                <a16:creationId xmlns:a16="http://schemas.microsoft.com/office/drawing/2014/main" id="{C116541C-884A-D95F-C5F5-F9080E702D55}"/>
              </a:ext>
            </a:extLst>
          </p:cNvPr>
          <p:cNvPicPr>
            <a:picLocks noChangeAspect="1"/>
          </p:cNvPicPr>
          <p:nvPr/>
        </p:nvPicPr>
        <p:blipFill>
          <a:blip r:embed="rId4"/>
          <a:stretch>
            <a:fillRect/>
          </a:stretch>
        </p:blipFill>
        <p:spPr>
          <a:xfrm>
            <a:off x="35680033" y="272199"/>
            <a:ext cx="6623667" cy="5113938"/>
          </a:xfrm>
          <a:prstGeom prst="rect">
            <a:avLst/>
          </a:prstGeom>
        </p:spPr>
      </p:pic>
      <p:sp>
        <p:nvSpPr>
          <p:cNvPr id="3" name="Text Box 49">
            <a:extLst>
              <a:ext uri="{FF2B5EF4-FFF2-40B4-BE49-F238E27FC236}">
                <a16:creationId xmlns:a16="http://schemas.microsoft.com/office/drawing/2014/main" id="{82288298-CE93-B8E0-F049-9AE64171FE03}"/>
              </a:ext>
            </a:extLst>
          </p:cNvPr>
          <p:cNvSpPr txBox="1">
            <a:spLocks noChangeArrowheads="1"/>
          </p:cNvSpPr>
          <p:nvPr/>
        </p:nvSpPr>
        <p:spPr bwMode="auto">
          <a:xfrm>
            <a:off x="1149106" y="591307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Introduction </a:t>
            </a:r>
          </a:p>
        </p:txBody>
      </p:sp>
      <p:sp>
        <p:nvSpPr>
          <p:cNvPr id="4" name="Rectangle 11">
            <a:extLst>
              <a:ext uri="{FF2B5EF4-FFF2-40B4-BE49-F238E27FC236}">
                <a16:creationId xmlns:a16="http://schemas.microsoft.com/office/drawing/2014/main" id="{499A1716-2B39-8516-3367-8963498299C4}"/>
              </a:ext>
            </a:extLst>
          </p:cNvPr>
          <p:cNvSpPr>
            <a:spLocks noChangeArrowheads="1"/>
          </p:cNvSpPr>
          <p:nvPr/>
        </p:nvSpPr>
        <p:spPr bwMode="auto">
          <a:xfrm>
            <a:off x="923584" y="15950817"/>
            <a:ext cx="13543504" cy="14885639"/>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6" name="Text Box 49">
            <a:extLst>
              <a:ext uri="{FF2B5EF4-FFF2-40B4-BE49-F238E27FC236}">
                <a16:creationId xmlns:a16="http://schemas.microsoft.com/office/drawing/2014/main" id="{48A57C84-1D62-E51E-425F-18180DF9294B}"/>
              </a:ext>
            </a:extLst>
          </p:cNvPr>
          <p:cNvSpPr txBox="1">
            <a:spLocks noChangeArrowheads="1"/>
          </p:cNvSpPr>
          <p:nvPr/>
        </p:nvSpPr>
        <p:spPr bwMode="auto">
          <a:xfrm>
            <a:off x="1097525" y="1293433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lIns="91440" tIns="45720" rIns="91440" bIns="45720" anchor="t">
            <a:spAutoFit/>
          </a:bodyPr>
          <a:lstStyle/>
          <a:p>
            <a:pPr>
              <a:spcBef>
                <a:spcPct val="50000"/>
              </a:spcBef>
            </a:pPr>
            <a:r>
              <a:rPr lang="en-US" altLang="en-US" sz="3600" b="1" i="1" u="sng">
                <a:solidFill>
                  <a:srgbClr val="0F6200"/>
                </a:solidFill>
                <a:latin typeface="Tahoma"/>
                <a:ea typeface="ＭＳ Ｐゴシック"/>
                <a:cs typeface="Tahoma"/>
              </a:rPr>
              <a:t>Research Purpose </a:t>
            </a:r>
          </a:p>
        </p:txBody>
      </p:sp>
      <p:sp>
        <p:nvSpPr>
          <p:cNvPr id="7" name="Text Box 165">
            <a:extLst>
              <a:ext uri="{FF2B5EF4-FFF2-40B4-BE49-F238E27FC236}">
                <a16:creationId xmlns:a16="http://schemas.microsoft.com/office/drawing/2014/main" id="{06DDFB6D-262B-60F1-B826-0992C120C5E8}"/>
              </a:ext>
            </a:extLst>
          </p:cNvPr>
          <p:cNvSpPr txBox="1">
            <a:spLocks noChangeArrowheads="1"/>
          </p:cNvSpPr>
          <p:nvPr/>
        </p:nvSpPr>
        <p:spPr bwMode="auto">
          <a:xfrm>
            <a:off x="1345545" y="13562088"/>
            <a:ext cx="12800012" cy="203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marL="457200" indent="-457200">
              <a:spcBef>
                <a:spcPct val="50000"/>
              </a:spcBef>
              <a:buFont typeface="Arial"/>
              <a:buChar char="•"/>
            </a:pPr>
            <a:r>
              <a:rPr lang="en-US" altLang="en-US" sz="2800" dirty="0">
                <a:latin typeface="Arial"/>
                <a:ea typeface="ＭＳ Ｐゴシック"/>
                <a:cs typeface="Arial"/>
              </a:rPr>
              <a:t>To investigate how cannabis is currently used in the veterinary profession for various disease treatments and health maintenance in dogs</a:t>
            </a:r>
            <a:endParaRPr lang="en-US" altLang="en-US" sz="2800" dirty="0">
              <a:cs typeface="Arial"/>
            </a:endParaRPr>
          </a:p>
          <a:p>
            <a:pPr marL="457200" indent="-457200">
              <a:spcBef>
                <a:spcPct val="50000"/>
              </a:spcBef>
              <a:buFont typeface="Arial"/>
              <a:buChar char="•"/>
            </a:pPr>
            <a:r>
              <a:rPr lang="en-US" altLang="en-US" sz="2800" dirty="0">
                <a:latin typeface="Arial"/>
                <a:ea typeface="ＭＳ Ｐゴシック"/>
                <a:cs typeface="Arial"/>
              </a:rPr>
              <a:t>To provide a general history of medicinal cannabis and the need for educational awareness on medicinal cannabis </a:t>
            </a:r>
            <a:endParaRPr lang="en-US" altLang="en-US" sz="2800" dirty="0">
              <a:cs typeface="Arial"/>
            </a:endParaRPr>
          </a:p>
        </p:txBody>
      </p:sp>
      <p:sp>
        <p:nvSpPr>
          <p:cNvPr id="8" name="Text Box 49">
            <a:extLst>
              <a:ext uri="{FF2B5EF4-FFF2-40B4-BE49-F238E27FC236}">
                <a16:creationId xmlns:a16="http://schemas.microsoft.com/office/drawing/2014/main" id="{6165705B-19A3-6459-F638-6446CE79E79E}"/>
              </a:ext>
            </a:extLst>
          </p:cNvPr>
          <p:cNvSpPr txBox="1">
            <a:spLocks noChangeArrowheads="1"/>
          </p:cNvSpPr>
          <p:nvPr/>
        </p:nvSpPr>
        <p:spPr bwMode="auto">
          <a:xfrm>
            <a:off x="1149106" y="16262913"/>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Method / Data Source(s)</a:t>
            </a:r>
          </a:p>
        </p:txBody>
      </p:sp>
      <p:sp>
        <p:nvSpPr>
          <p:cNvPr id="11" name="Rectangle 10">
            <a:extLst>
              <a:ext uri="{FF2B5EF4-FFF2-40B4-BE49-F238E27FC236}">
                <a16:creationId xmlns:a16="http://schemas.microsoft.com/office/drawing/2014/main" id="{44D17A66-E332-886F-25E9-3E1FEAE591CA}"/>
              </a:ext>
            </a:extLst>
          </p:cNvPr>
          <p:cNvSpPr>
            <a:spLocks noChangeArrowheads="1"/>
          </p:cNvSpPr>
          <p:nvPr/>
        </p:nvSpPr>
        <p:spPr bwMode="auto">
          <a:xfrm>
            <a:off x="15134998" y="5537153"/>
            <a:ext cx="15163202" cy="25291734"/>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3" name="Text Box 49">
            <a:extLst>
              <a:ext uri="{FF2B5EF4-FFF2-40B4-BE49-F238E27FC236}">
                <a16:creationId xmlns:a16="http://schemas.microsoft.com/office/drawing/2014/main" id="{43362F36-5D6F-F036-0A29-615C36C4E0E9}"/>
              </a:ext>
            </a:extLst>
          </p:cNvPr>
          <p:cNvSpPr txBox="1">
            <a:spLocks noChangeArrowheads="1"/>
          </p:cNvSpPr>
          <p:nvPr/>
        </p:nvSpPr>
        <p:spPr bwMode="auto">
          <a:xfrm>
            <a:off x="15482506" y="5909228"/>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Findings/Results </a:t>
            </a:r>
          </a:p>
        </p:txBody>
      </p:sp>
      <p:sp>
        <p:nvSpPr>
          <p:cNvPr id="14" name="Text Box 165">
            <a:extLst>
              <a:ext uri="{FF2B5EF4-FFF2-40B4-BE49-F238E27FC236}">
                <a16:creationId xmlns:a16="http://schemas.microsoft.com/office/drawing/2014/main" id="{7218F8B2-329C-005F-A558-8BB653A9C5FC}"/>
              </a:ext>
            </a:extLst>
          </p:cNvPr>
          <p:cNvSpPr txBox="1">
            <a:spLocks noChangeArrowheads="1"/>
          </p:cNvSpPr>
          <p:nvPr/>
        </p:nvSpPr>
        <p:spPr bwMode="auto">
          <a:xfrm>
            <a:off x="1097911" y="17216372"/>
            <a:ext cx="12800012" cy="1206484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pPr marL="457200" indent="-457200">
              <a:buFont typeface="Arial"/>
              <a:buChar char="•"/>
            </a:pPr>
            <a:r>
              <a:rPr lang="en-US" sz="2800" dirty="0">
                <a:latin typeface="Arial"/>
                <a:ea typeface="ＭＳ Ｐゴシック"/>
                <a:cs typeface="Times New Roman"/>
              </a:rPr>
              <a:t>Electronic surveys conducted in the Russellville area and in mixed and small animal practices</a:t>
            </a:r>
            <a:endParaRPr lang="en-US" sz="2800" dirty="0">
              <a:latin typeface="Arial"/>
              <a:cs typeface="Arial"/>
            </a:endParaRPr>
          </a:p>
          <a:p>
            <a:pPr marL="457200" indent="-457200">
              <a:buFont typeface="Calibri"/>
              <a:buChar char="-"/>
            </a:pPr>
            <a:endParaRPr lang="en-US" sz="2800">
              <a:latin typeface="Arial"/>
              <a:ea typeface="ＭＳ Ｐゴシック"/>
              <a:cs typeface="Times New Roman"/>
            </a:endParaRPr>
          </a:p>
          <a:p>
            <a:r>
              <a:rPr lang="en-US" sz="2800" dirty="0">
                <a:latin typeface="Arial"/>
                <a:ea typeface="ＭＳ Ｐゴシック"/>
                <a:cs typeface="Times New Roman"/>
              </a:rPr>
              <a:t>DVM Survey: </a:t>
            </a:r>
          </a:p>
          <a:p>
            <a:pPr marL="285750" indent="-285750">
              <a:buFont typeface="Arial"/>
              <a:buChar char="•"/>
            </a:pPr>
            <a:r>
              <a:rPr lang="en-US" sz="2800" dirty="0">
                <a:latin typeface="Arial"/>
                <a:ea typeface="ＭＳ Ｐゴシック"/>
                <a:cs typeface="Times New Roman"/>
              </a:rPr>
              <a:t>How familiar are you with the use of medical cannabis in the veterinary industry? </a:t>
            </a:r>
          </a:p>
          <a:p>
            <a:pPr marL="285750" indent="-285750">
              <a:buFont typeface="Arial"/>
              <a:buChar char="•"/>
            </a:pPr>
            <a:r>
              <a:rPr lang="en-US" sz="2800" dirty="0">
                <a:latin typeface="Arial"/>
                <a:ea typeface="ＭＳ Ｐゴシック"/>
                <a:cs typeface="Times New Roman"/>
              </a:rPr>
              <a:t>Are you currently prescribing a form of CBD to patients?  </a:t>
            </a:r>
            <a:endParaRPr lang="en-US" sz="2800" dirty="0">
              <a:latin typeface="Arial"/>
              <a:ea typeface="ＭＳ Ｐゴシック"/>
              <a:cs typeface="Arial"/>
            </a:endParaRPr>
          </a:p>
          <a:p>
            <a:pPr marL="285750" indent="-285750">
              <a:buFont typeface="Arial"/>
              <a:buChar char="•"/>
            </a:pPr>
            <a:r>
              <a:rPr lang="en-US" sz="2800" dirty="0">
                <a:latin typeface="Arial"/>
                <a:ea typeface="ＭＳ Ｐゴシック"/>
                <a:cs typeface="Times New Roman"/>
              </a:rPr>
              <a:t>Would you consider using this form of treatment in the future?  </a:t>
            </a:r>
            <a:endParaRPr lang="en-US" sz="2800" dirty="0">
              <a:latin typeface="Arial"/>
              <a:ea typeface="ＭＳ Ｐゴシック"/>
              <a:cs typeface="Arial"/>
            </a:endParaRPr>
          </a:p>
          <a:p>
            <a:pPr marL="285750" indent="-285750">
              <a:buFont typeface="Arial"/>
              <a:buChar char="•"/>
            </a:pPr>
            <a:r>
              <a:rPr lang="en-US" sz="2800" dirty="0">
                <a:latin typeface="Arial"/>
                <a:ea typeface="ＭＳ Ｐゴシック"/>
                <a:cs typeface="Times New Roman"/>
              </a:rPr>
              <a:t>If a client approached you with questions about a CBD product they were considering using, would you feel comfortable giving answers about safety and possible outcomes? </a:t>
            </a:r>
            <a:endParaRPr lang="en-US" sz="2800" dirty="0">
              <a:latin typeface="Arial"/>
              <a:ea typeface="ＭＳ Ｐゴシック"/>
              <a:cs typeface="Arial"/>
            </a:endParaRPr>
          </a:p>
          <a:p>
            <a:pPr marL="285750" indent="-285750">
              <a:buFont typeface="Arial"/>
              <a:buChar char="•"/>
            </a:pPr>
            <a:r>
              <a:rPr lang="en-US" sz="2800" dirty="0">
                <a:latin typeface="Arial"/>
                <a:ea typeface="ＭＳ Ｐゴシック"/>
                <a:cs typeface="Times New Roman"/>
              </a:rPr>
              <a:t>What symptoms have made you consider prescribing CBD? </a:t>
            </a:r>
          </a:p>
          <a:p>
            <a:pPr marL="285750" indent="-285750">
              <a:buFont typeface="Arial"/>
              <a:buChar char="•"/>
            </a:pPr>
            <a:endParaRPr lang="en-US" sz="2800">
              <a:latin typeface="Arial"/>
              <a:ea typeface="ＭＳ Ｐゴシック"/>
              <a:cs typeface="Times New Roman"/>
            </a:endParaRPr>
          </a:p>
          <a:p>
            <a:r>
              <a:rPr lang="en-US" sz="2800" dirty="0">
                <a:latin typeface="Arial"/>
                <a:ea typeface="ＭＳ Ｐゴシック"/>
                <a:cs typeface="Times New Roman"/>
              </a:rPr>
              <a:t>ATU Community Survey:</a:t>
            </a:r>
            <a:endParaRPr lang="en-US" sz="2800" dirty="0">
              <a:latin typeface="Arial"/>
              <a:cs typeface="Times New Roman"/>
            </a:endParaRPr>
          </a:p>
          <a:p>
            <a:pPr marL="285750" indent="-285750">
              <a:buFont typeface="Arial"/>
              <a:buChar char="•"/>
            </a:pPr>
            <a:r>
              <a:rPr lang="en-US" sz="2800" dirty="0">
                <a:latin typeface="Arial"/>
                <a:ea typeface="ＭＳ Ｐゴシック"/>
                <a:cs typeface="Times New Roman"/>
              </a:rPr>
              <a:t>How familiar are you with the use of medical cannabis in the veterinary industry? </a:t>
            </a:r>
          </a:p>
          <a:p>
            <a:pPr marL="285750" indent="-285750">
              <a:buFont typeface="Arial"/>
              <a:buChar char="•"/>
            </a:pPr>
            <a:r>
              <a:rPr lang="en-US" sz="2800" dirty="0">
                <a:latin typeface="Arial"/>
                <a:ea typeface="ＭＳ Ｐゴシック"/>
                <a:cs typeface="Times New Roman"/>
              </a:rPr>
              <a:t>Would you consider giving your pet CBD if recommended by a veterinarian? </a:t>
            </a:r>
          </a:p>
          <a:p>
            <a:pPr marL="285750" indent="-285750">
              <a:buFont typeface="Arial"/>
              <a:buChar char="•"/>
            </a:pPr>
            <a:r>
              <a:rPr lang="en-US" sz="2800" dirty="0">
                <a:latin typeface="Arial"/>
                <a:ea typeface="ＭＳ Ｐゴシック"/>
                <a:cs typeface="Times New Roman"/>
              </a:rPr>
              <a:t>Have you previously used an OTC CBD product from a pet store? </a:t>
            </a:r>
            <a:endParaRPr lang="en-US" sz="2800" dirty="0">
              <a:latin typeface="Arial"/>
              <a:cs typeface="Arial"/>
            </a:endParaRPr>
          </a:p>
          <a:p>
            <a:pPr marL="285750" indent="-285750">
              <a:buFont typeface="Arial"/>
              <a:buChar char="•"/>
            </a:pPr>
            <a:r>
              <a:rPr lang="en-US" sz="2800" dirty="0">
                <a:latin typeface="Arial"/>
                <a:ea typeface="ＭＳ Ｐゴシック"/>
                <a:cs typeface="Times New Roman"/>
              </a:rPr>
              <a:t>If answered yes to the previous question, what was the product used to treat? </a:t>
            </a:r>
            <a:endParaRPr lang="en-US" sz="2800" dirty="0">
              <a:latin typeface="Arial"/>
              <a:cs typeface="Arial"/>
            </a:endParaRPr>
          </a:p>
          <a:p>
            <a:endParaRPr lang="en-US" sz="2800">
              <a:cs typeface="Arial" panose="020B0604020202020204" pitchFamily="34" charset="0"/>
            </a:endParaRPr>
          </a:p>
          <a:p>
            <a:r>
              <a:rPr lang="en-US" sz="2800" dirty="0">
                <a:latin typeface="Arial"/>
                <a:ea typeface="ＭＳ Ｐゴシック"/>
                <a:cs typeface="Arial"/>
              </a:rPr>
              <a:t>Research data/ information was also collected from various sources including: </a:t>
            </a:r>
          </a:p>
          <a:p>
            <a:pPr marL="457200" indent="-457200">
              <a:buFont typeface="Arial"/>
              <a:buChar char="•"/>
            </a:pPr>
            <a:r>
              <a:rPr lang="en-US" sz="2800" dirty="0">
                <a:latin typeface="Arial"/>
                <a:ea typeface="ＭＳ Ｐゴシック"/>
                <a:cs typeface="Arial"/>
              </a:rPr>
              <a:t>AVMA Journals</a:t>
            </a:r>
          </a:p>
          <a:p>
            <a:pPr marL="457200" indent="-457200">
              <a:buFont typeface="Arial"/>
              <a:buChar char="•"/>
            </a:pPr>
            <a:r>
              <a:rPr lang="en-US" sz="2800" dirty="0">
                <a:latin typeface="Arial"/>
                <a:ea typeface="ＭＳ Ｐゴシック"/>
                <a:cs typeface="Arial"/>
              </a:rPr>
              <a:t>Cannabis Therapy in Veterinary Medicine Textbook</a:t>
            </a:r>
          </a:p>
          <a:p>
            <a:pPr marL="457200" indent="-457200">
              <a:buFont typeface="Arial"/>
              <a:buChar char="•"/>
            </a:pPr>
            <a:r>
              <a:rPr lang="en-US" sz="2800" dirty="0">
                <a:latin typeface="Arial"/>
                <a:ea typeface="ＭＳ Ｐゴシック"/>
                <a:cs typeface="Arial"/>
              </a:rPr>
              <a:t>Survey Input of Local Veterinary Clinics </a:t>
            </a:r>
          </a:p>
          <a:p>
            <a:pPr marL="457200" indent="-457200">
              <a:buFont typeface="Arial"/>
              <a:buChar char="•"/>
            </a:pPr>
            <a:r>
              <a:rPr lang="en-US" sz="2800" dirty="0">
                <a:latin typeface="Arial"/>
                <a:ea typeface="ＭＳ Ｐゴシック"/>
                <a:cs typeface="Arial"/>
              </a:rPr>
              <a:t>Andrea Harris – Hippie Hounds CEO </a:t>
            </a:r>
            <a:endParaRPr lang="en-US" sz="2800" dirty="0">
              <a:cs typeface="Arial"/>
            </a:endParaRPr>
          </a:p>
          <a:p>
            <a:pPr marL="457200" indent="-457200">
              <a:buFont typeface="Arial"/>
              <a:buChar char="•"/>
            </a:pPr>
            <a:endParaRPr lang="en-US" sz="2600">
              <a:cs typeface="Arial"/>
            </a:endParaRPr>
          </a:p>
          <a:p>
            <a:pPr marL="457200" indent="-457200">
              <a:buFont typeface="Arial"/>
              <a:buChar char="•"/>
            </a:pPr>
            <a:endParaRPr lang="en-US" sz="2600">
              <a:cs typeface="Arial"/>
            </a:endParaRPr>
          </a:p>
          <a:p>
            <a:pPr marL="457200" indent="-457200">
              <a:buFont typeface="Arial"/>
              <a:buChar char="•"/>
            </a:pPr>
            <a:endParaRPr lang="en-US" sz="2600">
              <a:cs typeface="Arial"/>
            </a:endParaRPr>
          </a:p>
        </p:txBody>
      </p:sp>
      <p:sp>
        <p:nvSpPr>
          <p:cNvPr id="16" name="Rectangle 15">
            <a:extLst>
              <a:ext uri="{FF2B5EF4-FFF2-40B4-BE49-F238E27FC236}">
                <a16:creationId xmlns:a16="http://schemas.microsoft.com/office/drawing/2014/main" id="{06C2F04B-7D9D-FED6-A7B1-C1E9EC085ED3}"/>
              </a:ext>
            </a:extLst>
          </p:cNvPr>
          <p:cNvSpPr>
            <a:spLocks noChangeArrowheads="1"/>
          </p:cNvSpPr>
          <p:nvPr/>
        </p:nvSpPr>
        <p:spPr bwMode="auto">
          <a:xfrm>
            <a:off x="31086484" y="5543698"/>
            <a:ext cx="12135643" cy="12171302"/>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8" name="Rectangle 17">
            <a:extLst>
              <a:ext uri="{FF2B5EF4-FFF2-40B4-BE49-F238E27FC236}">
                <a16:creationId xmlns:a16="http://schemas.microsoft.com/office/drawing/2014/main" id="{5222011F-19C4-C60E-C742-75F314C30569}"/>
              </a:ext>
            </a:extLst>
          </p:cNvPr>
          <p:cNvSpPr>
            <a:spLocks noChangeArrowheads="1"/>
          </p:cNvSpPr>
          <p:nvPr/>
        </p:nvSpPr>
        <p:spPr bwMode="auto">
          <a:xfrm>
            <a:off x="31062902" y="18004430"/>
            <a:ext cx="12199438" cy="6713589"/>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19" name="Rectangle 18">
            <a:extLst>
              <a:ext uri="{FF2B5EF4-FFF2-40B4-BE49-F238E27FC236}">
                <a16:creationId xmlns:a16="http://schemas.microsoft.com/office/drawing/2014/main" id="{9C1EF845-C69D-DBA5-8265-B9B7D7EF177C}"/>
              </a:ext>
            </a:extLst>
          </p:cNvPr>
          <p:cNvSpPr>
            <a:spLocks noChangeArrowheads="1"/>
          </p:cNvSpPr>
          <p:nvPr/>
        </p:nvSpPr>
        <p:spPr bwMode="auto">
          <a:xfrm>
            <a:off x="31086484" y="24992050"/>
            <a:ext cx="12137960" cy="5851355"/>
          </a:xfrm>
          <a:prstGeom prst="rect">
            <a:avLst/>
          </a:prstGeom>
          <a:noFill/>
          <a:ln w="57150">
            <a:solidFill>
              <a:schemeClr val="tx1"/>
            </a:solidFill>
            <a:miter lim="800000"/>
            <a:headEnd/>
            <a:tailEnd/>
          </a:ln>
        </p:spPr>
        <p:txBody>
          <a:bodyPr wrap="none" anchor="ctr"/>
          <a:lstStyle/>
          <a:p>
            <a:pPr algn="ctr"/>
            <a:endParaRPr lang="en-US" altLang="en-US" sz="8000"/>
          </a:p>
        </p:txBody>
      </p:sp>
      <p:sp>
        <p:nvSpPr>
          <p:cNvPr id="20" name="Text Box 49">
            <a:extLst>
              <a:ext uri="{FF2B5EF4-FFF2-40B4-BE49-F238E27FC236}">
                <a16:creationId xmlns:a16="http://schemas.microsoft.com/office/drawing/2014/main" id="{3FC24912-FF37-EDD5-C089-2EE6F089E0F2}"/>
              </a:ext>
            </a:extLst>
          </p:cNvPr>
          <p:cNvSpPr txBox="1">
            <a:spLocks noChangeArrowheads="1"/>
          </p:cNvSpPr>
          <p:nvPr/>
        </p:nvSpPr>
        <p:spPr bwMode="auto">
          <a:xfrm>
            <a:off x="31139168" y="5813350"/>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spcBef>
                <a:spcPct val="50000"/>
              </a:spcBef>
            </a:pPr>
            <a:r>
              <a:rPr lang="en-US" altLang="en-US" sz="3600" b="1" i="1" u="sng">
                <a:solidFill>
                  <a:srgbClr val="0F6200"/>
                </a:solidFill>
                <a:latin typeface="Tahoma" panose="020B0604030504040204" pitchFamily="34" charset="0"/>
              </a:rPr>
              <a:t>Discussion </a:t>
            </a:r>
          </a:p>
        </p:txBody>
      </p:sp>
      <p:sp>
        <p:nvSpPr>
          <p:cNvPr id="21" name="Text Box 49">
            <a:extLst>
              <a:ext uri="{FF2B5EF4-FFF2-40B4-BE49-F238E27FC236}">
                <a16:creationId xmlns:a16="http://schemas.microsoft.com/office/drawing/2014/main" id="{23F75594-4251-CFA8-8C7D-B5B1E1D3E708}"/>
              </a:ext>
            </a:extLst>
          </p:cNvPr>
          <p:cNvSpPr txBox="1">
            <a:spLocks noChangeArrowheads="1"/>
          </p:cNvSpPr>
          <p:nvPr/>
        </p:nvSpPr>
        <p:spPr bwMode="auto">
          <a:xfrm>
            <a:off x="31067603" y="18200236"/>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Conclusion(s) / Implication(s) </a:t>
            </a:r>
          </a:p>
        </p:txBody>
      </p:sp>
      <p:sp>
        <p:nvSpPr>
          <p:cNvPr id="22" name="Text Box 49">
            <a:extLst>
              <a:ext uri="{FF2B5EF4-FFF2-40B4-BE49-F238E27FC236}">
                <a16:creationId xmlns:a16="http://schemas.microsoft.com/office/drawing/2014/main" id="{BD8E2D52-30CA-64C2-B466-5EEDA0167433}"/>
              </a:ext>
            </a:extLst>
          </p:cNvPr>
          <p:cNvSpPr txBox="1">
            <a:spLocks noChangeArrowheads="1"/>
          </p:cNvSpPr>
          <p:nvPr/>
        </p:nvSpPr>
        <p:spPr bwMode="auto">
          <a:xfrm>
            <a:off x="31135917" y="25121537"/>
            <a:ext cx="11499850" cy="641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spcBef>
                <a:spcPct val="50000"/>
              </a:spcBef>
            </a:pPr>
            <a:r>
              <a:rPr lang="en-US" altLang="en-US" sz="3600" b="1" i="1" u="sng">
                <a:solidFill>
                  <a:srgbClr val="0F6200"/>
                </a:solidFill>
                <a:latin typeface="Tahoma" panose="020B0604030504040204" pitchFamily="34" charset="0"/>
              </a:rPr>
              <a:t>References</a:t>
            </a:r>
          </a:p>
        </p:txBody>
      </p:sp>
      <p:sp>
        <p:nvSpPr>
          <p:cNvPr id="24" name="Text Box 64">
            <a:extLst>
              <a:ext uri="{FF2B5EF4-FFF2-40B4-BE49-F238E27FC236}">
                <a16:creationId xmlns:a16="http://schemas.microsoft.com/office/drawing/2014/main" id="{68EAD4B5-D1EF-7411-699E-E5E8AA6E12B0}"/>
              </a:ext>
            </a:extLst>
          </p:cNvPr>
          <p:cNvSpPr txBox="1">
            <a:spLocks noChangeArrowheads="1"/>
          </p:cNvSpPr>
          <p:nvPr/>
        </p:nvSpPr>
        <p:spPr bwMode="auto">
          <a:xfrm>
            <a:off x="31038028" y="6399939"/>
            <a:ext cx="12102661" cy="1178602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r>
              <a:rPr lang="en-US" sz="2800" dirty="0">
                <a:latin typeface="Arial"/>
                <a:ea typeface="ＭＳ Ｐゴシック"/>
                <a:cs typeface="Arial"/>
              </a:rPr>
              <a:t>Despite the potential shown for the versatility of medicinal cannabis use in dogs, lack of education has resulted in the suffering of its utilization. </a:t>
            </a:r>
            <a:endParaRPr lang="en-US"/>
          </a:p>
          <a:p>
            <a:pPr marL="287020" lvl="0" indent="0"/>
            <a:endParaRPr lang="en-US" sz="2800">
              <a:cs typeface="Arial" panose="020B0604020202020204" pitchFamily="34" charset="0"/>
            </a:endParaRPr>
          </a:p>
          <a:p>
            <a:pPr marL="287020" indent="0"/>
            <a:r>
              <a:rPr lang="en-US" sz="2800" dirty="0">
                <a:latin typeface="Arial"/>
                <a:ea typeface="ＭＳ Ｐゴシック"/>
                <a:cs typeface="Arial"/>
              </a:rPr>
              <a:t>Veterinary responses suggested that veterinarians in the area do not feel comfortable enough in their knowledge to pursue the use of Cannabis in their patients. </a:t>
            </a:r>
            <a:endParaRPr lang="en-US" sz="2800" dirty="0">
              <a:cs typeface="Arial"/>
            </a:endParaRPr>
          </a:p>
          <a:p>
            <a:pPr marL="744220" lvl="0" indent="-457200">
              <a:buFont typeface="Arial" panose="020B0604020202020204" pitchFamily="34" charset="0"/>
              <a:buChar char="•"/>
            </a:pPr>
            <a:r>
              <a:rPr lang="en-US" sz="2800" dirty="0">
                <a:latin typeface="Arial"/>
                <a:ea typeface="ＭＳ Ｐゴシック"/>
                <a:cs typeface="Arial"/>
              </a:rPr>
              <a:t>Lack of familiarity coincides with lack of comfort in educating future clients</a:t>
            </a:r>
          </a:p>
          <a:p>
            <a:pPr marL="744220" lvl="0" indent="-457200">
              <a:buFont typeface="Arial" panose="020B0604020202020204" pitchFamily="34" charset="0"/>
              <a:buChar char="•"/>
            </a:pPr>
            <a:r>
              <a:rPr lang="en-US" sz="2800" dirty="0">
                <a:latin typeface="Arial"/>
                <a:ea typeface="ＭＳ Ｐゴシック"/>
                <a:cs typeface="Arial"/>
              </a:rPr>
              <a:t>Several responses indicated potential opportunity for uses, but half of the veterinarians reported they were not open to future use</a:t>
            </a:r>
          </a:p>
          <a:p>
            <a:pPr marL="287020" indent="0"/>
            <a:endParaRPr lang="en-US" sz="2800" dirty="0">
              <a:latin typeface="Arial"/>
              <a:ea typeface="ＭＳ Ｐゴシック"/>
              <a:cs typeface="Arial"/>
            </a:endParaRPr>
          </a:p>
          <a:p>
            <a:pPr marL="287020" indent="0"/>
            <a:r>
              <a:rPr lang="en-US" sz="2800" dirty="0">
                <a:latin typeface="Arial"/>
                <a:ea typeface="ＭＳ Ｐゴシック"/>
                <a:cs typeface="Arial"/>
              </a:rPr>
              <a:t>Responses from surveyed members if the ATU Department of Agriculture and Tourism revealed nearly opposing responses. </a:t>
            </a:r>
            <a:endParaRPr lang="en-US"/>
          </a:p>
          <a:p>
            <a:pPr marL="744220" lvl="0" indent="-457200">
              <a:buFont typeface="Arial" panose="020B0604020202020204" pitchFamily="34" charset="0"/>
              <a:buChar char="•"/>
            </a:pPr>
            <a:r>
              <a:rPr lang="en-US" sz="2800" dirty="0">
                <a:latin typeface="Arial"/>
                <a:ea typeface="ＭＳ Ｐゴシック"/>
                <a:cs typeface="Arial"/>
              </a:rPr>
              <a:t>Comparable to local veterinarians, most have no tried CBD in their own dogs</a:t>
            </a:r>
          </a:p>
          <a:p>
            <a:pPr marL="744220" lvl="0" indent="-457200">
              <a:buFont typeface="Arial" panose="020B0604020202020204" pitchFamily="34" charset="0"/>
              <a:buChar char="•"/>
            </a:pPr>
            <a:r>
              <a:rPr lang="en-US" sz="2800" dirty="0">
                <a:latin typeface="Arial"/>
                <a:ea typeface="ＭＳ Ｐゴシック"/>
                <a:cs typeface="Arial"/>
              </a:rPr>
              <a:t>Despite this lack of use, other data collected they show a large interest in its potential use</a:t>
            </a:r>
          </a:p>
          <a:p>
            <a:pPr marL="287020" indent="0"/>
            <a:endParaRPr lang="en-US" sz="2800" dirty="0">
              <a:latin typeface="Arial"/>
              <a:ea typeface="ＭＳ Ｐゴシック"/>
              <a:cs typeface="Arial"/>
            </a:endParaRPr>
          </a:p>
          <a:p>
            <a:pPr marL="287020" lvl="0" indent="0"/>
            <a:r>
              <a:rPr lang="en-US" sz="2800" dirty="0">
                <a:latin typeface="Arial"/>
                <a:ea typeface="ＭＳ Ｐゴシック"/>
                <a:cs typeface="Arial"/>
              </a:rPr>
              <a:t>The results gathered from the community in contrast to the veterinarians suggests a large gap that is potentially forming between veterinarians and some clients. Visible interest by the community without the ability for their trusted veterinarians to provide guidance could result in the following:</a:t>
            </a:r>
            <a:endParaRPr lang="en-US"/>
          </a:p>
          <a:p>
            <a:pPr marL="1143000" lvl="1" indent="-457200">
              <a:buFont typeface="Arial" panose="020B0604020202020204" pitchFamily="34" charset="0"/>
              <a:buChar char="•"/>
            </a:pPr>
            <a:r>
              <a:rPr lang="en-US" sz="2800" dirty="0">
                <a:latin typeface="Arial"/>
                <a:ea typeface="ＭＳ Ｐゴシック"/>
                <a:cs typeface="Arial"/>
              </a:rPr>
              <a:t>Misuse of cannabis product</a:t>
            </a:r>
          </a:p>
          <a:p>
            <a:pPr marL="1143000" lvl="1" indent="-457200">
              <a:buFont typeface="Arial" panose="020B0604020202020204" pitchFamily="34" charset="0"/>
              <a:buChar char="•"/>
            </a:pPr>
            <a:r>
              <a:rPr lang="en-US" sz="2800" dirty="0">
                <a:latin typeface="Arial"/>
                <a:ea typeface="ＭＳ Ｐゴシック"/>
                <a:cs typeface="Arial"/>
              </a:rPr>
              <a:t>Lack of efficacy of product </a:t>
            </a:r>
            <a:endParaRPr lang="en-US" sz="2800" dirty="0">
              <a:cs typeface="Arial"/>
            </a:endParaRPr>
          </a:p>
          <a:p>
            <a:pPr marL="1143000" lvl="1" indent="-457200">
              <a:buFont typeface="Arial" panose="020B0604020202020204" pitchFamily="34" charset="0"/>
              <a:buChar char="•"/>
            </a:pPr>
            <a:r>
              <a:rPr lang="en-US" sz="2800" dirty="0">
                <a:latin typeface="Arial"/>
                <a:ea typeface="ＭＳ Ｐゴシック"/>
                <a:cs typeface="Arial"/>
              </a:rPr>
              <a:t>Use of contaminated or unregulated product</a:t>
            </a:r>
          </a:p>
          <a:p>
            <a:pPr marL="1143000" lvl="1" indent="-457200">
              <a:buFont typeface="Arial" panose="020B0604020202020204" pitchFamily="34" charset="0"/>
              <a:buChar char="•"/>
            </a:pPr>
            <a:r>
              <a:rPr lang="en-US" sz="2800" dirty="0">
                <a:latin typeface="Arial"/>
                <a:ea typeface="ＭＳ Ｐゴシック"/>
                <a:cs typeface="Arial"/>
              </a:rPr>
              <a:t>Unknown drug interaction with other prescribed drugs</a:t>
            </a:r>
          </a:p>
          <a:p>
            <a:pPr marL="744220" indent="-457200">
              <a:buFont typeface="Arial" panose="020B0604020202020204" pitchFamily="34" charset="0"/>
              <a:buChar char="•"/>
            </a:pPr>
            <a:endParaRPr lang="en-US" sz="2600">
              <a:cs typeface="Arial" panose="020B0604020202020204" pitchFamily="34" charset="0"/>
            </a:endParaRPr>
          </a:p>
        </p:txBody>
      </p:sp>
      <p:sp>
        <p:nvSpPr>
          <p:cNvPr id="25" name="Text Box 165">
            <a:extLst>
              <a:ext uri="{FF2B5EF4-FFF2-40B4-BE49-F238E27FC236}">
                <a16:creationId xmlns:a16="http://schemas.microsoft.com/office/drawing/2014/main" id="{ED321C93-3FBA-BA9D-CB0E-A802637745F8}"/>
              </a:ext>
            </a:extLst>
          </p:cNvPr>
          <p:cNvSpPr txBox="1">
            <a:spLocks noChangeArrowheads="1"/>
          </p:cNvSpPr>
          <p:nvPr/>
        </p:nvSpPr>
        <p:spPr bwMode="auto">
          <a:xfrm>
            <a:off x="31058037" y="25776847"/>
            <a:ext cx="12079699" cy="46166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p>
            <a:r>
              <a:rPr lang="en-US" sz="2100" b="0" i="0" u="none" strike="noStrike" dirty="0">
                <a:effectLst/>
                <a:latin typeface="Arial"/>
                <a:ea typeface="ＭＳ Ｐゴシック"/>
                <a:cs typeface="Arial"/>
              </a:rPr>
              <a:t>1.  </a:t>
            </a:r>
            <a:r>
              <a:rPr lang="en-US" sz="2100" b="0" i="0" u="none" strike="noStrike" dirty="0" err="1">
                <a:effectLst/>
                <a:latin typeface="Arial"/>
                <a:ea typeface="ＭＳ Ｐゴシック"/>
                <a:cs typeface="Arial"/>
              </a:rPr>
              <a:t>Crocq</a:t>
            </a:r>
            <a:r>
              <a:rPr lang="en-US" sz="2100" b="0" i="0" u="none" strike="noStrike" dirty="0">
                <a:effectLst/>
                <a:latin typeface="Arial"/>
                <a:ea typeface="ＭＳ Ｐゴシック"/>
                <a:cs typeface="Arial"/>
              </a:rPr>
              <a:t>, M. (2022). History of cannabis and the endocannabinoid system.</a:t>
            </a:r>
            <a:r>
              <a:rPr lang="en-US" sz="2100" b="0" i="1" u="none" strike="noStrike" dirty="0">
                <a:effectLst/>
                <a:latin typeface="Arial"/>
                <a:ea typeface="ＭＳ Ｐゴシック"/>
                <a:cs typeface="Arial"/>
              </a:rPr>
              <a:t> Dialogues in 	Clinical </a:t>
            </a:r>
            <a:r>
              <a:rPr lang="en-US" sz="2100" i="1" dirty="0">
                <a:latin typeface="Arial"/>
                <a:ea typeface="ＭＳ Ｐゴシック"/>
                <a:cs typeface="Arial"/>
              </a:rPr>
              <a:t> </a:t>
            </a:r>
            <a:r>
              <a:rPr lang="en-US" sz="2100" b="0" i="1" u="none" strike="noStrike" dirty="0">
                <a:effectLst/>
                <a:latin typeface="Arial"/>
                <a:ea typeface="ＭＳ Ｐゴシック"/>
                <a:cs typeface="Arial"/>
              </a:rPr>
              <a:t>Neuroscience, </a:t>
            </a:r>
            <a:r>
              <a:rPr lang="en-US" sz="2100" b="0" i="0" u="none" strike="noStrike" dirty="0">
                <a:effectLst/>
                <a:latin typeface="Arial"/>
                <a:ea typeface="ＭＳ Ｐゴシック"/>
                <a:cs typeface="Arial"/>
              </a:rPr>
              <a:t>22(3), 223-228</a:t>
            </a:r>
            <a:r>
              <a:rPr lang="en-US" sz="2100" b="0" i="0" strike="noStrike" dirty="0">
                <a:effectLst/>
                <a:latin typeface="Arial"/>
                <a:ea typeface="ＭＳ Ｐゴシック"/>
                <a:cs typeface="Arial"/>
              </a:rPr>
              <a:t>. </a:t>
            </a:r>
            <a:r>
              <a:rPr lang="en-US" sz="2100" b="0" i="0" strike="noStrike" dirty="0">
                <a:effectLst/>
                <a:latin typeface="Arial"/>
                <a:ea typeface="ＭＳ Ｐゴシック"/>
                <a:cs typeface="Arial"/>
                <a:hlinkClick r:id="rId5">
                  <a:extLst>
                    <a:ext uri="{A12FA001-AC4F-418D-AE19-62706E023703}">
                      <ahyp:hlinkClr xmlns:ahyp="http://schemas.microsoft.com/office/drawing/2018/hyperlinkcolor" val="tx"/>
                    </a:ext>
                  </a:extLst>
                </a:hlinkClick>
              </a:rPr>
              <a:t>https://doi.org/10.31887/DCNS.2020.22.3/mcrocq</a:t>
            </a:r>
            <a:endParaRPr lang="en-US" sz="2100" b="0" i="0" strike="noStrike" dirty="0">
              <a:effectLst/>
              <a:latin typeface="Arial"/>
              <a:ea typeface="ＭＳ Ｐゴシック"/>
              <a:cs typeface="Arial"/>
            </a:endParaRPr>
          </a:p>
          <a:p>
            <a:r>
              <a:rPr lang="en-US" sz="2100" dirty="0">
                <a:latin typeface="Arial"/>
                <a:ea typeface="ＭＳ Ｐゴシック"/>
                <a:cs typeface="Arial"/>
              </a:rPr>
              <a:t>2</a:t>
            </a:r>
            <a:r>
              <a:rPr lang="en-US" sz="2100" b="0" i="0" u="none" strike="noStrike" dirty="0">
                <a:effectLst/>
                <a:latin typeface="Arial"/>
                <a:ea typeface="ＭＳ Ｐゴシック"/>
                <a:cs typeface="Arial"/>
              </a:rPr>
              <a:t>.  Sacco, L. N., Bodie, A., Carpenter, D. H., </a:t>
            </a:r>
            <a:r>
              <a:rPr lang="en-US" sz="2100" b="0" i="0" u="none" strike="noStrike" dirty="0" err="1">
                <a:effectLst/>
                <a:latin typeface="Arial"/>
                <a:ea typeface="ＭＳ Ｐゴシック"/>
                <a:cs typeface="Arial"/>
              </a:rPr>
              <a:t>Cilluffo</a:t>
            </a:r>
            <a:r>
              <a:rPr lang="en-US" sz="2100" b="0" i="0" u="none" strike="noStrike" dirty="0">
                <a:effectLst/>
                <a:latin typeface="Arial"/>
                <a:ea typeface="ＭＳ Ｐゴシック"/>
                <a:cs typeface="Arial"/>
              </a:rPr>
              <a:t>, A. A., </a:t>
            </a:r>
            <a:r>
              <a:rPr lang="en-US" sz="2100" b="0" i="0" u="none" strike="noStrike" dirty="0" err="1">
                <a:effectLst/>
                <a:latin typeface="Arial"/>
                <a:ea typeface="ＭＳ Ｐゴシック"/>
                <a:cs typeface="Arial"/>
              </a:rPr>
              <a:t>Finklea</a:t>
            </a:r>
            <a:r>
              <a:rPr lang="en-US" sz="2100" b="0" i="0" u="none" strike="noStrike" dirty="0">
                <a:effectLst/>
                <a:latin typeface="Arial"/>
                <a:ea typeface="ＭＳ Ｐゴシック"/>
                <a:cs typeface="Arial"/>
              </a:rPr>
              <a:t>, K., </a:t>
            </a:r>
            <a:r>
              <a:rPr lang="en-US" sz="2100" b="0" i="0" u="none" strike="noStrike" dirty="0" err="1">
                <a:effectLst/>
                <a:latin typeface="Arial"/>
                <a:ea typeface="ＭＳ Ｐゴシック"/>
                <a:cs typeface="Arial"/>
              </a:rPr>
              <a:t>Hegji</a:t>
            </a:r>
            <a:r>
              <a:rPr lang="en-US" sz="2100" b="0" i="0" u="none" strike="noStrike" dirty="0">
                <a:effectLst/>
                <a:latin typeface="Arial"/>
                <a:ea typeface="ＭＳ Ｐゴシック"/>
                <a:cs typeface="Arial"/>
              </a:rPr>
              <a:t>, A., Johnson, R.,  	Lampe,  J. R., </a:t>
            </a:r>
            <a:r>
              <a:rPr lang="en-US" sz="2100" b="0" i="0" u="none" strike="noStrike" dirty="0" err="1">
                <a:effectLst/>
                <a:latin typeface="Arial"/>
                <a:ea typeface="ＭＳ Ｐゴシック"/>
                <a:cs typeface="Arial"/>
              </a:rPr>
              <a:t>Nicchitta</a:t>
            </a:r>
            <a:r>
              <a:rPr lang="en-US" sz="2100" b="0" i="0" u="none" strike="noStrike" dirty="0">
                <a:effectLst/>
                <a:latin typeface="Arial"/>
                <a:ea typeface="ＭＳ Ｐゴシック"/>
                <a:cs typeface="Arial"/>
              </a:rPr>
              <a:t>, I. A., Rosen, L.  W., &amp; Shimabukuro, J. O. (2022). </a:t>
            </a:r>
            <a:r>
              <a:rPr lang="en-US" sz="2100" b="0" i="1" u="none" strike="noStrike" dirty="0">
                <a:effectLst/>
                <a:latin typeface="Arial"/>
                <a:ea typeface="ＭＳ Ｐゴシック"/>
                <a:cs typeface="Arial"/>
              </a:rPr>
              <a:t>The evolution of 	marijuana as 	a controlled substance and the ... - congress</a:t>
            </a:r>
            <a:r>
              <a:rPr lang="en-US" sz="2100" b="0" i="0" u="none" strike="noStrike" dirty="0">
                <a:effectLst/>
                <a:latin typeface="Arial"/>
                <a:ea typeface="ＭＳ Ｐゴシック"/>
                <a:cs typeface="Arial"/>
              </a:rPr>
              <a:t>. Congressional Research</a:t>
            </a:r>
          </a:p>
          <a:p>
            <a:r>
              <a:rPr lang="en-US" sz="2100" b="0" i="0" u="none" strike="noStrike" dirty="0">
                <a:effectLst/>
                <a:latin typeface="Arial"/>
                <a:ea typeface="ＭＳ Ｐゴシック"/>
                <a:cs typeface="Arial"/>
              </a:rPr>
              <a:t>3. Abernethy, A. (2019, July 25). </a:t>
            </a:r>
            <a:r>
              <a:rPr lang="en-US" sz="2100" b="0" i="1" u="none" strike="noStrike" dirty="0">
                <a:effectLst/>
                <a:latin typeface="Arial"/>
                <a:ea typeface="ＭＳ Ｐゴシック"/>
                <a:cs typeface="Arial"/>
              </a:rPr>
              <a:t>Hemp Production and the 2018 Farm Bill</a:t>
            </a:r>
            <a:r>
              <a:rPr lang="en-US" sz="2100" b="0" i="0" u="none" strike="noStrike" dirty="0">
                <a:effectLst/>
                <a:latin typeface="Arial"/>
                <a:ea typeface="ＭＳ Ｐゴシック"/>
                <a:cs typeface="Arial"/>
              </a:rPr>
              <a:t>. U.S. Food and </a:t>
            </a:r>
          </a:p>
          <a:p>
            <a:r>
              <a:rPr lang="en-US" sz="2100" b="0" i="0" u="none" strike="noStrike" dirty="0">
                <a:effectLst/>
                <a:latin typeface="Arial"/>
                <a:ea typeface="ＭＳ Ｐゴシック"/>
                <a:cs typeface="Arial"/>
              </a:rPr>
              <a:t>	Drug  Administration.</a:t>
            </a:r>
            <a:r>
              <a:rPr lang="en-US" sz="2100" dirty="0">
                <a:latin typeface="Arial"/>
                <a:ea typeface="ＭＳ Ｐゴシック"/>
                <a:cs typeface="Arial"/>
              </a:rPr>
              <a:t>  </a:t>
            </a:r>
            <a:r>
              <a:rPr lang="en-US" sz="2100" b="0" i="0" u="none" strike="noStrike" dirty="0">
                <a:effectLst/>
                <a:latin typeface="Arial"/>
                <a:ea typeface="ＭＳ Ｐゴシック"/>
                <a:cs typeface="Arial"/>
              </a:rPr>
              <a:t>https://</a:t>
            </a:r>
            <a:r>
              <a:rPr lang="en-US" sz="2100" b="0" i="0" u="none" strike="noStrike" dirty="0" err="1">
                <a:effectLst/>
                <a:latin typeface="Arial"/>
                <a:ea typeface="ＭＳ Ｐゴシック"/>
                <a:cs typeface="Arial"/>
              </a:rPr>
              <a:t>www.fda.gov</a:t>
            </a:r>
            <a:r>
              <a:rPr lang="en-US" sz="2100" b="0" i="0" u="none" strike="noStrike" dirty="0">
                <a:effectLst/>
                <a:latin typeface="Arial"/>
                <a:ea typeface="ＭＳ Ｐゴシック"/>
                <a:cs typeface="Arial"/>
              </a:rPr>
              <a:t>/news-events/congressional-testimony/hemp-	production-and-2018-farm-bill-07252019</a:t>
            </a:r>
          </a:p>
          <a:p>
            <a:r>
              <a:rPr lang="en-US" altLang="en-US" sz="2100" dirty="0">
                <a:latin typeface="Arial"/>
                <a:ea typeface="ＭＳ Ｐゴシック"/>
                <a:cs typeface="Arial"/>
              </a:rPr>
              <a:t>4.</a:t>
            </a:r>
            <a:r>
              <a:rPr lang="en-US" sz="2100" b="0" i="0" u="none" strike="noStrike" dirty="0">
                <a:solidFill>
                  <a:srgbClr val="000000"/>
                </a:solidFill>
                <a:effectLst/>
                <a:latin typeface="Arial"/>
                <a:ea typeface="ＭＳ Ｐゴシック"/>
                <a:cs typeface="Arial"/>
              </a:rPr>
              <a:t> </a:t>
            </a:r>
            <a:r>
              <a:rPr lang="en-US" sz="2100" b="0" i="0" u="none" strike="noStrike" dirty="0" err="1">
                <a:solidFill>
                  <a:srgbClr val="000000"/>
                </a:solidFill>
                <a:effectLst/>
                <a:latin typeface="Arial"/>
                <a:ea typeface="ＭＳ Ｐゴシック"/>
                <a:cs typeface="Arial"/>
              </a:rPr>
              <a:t>Varadharaj</a:t>
            </a:r>
            <a:r>
              <a:rPr lang="en-US" sz="2100" b="0" i="0" u="none" strike="noStrike" dirty="0">
                <a:solidFill>
                  <a:srgbClr val="000000"/>
                </a:solidFill>
                <a:effectLst/>
                <a:latin typeface="Arial"/>
                <a:ea typeface="ＭＳ Ｐゴシック"/>
                <a:cs typeface="Arial"/>
              </a:rPr>
              <a:t>, S. (2020, October 27). </a:t>
            </a:r>
            <a:r>
              <a:rPr lang="en-US" sz="2100" b="0" i="1" u="none" strike="noStrike" dirty="0">
                <a:solidFill>
                  <a:srgbClr val="000000"/>
                </a:solidFill>
                <a:effectLst/>
                <a:latin typeface="Arial"/>
                <a:ea typeface="ＭＳ Ｐゴシック"/>
                <a:cs typeface="Arial"/>
              </a:rPr>
              <a:t>Understanding the endocannabinoid system in cats and dogs.</a:t>
            </a:r>
            <a:r>
              <a:rPr lang="en-US" sz="2100" b="0" i="0" u="none" strike="noStrike" dirty="0">
                <a:solidFill>
                  <a:srgbClr val="000000"/>
                </a:solidFill>
                <a:effectLst/>
                <a:latin typeface="Arial"/>
                <a:ea typeface="ＭＳ Ｐゴシック"/>
                <a:cs typeface="Arial"/>
              </a:rPr>
              <a:t> 	Innovative Veterinary Care Journal. </a:t>
            </a:r>
            <a:r>
              <a:rPr lang="en-US" sz="2100" b="0" i="1" u="none" strike="noStrike" dirty="0">
                <a:solidFill>
                  <a:srgbClr val="000000"/>
                </a:solidFill>
                <a:effectLst/>
                <a:latin typeface="Arial"/>
                <a:ea typeface="ＭＳ Ｐゴシック"/>
                <a:cs typeface="Arial"/>
              </a:rPr>
              <a:t> https://</a:t>
            </a:r>
            <a:r>
              <a:rPr lang="en-US" sz="2100" b="0" i="1" u="none" strike="noStrike" dirty="0" err="1">
                <a:solidFill>
                  <a:srgbClr val="000000"/>
                </a:solidFill>
                <a:effectLst/>
                <a:latin typeface="Arial"/>
                <a:ea typeface="ＭＳ Ｐゴシック"/>
                <a:cs typeface="Arial"/>
              </a:rPr>
              <a:t>ivcjournal.com</a:t>
            </a:r>
            <a:r>
              <a:rPr lang="en-US" sz="2100" b="0" i="1" u="none" strike="noStrike" dirty="0">
                <a:solidFill>
                  <a:srgbClr val="000000"/>
                </a:solidFill>
                <a:effectLst/>
                <a:latin typeface="Arial"/>
                <a:ea typeface="ＭＳ Ｐゴシック"/>
                <a:cs typeface="Arial"/>
              </a:rPr>
              <a:t>/endocannabinoid-system-cats-	dogs/</a:t>
            </a:r>
            <a:endParaRPr lang="en-US" sz="2100" b="0" i="0" u="none" strike="noStrike" dirty="0">
              <a:effectLst/>
              <a:latin typeface="Arial"/>
              <a:ea typeface="ＭＳ Ｐゴシック"/>
              <a:cs typeface="Arial"/>
            </a:endParaRPr>
          </a:p>
          <a:p>
            <a:pPr>
              <a:spcBef>
                <a:spcPts val="0"/>
              </a:spcBef>
              <a:spcAft>
                <a:spcPts val="0"/>
              </a:spcAft>
            </a:pPr>
            <a:r>
              <a:rPr lang="en-US" sz="2100" dirty="0">
                <a:latin typeface="Arial"/>
                <a:ea typeface="ＭＳ Ｐゴシック"/>
                <a:cs typeface="Arial"/>
              </a:rPr>
              <a:t>5</a:t>
            </a:r>
            <a:r>
              <a:rPr lang="en-US" sz="2100" b="0" i="0" strike="noStrike" dirty="0">
                <a:effectLst/>
                <a:latin typeface="Arial"/>
                <a:ea typeface="ＭＳ Ｐゴシック"/>
                <a:cs typeface="Arial"/>
              </a:rPr>
              <a:t>. </a:t>
            </a:r>
            <a:r>
              <a:rPr lang="en-US" sz="2100" b="0" i="0" strike="noStrike" dirty="0" err="1">
                <a:effectLst/>
                <a:latin typeface="Arial"/>
                <a:ea typeface="ＭＳ Ｐゴシック"/>
                <a:cs typeface="Arial"/>
              </a:rPr>
              <a:t>Hazzah</a:t>
            </a:r>
            <a:r>
              <a:rPr lang="en-US" sz="2100" b="0" i="0" strike="noStrike" dirty="0">
                <a:effectLst/>
                <a:latin typeface="Arial"/>
                <a:ea typeface="ＭＳ Ｐゴシック"/>
                <a:cs typeface="Arial"/>
              </a:rPr>
              <a:t>, T.,&amp; Richter, G. (2022, August 9). </a:t>
            </a:r>
            <a:r>
              <a:rPr lang="en-US" sz="2100" b="0" i="1" strike="noStrike" dirty="0">
                <a:effectLst/>
                <a:latin typeface="Arial"/>
                <a:ea typeface="ＭＳ Ｐゴシック"/>
                <a:cs typeface="Arial"/>
              </a:rPr>
              <a:t>Cannabis production in small animal medicine.</a:t>
            </a:r>
            <a:r>
              <a:rPr lang="en-US" sz="2100" i="1" dirty="0">
                <a:latin typeface="Arial"/>
                <a:ea typeface="ＭＳ Ｐゴシック"/>
                <a:cs typeface="Arial"/>
              </a:rPr>
              <a:t> </a:t>
            </a:r>
            <a:r>
              <a:rPr lang="en-US" sz="2100" b="0" i="0" strike="noStrike" dirty="0">
                <a:effectLst/>
                <a:latin typeface="Arial"/>
                <a:ea typeface="ＭＳ Ｐゴシック"/>
                <a:cs typeface="Arial"/>
              </a:rPr>
              <a:t>Today’s 	Veterinary Practice. https://todaysveterinarypractice.com/integrative-medicine/cannabis-	products-in-small-animal-medicine/</a:t>
            </a:r>
            <a:r>
              <a:rPr lang="en-US" sz="2100" dirty="0">
                <a:latin typeface="Arial"/>
                <a:ea typeface="ＭＳ Ｐゴシック"/>
                <a:cs typeface="Arial"/>
              </a:rPr>
              <a:t> </a:t>
            </a:r>
            <a:endParaRPr lang="en-US" sz="2100" b="0" i="0" strike="noStrike" dirty="0">
              <a:effectLst/>
              <a:latin typeface="Arial"/>
              <a:cs typeface="Arial"/>
            </a:endParaRPr>
          </a:p>
        </p:txBody>
      </p:sp>
      <p:sp>
        <p:nvSpPr>
          <p:cNvPr id="26" name="Text Box 64">
            <a:extLst>
              <a:ext uri="{FF2B5EF4-FFF2-40B4-BE49-F238E27FC236}">
                <a16:creationId xmlns:a16="http://schemas.microsoft.com/office/drawing/2014/main" id="{4FB31BC3-0C88-7B4C-B43E-870D965999EC}"/>
              </a:ext>
            </a:extLst>
          </p:cNvPr>
          <p:cNvSpPr txBox="1">
            <a:spLocks noChangeArrowheads="1"/>
          </p:cNvSpPr>
          <p:nvPr/>
        </p:nvSpPr>
        <p:spPr bwMode="auto">
          <a:xfrm>
            <a:off x="30839408" y="19104738"/>
            <a:ext cx="12382719" cy="56938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lIns="91440" tIns="45720" rIns="91440" bIns="45720" anchor="t">
            <a:spAutoFit/>
          </a:bodyPr>
          <a:lstStyle>
            <a:lvl1pPr marL="287338" indent="-287338">
              <a:defRPr sz="2400">
                <a:solidFill>
                  <a:schemeClr val="tx1"/>
                </a:solidFill>
                <a:latin typeface="Arial" panose="020B0604020202020204" pitchFamily="34" charset="0"/>
                <a:ea typeface="ＭＳ Ｐゴシック" panose="020B0600070205080204" pitchFamily="34" charset="-128"/>
              </a:defRPr>
            </a:lvl1pPr>
            <a:lvl2pPr marL="685800" indent="-228600">
              <a:defRPr sz="2400">
                <a:solidFill>
                  <a:schemeClr val="tx1"/>
                </a:solidFill>
                <a:latin typeface="Arial" panose="020B0604020202020204" pitchFamily="34" charset="0"/>
                <a:ea typeface="ＭＳ Ｐゴシック" panose="020B0600070205080204" pitchFamily="34" charset="-128"/>
              </a:defRPr>
            </a:lvl2pPr>
            <a:lvl3pPr>
              <a:defRPr sz="2400">
                <a:solidFill>
                  <a:schemeClr val="tx1"/>
                </a:solidFill>
                <a:latin typeface="Arial" panose="020B0604020202020204" pitchFamily="34" charset="0"/>
                <a:ea typeface="ＭＳ Ｐゴシック" panose="020B0600070205080204" pitchFamily="34" charset="-128"/>
              </a:defRPr>
            </a:lvl3pPr>
            <a:lvl4pPr>
              <a:defRPr sz="2400">
                <a:solidFill>
                  <a:schemeClr val="tx1"/>
                </a:solidFill>
                <a:latin typeface="Arial" panose="020B0604020202020204" pitchFamily="34" charset="0"/>
                <a:ea typeface="ＭＳ Ｐゴシック" panose="020B0600070205080204" pitchFamily="34" charset="-128"/>
              </a:defRPr>
            </a:lvl4pPr>
            <a:lvl5pPr>
              <a:defRPr sz="2400">
                <a:solidFill>
                  <a:schemeClr val="tx1"/>
                </a:solidFill>
                <a:latin typeface="Arial" panose="020B0604020202020204" pitchFamily="34" charset="0"/>
                <a:ea typeface="ＭＳ Ｐゴシック" panose="020B0600070205080204" pitchFamily="34" charset="-128"/>
              </a:defRPr>
            </a:lvl5pPr>
            <a:lvl6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marL="287020" indent="0"/>
            <a:r>
              <a:rPr lang="en-US" sz="2800" dirty="0">
                <a:latin typeface="Arial"/>
                <a:ea typeface="ＭＳ Ｐゴシック"/>
                <a:cs typeface="Arial"/>
              </a:rPr>
              <a:t>Overall, it can be concluded that </a:t>
            </a:r>
            <a:endParaRPr lang="en-US" dirty="0"/>
          </a:p>
          <a:p>
            <a:pPr marL="629920" indent="-342900">
              <a:buFont typeface="Arial" panose="020B0604020202020204" pitchFamily="34" charset="0"/>
              <a:buChar char="•"/>
            </a:pPr>
            <a:r>
              <a:rPr lang="en-US" sz="2800" dirty="0">
                <a:latin typeface="Arial"/>
                <a:ea typeface="ＭＳ Ｐゴシック"/>
                <a:cs typeface="Arial"/>
              </a:rPr>
              <a:t>Negative history has left a gap in education despite production of supporting studies</a:t>
            </a:r>
          </a:p>
          <a:p>
            <a:pPr marL="629920" indent="-342900">
              <a:buFont typeface="Arial" panose="020B0604020202020204" pitchFamily="34" charset="0"/>
              <a:buChar char="•"/>
            </a:pPr>
            <a:r>
              <a:rPr lang="en-US" sz="2800" dirty="0">
                <a:latin typeface="Arial"/>
                <a:ea typeface="ＭＳ Ｐゴシック"/>
                <a:cs typeface="Arial"/>
              </a:rPr>
              <a:t>Safety and efficacy of the use of cannabinoids in dogs continues to be tested and proven</a:t>
            </a:r>
          </a:p>
          <a:p>
            <a:pPr marL="629920" indent="-342900">
              <a:buFont typeface="Arial" panose="020B0604020202020204" pitchFamily="34" charset="0"/>
              <a:buChar char="•"/>
            </a:pPr>
            <a:r>
              <a:rPr lang="en-US" sz="2800" dirty="0">
                <a:latin typeface="Arial"/>
                <a:ea typeface="ＭＳ Ｐゴシック"/>
                <a:cs typeface="Arial"/>
              </a:rPr>
              <a:t>Education and awareness could bridge gap between client and doctor</a:t>
            </a:r>
          </a:p>
          <a:p>
            <a:pPr marL="629920" indent="-342900">
              <a:buFont typeface="Arial" panose="020B0604020202020204" pitchFamily="34" charset="0"/>
              <a:buChar char="•"/>
            </a:pPr>
            <a:r>
              <a:rPr lang="en-US" sz="2800" dirty="0">
                <a:latin typeface="Arial"/>
                <a:ea typeface="ＭＳ Ｐゴシック"/>
                <a:cs typeface="Arial"/>
              </a:rPr>
              <a:t>As community interest grows and veterinary interests stays stagnant, adverse events are more likely</a:t>
            </a:r>
          </a:p>
          <a:p>
            <a:pPr marL="287020" indent="0"/>
            <a:endParaRPr lang="en-US" sz="2800">
              <a:cs typeface="Arial"/>
            </a:endParaRPr>
          </a:p>
          <a:p>
            <a:pPr marL="287020" indent="0"/>
            <a:r>
              <a:rPr lang="en-US" sz="2800" dirty="0">
                <a:latin typeface="Arial"/>
                <a:ea typeface="ＭＳ Ｐゴシック"/>
                <a:cs typeface="Arial"/>
              </a:rPr>
              <a:t>If this study could be repeated, a survey evaluating the opinions of a larger veterinary crown would have been produced to produce more accurate numbers from a variety of locations and backgrounds rather than creating local limitations.</a:t>
            </a:r>
            <a:endParaRPr lang="en-US" sz="2800" dirty="0">
              <a:cs typeface="Arial"/>
            </a:endParaRPr>
          </a:p>
        </p:txBody>
      </p:sp>
      <p:pic>
        <p:nvPicPr>
          <p:cNvPr id="2" name="Picture 8" descr="Text&#10;&#10;Description automatically generated">
            <a:extLst>
              <a:ext uri="{FF2B5EF4-FFF2-40B4-BE49-F238E27FC236}">
                <a16:creationId xmlns:a16="http://schemas.microsoft.com/office/drawing/2014/main" id="{1FBFF562-B212-F0DA-50DF-71CE463F2CA8}"/>
              </a:ext>
            </a:extLst>
          </p:cNvPr>
          <p:cNvPicPr>
            <a:picLocks noChangeAspect="1"/>
          </p:cNvPicPr>
          <p:nvPr/>
        </p:nvPicPr>
        <p:blipFill>
          <a:blip r:embed="rId6"/>
          <a:stretch>
            <a:fillRect/>
          </a:stretch>
        </p:blipFill>
        <p:spPr>
          <a:xfrm>
            <a:off x="1525568" y="28265391"/>
            <a:ext cx="4432777" cy="2409801"/>
          </a:xfrm>
          <a:prstGeom prst="rect">
            <a:avLst/>
          </a:prstGeom>
        </p:spPr>
      </p:pic>
      <p:pic>
        <p:nvPicPr>
          <p:cNvPr id="9" name="Picture 16" descr="A picture containing text, dog&#10;&#10;Description automatically generated">
            <a:extLst>
              <a:ext uri="{FF2B5EF4-FFF2-40B4-BE49-F238E27FC236}">
                <a16:creationId xmlns:a16="http://schemas.microsoft.com/office/drawing/2014/main" id="{B0742A17-84AF-DDD5-0975-C80282498344}"/>
              </a:ext>
            </a:extLst>
          </p:cNvPr>
          <p:cNvPicPr>
            <a:picLocks noChangeAspect="1"/>
          </p:cNvPicPr>
          <p:nvPr/>
        </p:nvPicPr>
        <p:blipFill>
          <a:blip r:embed="rId7"/>
          <a:stretch>
            <a:fillRect/>
          </a:stretch>
        </p:blipFill>
        <p:spPr>
          <a:xfrm>
            <a:off x="6431228" y="28198609"/>
            <a:ext cx="3004013" cy="2543363"/>
          </a:xfrm>
          <a:prstGeom prst="rect">
            <a:avLst/>
          </a:prstGeom>
        </p:spPr>
      </p:pic>
      <p:pic>
        <p:nvPicPr>
          <p:cNvPr id="17" name="Picture 22" descr="A picture containing text, tableware, clipart, plate&#10;&#10;Description automatically generated">
            <a:extLst>
              <a:ext uri="{FF2B5EF4-FFF2-40B4-BE49-F238E27FC236}">
                <a16:creationId xmlns:a16="http://schemas.microsoft.com/office/drawing/2014/main" id="{F14DC865-0C00-6C6D-EF8A-AAF768D100F9}"/>
              </a:ext>
            </a:extLst>
          </p:cNvPr>
          <p:cNvPicPr>
            <a:picLocks noChangeAspect="1"/>
          </p:cNvPicPr>
          <p:nvPr/>
        </p:nvPicPr>
        <p:blipFill>
          <a:blip r:embed="rId8"/>
          <a:stretch>
            <a:fillRect/>
          </a:stretch>
        </p:blipFill>
        <p:spPr>
          <a:xfrm>
            <a:off x="10338738" y="28598396"/>
            <a:ext cx="3955952" cy="1745046"/>
          </a:xfrm>
          <a:prstGeom prst="rect">
            <a:avLst/>
          </a:prstGeom>
        </p:spPr>
      </p:pic>
      <p:graphicFrame>
        <p:nvGraphicFramePr>
          <p:cNvPr id="31" name="Chart 30">
            <a:extLst>
              <a:ext uri="{FF2B5EF4-FFF2-40B4-BE49-F238E27FC236}">
                <a16:creationId xmlns:a16="http://schemas.microsoft.com/office/drawing/2014/main" id="{7AED33FC-EA9A-EF68-5610-EFCCD6D26F80}"/>
              </a:ext>
              <a:ext uri="{147F2762-F138-4A5C-976F-8EAC2B608ADB}">
                <a16:predDERef xmlns:a16="http://schemas.microsoft.com/office/drawing/2014/main" pred="{C8103FC5-434A-A787-D7E8-EF72AE74BAE8}"/>
              </a:ext>
            </a:extLst>
          </p:cNvPr>
          <p:cNvGraphicFramePr>
            <a:graphicFrameLocks/>
          </p:cNvGraphicFramePr>
          <p:nvPr>
            <p:extLst>
              <p:ext uri="{D42A27DB-BD31-4B8C-83A1-F6EECF244321}">
                <p14:modId xmlns:p14="http://schemas.microsoft.com/office/powerpoint/2010/main" val="2496311595"/>
              </p:ext>
            </p:extLst>
          </p:nvPr>
        </p:nvGraphicFramePr>
        <p:xfrm>
          <a:off x="15135507" y="18557597"/>
          <a:ext cx="8386128" cy="5397532"/>
        </p:xfrm>
        <a:graphic>
          <a:graphicData uri="http://schemas.openxmlformats.org/drawingml/2006/chart">
            <c:chart xmlns:c="http://schemas.openxmlformats.org/drawingml/2006/chart" xmlns:r="http://schemas.openxmlformats.org/officeDocument/2006/relationships" r:id="rId9"/>
          </a:graphicData>
        </a:graphic>
      </p:graphicFrame>
      <p:graphicFrame>
        <p:nvGraphicFramePr>
          <p:cNvPr id="32" name="Chart 31">
            <a:extLst>
              <a:ext uri="{FF2B5EF4-FFF2-40B4-BE49-F238E27FC236}">
                <a16:creationId xmlns:a16="http://schemas.microsoft.com/office/drawing/2014/main" id="{6F30FE6F-08AB-C069-89DB-42B84BC0C591}"/>
              </a:ext>
              <a:ext uri="{147F2762-F138-4A5C-976F-8EAC2B608ADB}">
                <a16:predDERef xmlns:a16="http://schemas.microsoft.com/office/drawing/2014/main" pred="{32B4EEF2-6C95-3D1F-7839-874CEB30EE24}"/>
              </a:ext>
            </a:extLst>
          </p:cNvPr>
          <p:cNvGraphicFramePr>
            <a:graphicFrameLocks/>
          </p:cNvGraphicFramePr>
          <p:nvPr>
            <p:extLst>
              <p:ext uri="{D42A27DB-BD31-4B8C-83A1-F6EECF244321}">
                <p14:modId xmlns:p14="http://schemas.microsoft.com/office/powerpoint/2010/main" val="3426978630"/>
              </p:ext>
            </p:extLst>
          </p:nvPr>
        </p:nvGraphicFramePr>
        <p:xfrm>
          <a:off x="15375109" y="6653769"/>
          <a:ext cx="7751232" cy="4652316"/>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5" name="Chart 14">
            <a:extLst>
              <a:ext uri="{FF2B5EF4-FFF2-40B4-BE49-F238E27FC236}">
                <a16:creationId xmlns:a16="http://schemas.microsoft.com/office/drawing/2014/main" id="{3E5DD9CF-D0D6-B465-A831-8A3EEA786616}"/>
              </a:ext>
              <a:ext uri="{147F2762-F138-4A5C-976F-8EAC2B608ADB}">
                <a16:predDERef xmlns:a16="http://schemas.microsoft.com/office/drawing/2014/main" pred="{7AED33FC-EA9A-EF68-5610-EFCCD6D26F80}"/>
              </a:ext>
            </a:extLst>
          </p:cNvPr>
          <p:cNvGraphicFramePr>
            <a:graphicFrameLocks/>
          </p:cNvGraphicFramePr>
          <p:nvPr>
            <p:extLst>
              <p:ext uri="{D42A27DB-BD31-4B8C-83A1-F6EECF244321}">
                <p14:modId xmlns:p14="http://schemas.microsoft.com/office/powerpoint/2010/main" val="3277247742"/>
              </p:ext>
            </p:extLst>
          </p:nvPr>
        </p:nvGraphicFramePr>
        <p:xfrm>
          <a:off x="15456529" y="24792869"/>
          <a:ext cx="7669812" cy="5243935"/>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8" name="Chart 27">
            <a:extLst>
              <a:ext uri="{FF2B5EF4-FFF2-40B4-BE49-F238E27FC236}">
                <a16:creationId xmlns:a16="http://schemas.microsoft.com/office/drawing/2014/main" id="{10FACEE5-152C-6745-AAAD-F7C7C0B2E321}"/>
              </a:ext>
              <a:ext uri="{147F2762-F138-4A5C-976F-8EAC2B608ADB}">
                <a16:predDERef xmlns:a16="http://schemas.microsoft.com/office/drawing/2014/main" pred="{63465F47-3AE5-F545-A0DB-E665EBB1ED16}"/>
              </a:ext>
            </a:extLst>
          </p:cNvPr>
          <p:cNvGraphicFramePr>
            <a:graphicFrameLocks/>
          </p:cNvGraphicFramePr>
          <p:nvPr>
            <p:extLst>
              <p:ext uri="{D42A27DB-BD31-4B8C-83A1-F6EECF244321}">
                <p14:modId xmlns:p14="http://schemas.microsoft.com/office/powerpoint/2010/main" val="3357701249"/>
              </p:ext>
            </p:extLst>
          </p:nvPr>
        </p:nvGraphicFramePr>
        <p:xfrm>
          <a:off x="22780203" y="6443979"/>
          <a:ext cx="7443941" cy="5394543"/>
        </p:xfrm>
        <a:graphic>
          <a:graphicData uri="http://schemas.openxmlformats.org/drawingml/2006/chart">
            <c:chart xmlns:c="http://schemas.openxmlformats.org/drawingml/2006/chart" xmlns:r="http://schemas.openxmlformats.org/officeDocument/2006/relationships" r:id="rId12"/>
          </a:graphicData>
        </a:graphic>
      </p:graphicFrame>
      <p:graphicFrame>
        <p:nvGraphicFramePr>
          <p:cNvPr id="29" name="Chart 28">
            <a:extLst>
              <a:ext uri="{FF2B5EF4-FFF2-40B4-BE49-F238E27FC236}">
                <a16:creationId xmlns:a16="http://schemas.microsoft.com/office/drawing/2014/main" id="{931E1A1F-8460-F147-BEF7-78802F6AA92E}"/>
              </a:ext>
              <a:ext uri="{147F2762-F138-4A5C-976F-8EAC2B608ADB}">
                <a16:predDERef xmlns:a16="http://schemas.microsoft.com/office/drawing/2014/main" pred="{10FACEE5-152C-6745-AAAD-F7C7C0B2E321}"/>
              </a:ext>
            </a:extLst>
          </p:cNvPr>
          <p:cNvGraphicFramePr>
            <a:graphicFrameLocks/>
          </p:cNvGraphicFramePr>
          <p:nvPr>
            <p:extLst>
              <p:ext uri="{D42A27DB-BD31-4B8C-83A1-F6EECF244321}">
                <p14:modId xmlns:p14="http://schemas.microsoft.com/office/powerpoint/2010/main" val="1806001290"/>
              </p:ext>
            </p:extLst>
          </p:nvPr>
        </p:nvGraphicFramePr>
        <p:xfrm>
          <a:off x="22301077" y="12724744"/>
          <a:ext cx="7838786" cy="5397532"/>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30" name="Chart 29">
            <a:extLst>
              <a:ext uri="{FF2B5EF4-FFF2-40B4-BE49-F238E27FC236}">
                <a16:creationId xmlns:a16="http://schemas.microsoft.com/office/drawing/2014/main" id="{C8103FC5-434A-A787-D7E8-EF72AE74BAE8}"/>
              </a:ext>
            </a:extLst>
          </p:cNvPr>
          <p:cNvGraphicFramePr>
            <a:graphicFrameLocks/>
          </p:cNvGraphicFramePr>
          <p:nvPr>
            <p:extLst>
              <p:ext uri="{D42A27DB-BD31-4B8C-83A1-F6EECF244321}">
                <p14:modId xmlns:p14="http://schemas.microsoft.com/office/powerpoint/2010/main" val="403576574"/>
              </p:ext>
            </p:extLst>
          </p:nvPr>
        </p:nvGraphicFramePr>
        <p:xfrm>
          <a:off x="15372614" y="12772361"/>
          <a:ext cx="7531971" cy="5330590"/>
        </p:xfrm>
        <a:graphic>
          <a:graphicData uri="http://schemas.openxmlformats.org/drawingml/2006/chart">
            <c:chart xmlns:c="http://schemas.openxmlformats.org/drawingml/2006/chart" xmlns:r="http://schemas.openxmlformats.org/officeDocument/2006/relationships" r:id="rId14"/>
          </a:graphicData>
        </a:graphic>
      </p:graphicFrame>
      <p:sp>
        <p:nvSpPr>
          <p:cNvPr id="33" name="TextBox 32">
            <a:extLst>
              <a:ext uri="{FF2B5EF4-FFF2-40B4-BE49-F238E27FC236}">
                <a16:creationId xmlns:a16="http://schemas.microsoft.com/office/drawing/2014/main" id="{AB232E90-B4E5-F552-CA61-B1B13C487A7E}"/>
              </a:ext>
            </a:extLst>
          </p:cNvPr>
          <p:cNvSpPr txBox="1"/>
          <p:nvPr/>
        </p:nvSpPr>
        <p:spPr>
          <a:xfrm>
            <a:off x="15668138" y="11364087"/>
            <a:ext cx="7876598"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latin typeface="Times New Roman"/>
                <a:ea typeface="ＭＳ Ｐゴシック"/>
                <a:cs typeface="Arial"/>
              </a:rPr>
              <a:t>Figure 1</a:t>
            </a:r>
            <a:r>
              <a:rPr lang="en-US">
                <a:latin typeface="Times New Roman"/>
                <a:ea typeface="ＭＳ Ｐゴシック"/>
                <a:cs typeface="Arial"/>
              </a:rPr>
              <a:t>.  Medicinal cannabis level of familiarity in canines between veterinarians and community members in the surrounding Russellville area based on a scale of 1 to 5. </a:t>
            </a:r>
            <a:endParaRPr lang="en-US">
              <a:latin typeface="Times New Roman"/>
              <a:cs typeface="Times New Roman"/>
            </a:endParaRPr>
          </a:p>
        </p:txBody>
      </p:sp>
      <p:sp>
        <p:nvSpPr>
          <p:cNvPr id="34" name="TextBox 33">
            <a:extLst>
              <a:ext uri="{FF2B5EF4-FFF2-40B4-BE49-F238E27FC236}">
                <a16:creationId xmlns:a16="http://schemas.microsoft.com/office/drawing/2014/main" id="{F4BC9136-E241-E655-27F2-CBAA3A37F904}"/>
              </a:ext>
            </a:extLst>
          </p:cNvPr>
          <p:cNvSpPr txBox="1"/>
          <p:nvPr/>
        </p:nvSpPr>
        <p:spPr>
          <a:xfrm>
            <a:off x="15378934" y="23895938"/>
            <a:ext cx="8165802"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latin typeface="Times New Roman"/>
                <a:ea typeface="ＭＳ Ｐゴシック"/>
                <a:cs typeface="Times New Roman"/>
              </a:rPr>
              <a:t>Figure 3. </a:t>
            </a:r>
            <a:r>
              <a:rPr lang="en-US" dirty="0">
                <a:latin typeface="Times New Roman"/>
                <a:ea typeface="ＭＳ Ｐゴシック"/>
                <a:cs typeface="Times New Roman"/>
              </a:rPr>
              <a:t>Percentage of veterinarians that feel confident in educating and answering questions on cannabis use in canines. </a:t>
            </a:r>
            <a:endParaRPr lang="en-US" dirty="0"/>
          </a:p>
        </p:txBody>
      </p:sp>
      <p:sp>
        <p:nvSpPr>
          <p:cNvPr id="35" name="TextBox 34">
            <a:extLst>
              <a:ext uri="{FF2B5EF4-FFF2-40B4-BE49-F238E27FC236}">
                <a16:creationId xmlns:a16="http://schemas.microsoft.com/office/drawing/2014/main" id="{F8FED714-32DE-F62C-B7BA-35FC68AD1F10}"/>
              </a:ext>
            </a:extLst>
          </p:cNvPr>
          <p:cNvSpPr txBox="1"/>
          <p:nvPr/>
        </p:nvSpPr>
        <p:spPr>
          <a:xfrm>
            <a:off x="23834105" y="11925485"/>
            <a:ext cx="6158377"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latin typeface="Times New Roman"/>
                <a:ea typeface="ＭＳ Ｐゴシック"/>
                <a:cs typeface="Times New Roman"/>
              </a:rPr>
              <a:t>Figure 5. </a:t>
            </a:r>
            <a:r>
              <a:rPr lang="en-US">
                <a:latin typeface="Times New Roman"/>
                <a:ea typeface="ＭＳ Ｐゴシック"/>
                <a:cs typeface="Times New Roman"/>
              </a:rPr>
              <a:t>Community opinion on if they would administer CBD based on veterinary guidance. </a:t>
            </a:r>
            <a:endParaRPr lang="en-US"/>
          </a:p>
        </p:txBody>
      </p:sp>
      <p:sp>
        <p:nvSpPr>
          <p:cNvPr id="36" name="TextBox 35">
            <a:extLst>
              <a:ext uri="{FF2B5EF4-FFF2-40B4-BE49-F238E27FC236}">
                <a16:creationId xmlns:a16="http://schemas.microsoft.com/office/drawing/2014/main" id="{E85C629B-6B40-D32E-0E5B-2D88C6055E8C}"/>
              </a:ext>
            </a:extLst>
          </p:cNvPr>
          <p:cNvSpPr txBox="1"/>
          <p:nvPr/>
        </p:nvSpPr>
        <p:spPr>
          <a:xfrm>
            <a:off x="23578826" y="17726601"/>
            <a:ext cx="6192401"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latin typeface="Times New Roman"/>
                <a:ea typeface="ＭＳ Ｐゴシック"/>
                <a:cs typeface="Times New Roman"/>
              </a:rPr>
              <a:t>Figure 6. </a:t>
            </a:r>
            <a:r>
              <a:rPr lang="en-US">
                <a:latin typeface="Times New Roman"/>
                <a:ea typeface="ＭＳ Ｐゴシック"/>
                <a:cs typeface="Times New Roman"/>
              </a:rPr>
              <a:t>Community population that has previously used over the counter CBD treatment in canines. </a:t>
            </a:r>
            <a:endParaRPr lang="en-US"/>
          </a:p>
        </p:txBody>
      </p:sp>
      <p:sp>
        <p:nvSpPr>
          <p:cNvPr id="37" name="TextBox 36">
            <a:extLst>
              <a:ext uri="{FF2B5EF4-FFF2-40B4-BE49-F238E27FC236}">
                <a16:creationId xmlns:a16="http://schemas.microsoft.com/office/drawing/2014/main" id="{97B1519D-3944-D1D6-D939-1C87B95927D2}"/>
              </a:ext>
            </a:extLst>
          </p:cNvPr>
          <p:cNvSpPr txBox="1"/>
          <p:nvPr/>
        </p:nvSpPr>
        <p:spPr>
          <a:xfrm>
            <a:off x="15295413" y="29860595"/>
            <a:ext cx="7910623"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dirty="0">
                <a:latin typeface="Times New Roman"/>
                <a:ea typeface="ＭＳ Ｐゴシック"/>
                <a:cs typeface="Times New Roman"/>
              </a:rPr>
              <a:t>Figure 4. </a:t>
            </a:r>
            <a:r>
              <a:rPr lang="en-US" dirty="0">
                <a:latin typeface="Times New Roman"/>
                <a:ea typeface="ＭＳ Ｐゴシック"/>
                <a:cs typeface="Times New Roman"/>
              </a:rPr>
              <a:t>Potential uses of medicinal uses of cannabis based on DVM use in the surrounding Russellville area. </a:t>
            </a:r>
            <a:endParaRPr lang="en-US" dirty="0">
              <a:ea typeface="ＭＳ Ｐゴシック"/>
            </a:endParaRPr>
          </a:p>
        </p:txBody>
      </p:sp>
      <p:sp>
        <p:nvSpPr>
          <p:cNvPr id="38" name="TextBox 37">
            <a:extLst>
              <a:ext uri="{FF2B5EF4-FFF2-40B4-BE49-F238E27FC236}">
                <a16:creationId xmlns:a16="http://schemas.microsoft.com/office/drawing/2014/main" id="{CBC5FDA7-D277-9218-FB1B-D5B66FF59E45}"/>
              </a:ext>
            </a:extLst>
          </p:cNvPr>
          <p:cNvSpPr txBox="1"/>
          <p:nvPr/>
        </p:nvSpPr>
        <p:spPr>
          <a:xfrm>
            <a:off x="15381176" y="17726600"/>
            <a:ext cx="7587392" cy="830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i="1">
                <a:latin typeface="Times New Roman"/>
                <a:ea typeface="ＭＳ Ｐゴシック"/>
                <a:cs typeface="Times New Roman"/>
              </a:rPr>
              <a:t>Figure 2. </a:t>
            </a:r>
            <a:r>
              <a:rPr lang="en-US">
                <a:latin typeface="Times New Roman"/>
                <a:ea typeface="ＭＳ Ｐゴシック"/>
                <a:cs typeface="Times New Roman"/>
              </a:rPr>
              <a:t>Veterinarians in the Russellville area that are open to using medicinal cannabis in the future. </a:t>
            </a:r>
            <a:endParaRPr lang="en-US"/>
          </a:p>
        </p:txBody>
      </p:sp>
      <p:sp>
        <p:nvSpPr>
          <p:cNvPr id="39" name="TextBox 38">
            <a:extLst>
              <a:ext uri="{FF2B5EF4-FFF2-40B4-BE49-F238E27FC236}">
                <a16:creationId xmlns:a16="http://schemas.microsoft.com/office/drawing/2014/main" id="{27D57C0E-AA6D-4873-4837-C09B3349CE25}"/>
              </a:ext>
            </a:extLst>
          </p:cNvPr>
          <p:cNvSpPr txBox="1"/>
          <p:nvPr/>
        </p:nvSpPr>
        <p:spPr>
          <a:xfrm>
            <a:off x="23521635" y="19291402"/>
            <a:ext cx="6620216" cy="103883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Font typeface="Arial"/>
              <a:buChar char="•"/>
            </a:pPr>
            <a:r>
              <a:rPr lang="en-US" sz="2800">
                <a:latin typeface="Times New Roman"/>
                <a:ea typeface="ＭＳ Ｐゴシック"/>
                <a:cs typeface="Times New Roman"/>
              </a:rPr>
              <a:t>75% of the veterinarians felt moderately comfortable with their knowledge on veterinary cannabis, while just over half of the ATU community felt they had the lowest level of knowledge</a:t>
            </a:r>
          </a:p>
          <a:p>
            <a:pPr>
              <a:buFont typeface="Arial"/>
              <a:buChar char="•"/>
            </a:pPr>
            <a:endParaRPr lang="en-US" sz="2800">
              <a:latin typeface="Times New Roman"/>
              <a:ea typeface="ＭＳ Ｐゴシック"/>
              <a:cs typeface="Times New Roman"/>
            </a:endParaRPr>
          </a:p>
          <a:p>
            <a:pPr>
              <a:buFont typeface="Arial"/>
              <a:buChar char="•"/>
            </a:pPr>
            <a:r>
              <a:rPr lang="en-US" sz="2800">
                <a:latin typeface="Times New Roman"/>
                <a:ea typeface="ＭＳ Ｐゴシック"/>
                <a:cs typeface="Times New Roman"/>
              </a:rPr>
              <a:t> 75% of doctors felt confident in answering questions and educating clients who choose to utilize over the counter cannabis products on their own</a:t>
            </a:r>
            <a:endParaRPr lang="en-US" sz="2800">
              <a:latin typeface="Times New Roman"/>
              <a:cs typeface="Times New Roman"/>
            </a:endParaRPr>
          </a:p>
          <a:p>
            <a:pPr>
              <a:buFont typeface="Arial"/>
              <a:buChar char="•"/>
            </a:pPr>
            <a:endParaRPr lang="en-US" sz="2800">
              <a:latin typeface="Times New Roman"/>
              <a:ea typeface="ＭＳ Ｐゴシック"/>
              <a:cs typeface="Times New Roman"/>
            </a:endParaRPr>
          </a:p>
          <a:p>
            <a:pPr>
              <a:buFont typeface="Arial"/>
              <a:buChar char="•"/>
            </a:pPr>
            <a:r>
              <a:rPr lang="en-US" sz="2800">
                <a:latin typeface="Times New Roman"/>
                <a:ea typeface="ＭＳ Ｐゴシック"/>
                <a:cs typeface="Times New Roman"/>
              </a:rPr>
              <a:t>Figure 4 displays primary symptoms for cannabis use including:</a:t>
            </a:r>
            <a:endParaRPr lang="en-US" sz="2800">
              <a:cs typeface="Arial"/>
            </a:endParaRPr>
          </a:p>
          <a:p>
            <a:pPr lvl="1">
              <a:buFont typeface="Arial"/>
              <a:buChar char="•"/>
            </a:pPr>
            <a:r>
              <a:rPr lang="en-US" sz="2800">
                <a:latin typeface="Times New Roman"/>
                <a:ea typeface="ＭＳ Ｐゴシック"/>
                <a:cs typeface="Times New Roman"/>
              </a:rPr>
              <a:t>Anxiety </a:t>
            </a:r>
            <a:endParaRPr lang="en-US" sz="2800">
              <a:latin typeface="Arial"/>
              <a:ea typeface="ＭＳ Ｐゴシック"/>
              <a:cs typeface="Arial"/>
            </a:endParaRPr>
          </a:p>
          <a:p>
            <a:pPr lvl="1">
              <a:buFont typeface="Arial"/>
              <a:buChar char="•"/>
            </a:pPr>
            <a:r>
              <a:rPr lang="en-US" sz="2800">
                <a:latin typeface="Times New Roman"/>
                <a:ea typeface="ＭＳ Ｐゴシック"/>
                <a:cs typeface="Times New Roman"/>
              </a:rPr>
              <a:t>Pain</a:t>
            </a:r>
            <a:endParaRPr lang="en-US" sz="2800">
              <a:latin typeface="Times New Roman"/>
              <a:cs typeface="Times New Roman"/>
            </a:endParaRPr>
          </a:p>
          <a:p>
            <a:pPr lvl="1">
              <a:buFont typeface="Arial"/>
              <a:buChar char="•"/>
            </a:pPr>
            <a:r>
              <a:rPr lang="en-US" sz="2800">
                <a:latin typeface="Times New Roman"/>
                <a:ea typeface="ＭＳ Ｐゴシック"/>
                <a:cs typeface="Times New Roman"/>
              </a:rPr>
              <a:t>Seizures </a:t>
            </a:r>
            <a:endParaRPr lang="en-US" sz="2800">
              <a:cs typeface="Arial"/>
            </a:endParaRPr>
          </a:p>
          <a:p>
            <a:pPr lvl="1">
              <a:buFont typeface="Arial"/>
              <a:buChar char="•"/>
            </a:pPr>
            <a:r>
              <a:rPr lang="en-US" sz="2800">
                <a:latin typeface="Times New Roman"/>
                <a:ea typeface="ＭＳ Ｐゴシック"/>
                <a:cs typeface="Times New Roman"/>
              </a:rPr>
              <a:t>Inflammation</a:t>
            </a:r>
            <a:endParaRPr lang="en-US" sz="2800">
              <a:latin typeface="Times New Roman"/>
              <a:cs typeface="Times New Roman"/>
            </a:endParaRPr>
          </a:p>
          <a:p>
            <a:pPr>
              <a:buFont typeface="Arial"/>
              <a:buChar char="•"/>
            </a:pPr>
            <a:endParaRPr lang="en-US" sz="2800">
              <a:latin typeface="Times New Roman"/>
              <a:cs typeface="Times New Roman"/>
            </a:endParaRPr>
          </a:p>
          <a:p>
            <a:pPr>
              <a:buFont typeface="Arial"/>
              <a:buChar char="•"/>
            </a:pPr>
            <a:r>
              <a:rPr lang="en-US" sz="2800">
                <a:latin typeface="Times New Roman"/>
                <a:ea typeface="ＭＳ Ｐゴシック"/>
                <a:cs typeface="Times New Roman"/>
              </a:rPr>
              <a:t> Community members reported that more than half of them were eager to explore the use of cannabis in canine treatment, but the majority of them had not yet utilized it, as shown in Figures 5 and 6. </a:t>
            </a:r>
            <a:br>
              <a:rPr lang="en-US"/>
            </a:br>
            <a:endParaRPr lang="en-US">
              <a:cs typeface="Arial" panose="020B0604020202020204" pitchFamily="34" charset="0"/>
            </a:endParaRPr>
          </a:p>
        </p:txBody>
      </p:sp>
    </p:spTree>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1179</Words>
  <Application>Microsoft Macintosh PowerPoint</Application>
  <PresentationFormat>Custom</PresentationFormat>
  <Paragraphs>100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Tahoma</vt:lpstr>
      <vt:lpstr>Times New Roman</vt:lpstr>
      <vt:lpstr>Blank Presentation</vt:lpstr>
      <vt:lpstr>PowerPoint Presentation</vt:lpstr>
    </vt:vector>
  </TitlesOfParts>
  <Manager/>
  <Company>Arkansas Tech University</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Sarah Gordon</dc:creator>
  <cp:keywords/>
  <dc:description/>
  <cp:lastModifiedBy>Tailor Kimbriel</cp:lastModifiedBy>
  <cp:revision>114</cp:revision>
  <cp:lastPrinted>2023-01-18T16:05:18Z</cp:lastPrinted>
  <dcterms:created xsi:type="dcterms:W3CDTF">2005-02-24T03:11:54Z</dcterms:created>
  <dcterms:modified xsi:type="dcterms:W3CDTF">2023-04-18T18:42:44Z</dcterms:modified>
  <cp:category/>
</cp:coreProperties>
</file>