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PT Sans Narrow"/>
      <p:regular r:id="rId22"/>
      <p:bold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3365B16-8A89-47DD-8D2F-11FB2BCA3BE5}">
  <a:tblStyle styleId="{63365B16-8A89-47DD-8D2F-11FB2BCA3BE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PTSansNarrow-regular.fntdata"/><Relationship Id="rId21" Type="http://schemas.openxmlformats.org/officeDocument/2006/relationships/slide" Target="slides/slide15.xml"/><Relationship Id="rId24" Type="http://schemas.openxmlformats.org/officeDocument/2006/relationships/font" Target="fonts/OpenSans-regular.fntdata"/><Relationship Id="rId23" Type="http://schemas.openxmlformats.org/officeDocument/2006/relationships/font" Target="fonts/PTSansNarrow-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3977621c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3977621c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2d761a375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2d761a375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38ce8ac856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38ce8ac856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38ce8ac856_3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38ce8ac856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38ce8ac856_3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38ce8ac856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3977621ca5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3977621ca5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2d761a37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2d761a37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38ce8ac85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38ce8ac85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38ce8ac85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38ce8ac85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38ce8ac85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38ce8ac85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38ce8ac85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38ce8ac85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38ce8ac85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38ce8ac85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38ce8ac856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38ce8ac856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3977621ca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3977621ca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311708" y="1545450"/>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Functional Integrated Storage Housing</a:t>
            </a:r>
            <a:endParaRPr/>
          </a:p>
          <a:p>
            <a:pPr indent="0" lvl="0" marL="0" rtl="0" algn="ctr">
              <a:spcBef>
                <a:spcPts val="0"/>
              </a:spcBef>
              <a:spcAft>
                <a:spcPts val="0"/>
              </a:spcAft>
              <a:buNone/>
            </a:pPr>
            <a:r>
              <a:t/>
            </a:r>
            <a:endParaRPr/>
          </a:p>
        </p:txBody>
      </p:sp>
      <p:sp>
        <p:nvSpPr>
          <p:cNvPr id="67" name="Google Shape;67;p13"/>
          <p:cNvSpPr txBox="1"/>
          <p:nvPr>
            <p:ph idx="1" type="subTitle"/>
          </p:nvPr>
        </p:nvSpPr>
        <p:spPr>
          <a:xfrm>
            <a:off x="311700" y="3528875"/>
            <a:ext cx="8183700" cy="861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400"/>
              <a:t>Thomas Dodds, Andrew Hilsdon, Alexander Holland, Vana Ducusin, Noah Disheroon, Parker Dew</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Interface Design</a:t>
            </a:r>
            <a:endParaRPr/>
          </a:p>
        </p:txBody>
      </p:sp>
      <p:sp>
        <p:nvSpPr>
          <p:cNvPr id="127" name="Google Shape;127;p22"/>
          <p:cNvSpPr txBox="1"/>
          <p:nvPr>
            <p:ph idx="1" type="body"/>
          </p:nvPr>
        </p:nvSpPr>
        <p:spPr>
          <a:xfrm>
            <a:off x="311700" y="1266175"/>
            <a:ext cx="3999900" cy="2792400"/>
          </a:xfrm>
          <a:prstGeom prst="rect">
            <a:avLst/>
          </a:prstGeom>
        </p:spPr>
        <p:txBody>
          <a:bodyPr anchorCtr="0" anchor="t" bIns="91425" lIns="91425" spcFirstLastPara="1" rIns="91425" wrap="square" tIns="91425">
            <a:normAutofit lnSpcReduction="20000"/>
          </a:bodyPr>
          <a:lstStyle/>
          <a:p>
            <a:pPr indent="-317500" lvl="0" marL="457200" rtl="0" algn="l">
              <a:spcBef>
                <a:spcPts val="0"/>
              </a:spcBef>
              <a:spcAft>
                <a:spcPts val="0"/>
              </a:spcAft>
              <a:buSzPts val="1400"/>
              <a:buChar char="●"/>
            </a:pPr>
            <a:r>
              <a:rPr lang="en"/>
              <a:t>Home screen</a:t>
            </a:r>
            <a:endParaRPr/>
          </a:p>
          <a:p>
            <a:pPr indent="-304800" lvl="1" marL="914400" rtl="0" algn="l">
              <a:spcBef>
                <a:spcPts val="0"/>
              </a:spcBef>
              <a:spcAft>
                <a:spcPts val="0"/>
              </a:spcAft>
              <a:buSzPts val="1200"/>
              <a:buChar char="○"/>
            </a:pPr>
            <a:r>
              <a:rPr lang="en"/>
              <a:t>Current shelf info/contents</a:t>
            </a:r>
            <a:endParaRPr/>
          </a:p>
          <a:p>
            <a:pPr indent="-304800" lvl="1" marL="914400" rtl="0" algn="l">
              <a:spcBef>
                <a:spcPts val="0"/>
              </a:spcBef>
              <a:spcAft>
                <a:spcPts val="0"/>
              </a:spcAft>
              <a:buSzPts val="1200"/>
              <a:buChar char="○"/>
            </a:pPr>
            <a:r>
              <a:rPr lang="en"/>
              <a:t>Search bar to search parts</a:t>
            </a:r>
            <a:endParaRPr/>
          </a:p>
          <a:p>
            <a:pPr indent="-304800" lvl="1" marL="914400" rtl="0" algn="l">
              <a:spcBef>
                <a:spcPts val="0"/>
              </a:spcBef>
              <a:spcAft>
                <a:spcPts val="0"/>
              </a:spcAft>
              <a:buSzPts val="1200"/>
              <a:buChar char="○"/>
            </a:pPr>
            <a:r>
              <a:rPr lang="en"/>
              <a:t>Access to settings</a:t>
            </a:r>
            <a:endParaRPr/>
          </a:p>
          <a:p>
            <a:pPr indent="-317500" lvl="0" marL="457200" rtl="0" algn="l">
              <a:spcBef>
                <a:spcPts val="0"/>
              </a:spcBef>
              <a:spcAft>
                <a:spcPts val="0"/>
              </a:spcAft>
              <a:buSzPts val="1400"/>
              <a:buChar char="●"/>
            </a:pPr>
            <a:r>
              <a:rPr lang="en"/>
              <a:t>Search function</a:t>
            </a:r>
            <a:endParaRPr/>
          </a:p>
          <a:p>
            <a:pPr indent="-304800" lvl="1" marL="914400" rtl="0" algn="l">
              <a:spcBef>
                <a:spcPts val="0"/>
              </a:spcBef>
              <a:spcAft>
                <a:spcPts val="0"/>
              </a:spcAft>
              <a:buSzPts val="1200"/>
              <a:buChar char="○"/>
            </a:pPr>
            <a:r>
              <a:rPr lang="en"/>
              <a:t>Quickly search storage content by keyword or short descriptive phrase</a:t>
            </a:r>
            <a:endParaRPr/>
          </a:p>
          <a:p>
            <a:pPr indent="-304800" lvl="1" marL="914400" rtl="0" algn="l">
              <a:spcBef>
                <a:spcPts val="0"/>
              </a:spcBef>
              <a:spcAft>
                <a:spcPts val="0"/>
              </a:spcAft>
              <a:buSzPts val="1200"/>
              <a:buChar char="○"/>
            </a:pPr>
            <a:r>
              <a:rPr lang="en"/>
              <a:t>List the most relevant results</a:t>
            </a:r>
            <a:endParaRPr/>
          </a:p>
          <a:p>
            <a:pPr indent="-304800" lvl="1" marL="914400" rtl="0" algn="l">
              <a:spcBef>
                <a:spcPts val="0"/>
              </a:spcBef>
              <a:spcAft>
                <a:spcPts val="0"/>
              </a:spcAft>
              <a:buSzPts val="1200"/>
              <a:buChar char="○"/>
            </a:pPr>
            <a:r>
              <a:rPr lang="en"/>
              <a:t>Allow operator to one-touch “go-to” the shelf containing a search result</a:t>
            </a:r>
            <a:endParaRPr/>
          </a:p>
          <a:p>
            <a:pPr indent="-304800" lvl="1" marL="914400" rtl="0" algn="l">
              <a:spcBef>
                <a:spcPts val="0"/>
              </a:spcBef>
              <a:spcAft>
                <a:spcPts val="0"/>
              </a:spcAft>
              <a:buSzPts val="1200"/>
              <a:buChar char="○"/>
            </a:pPr>
            <a:r>
              <a:rPr lang="en"/>
              <a:t>Part database modifiable from settings</a:t>
            </a:r>
            <a:endParaRPr/>
          </a:p>
          <a:p>
            <a:pPr indent="-317500" lvl="0" marL="457200" rtl="0" algn="l">
              <a:spcBef>
                <a:spcPts val="0"/>
              </a:spcBef>
              <a:spcAft>
                <a:spcPts val="0"/>
              </a:spcAft>
              <a:buSzPts val="1400"/>
              <a:buChar char="●"/>
            </a:pPr>
            <a:r>
              <a:rPr lang="en"/>
              <a:t>Persistent up/down buttons - always able to manually index shelves</a:t>
            </a:r>
            <a:endParaRPr/>
          </a:p>
        </p:txBody>
      </p:sp>
      <p:pic>
        <p:nvPicPr>
          <p:cNvPr id="128" name="Google Shape;128;p22"/>
          <p:cNvPicPr preferRelativeResize="0"/>
          <p:nvPr/>
        </p:nvPicPr>
        <p:blipFill>
          <a:blip r:embed="rId3">
            <a:alphaModFix/>
          </a:blip>
          <a:stretch>
            <a:fillRect/>
          </a:stretch>
        </p:blipFill>
        <p:spPr>
          <a:xfrm>
            <a:off x="5147999" y="445025"/>
            <a:ext cx="3684300" cy="2072425"/>
          </a:xfrm>
          <a:prstGeom prst="rect">
            <a:avLst/>
          </a:prstGeom>
          <a:noFill/>
          <a:ln>
            <a:noFill/>
          </a:ln>
          <a:effectLst>
            <a:outerShdw blurRad="57150" rotWithShape="0" algn="bl" dir="5400000" dist="19050">
              <a:srgbClr val="000000">
                <a:alpha val="50000"/>
              </a:srgbClr>
            </a:outerShdw>
          </a:effectLst>
        </p:spPr>
      </p:pic>
      <p:pic>
        <p:nvPicPr>
          <p:cNvPr id="129" name="Google Shape;129;p22"/>
          <p:cNvPicPr preferRelativeResize="0"/>
          <p:nvPr/>
        </p:nvPicPr>
        <p:blipFill>
          <a:blip r:embed="rId4">
            <a:alphaModFix/>
          </a:blip>
          <a:stretch>
            <a:fillRect/>
          </a:stretch>
        </p:blipFill>
        <p:spPr>
          <a:xfrm>
            <a:off x="5148000" y="2670025"/>
            <a:ext cx="3684300" cy="2072425"/>
          </a:xfrm>
          <a:prstGeom prst="rect">
            <a:avLst/>
          </a:prstGeom>
          <a:noFill/>
          <a:ln>
            <a:noFill/>
          </a:ln>
          <a:effectLst>
            <a:outerShdw blurRad="57150" rotWithShape="0" algn="bl" dir="5400000" dist="19050">
              <a:srgbClr val="000000">
                <a:alpha val="50000"/>
              </a:srgbClr>
            </a:outerShdw>
          </a:effectLst>
        </p:spPr>
      </p:pic>
      <p:sp>
        <p:nvSpPr>
          <p:cNvPr id="130" name="Google Shape;130;p22"/>
          <p:cNvSpPr txBox="1"/>
          <p:nvPr>
            <p:ph idx="1" type="body"/>
          </p:nvPr>
        </p:nvSpPr>
        <p:spPr>
          <a:xfrm>
            <a:off x="311700" y="4058575"/>
            <a:ext cx="4525200" cy="59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i="1" lang="en" sz="1200">
                <a:solidFill>
                  <a:schemeClr val="lt2"/>
                </a:solidFill>
              </a:rPr>
              <a:t>Top: “Home screen” mockup. Bottom: “Search screen” mockup.</a:t>
            </a:r>
            <a:endParaRPr i="1" sz="1200">
              <a:solidFill>
                <a:schemeClr val="l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Drive Motors: DC vs AC</a:t>
            </a:r>
            <a:endParaRPr/>
          </a:p>
        </p:txBody>
      </p:sp>
      <p:sp>
        <p:nvSpPr>
          <p:cNvPr id="136" name="Google Shape;136;p23"/>
          <p:cNvSpPr txBox="1"/>
          <p:nvPr>
            <p:ph idx="1" type="body"/>
          </p:nvPr>
        </p:nvSpPr>
        <p:spPr>
          <a:xfrm>
            <a:off x="311700" y="1152475"/>
            <a:ext cx="28695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Both AC and DC motors are multipurpose machines with a wide range of usability and adaptability. Either type of motor would fit the design case.</a:t>
            </a:r>
            <a:endParaRPr/>
          </a:p>
          <a:p>
            <a:pPr indent="0" lvl="0" marL="0" rtl="0" algn="l">
              <a:lnSpc>
                <a:spcPct val="115000"/>
              </a:lnSpc>
              <a:spcBef>
                <a:spcPts val="1200"/>
              </a:spcBef>
              <a:spcAft>
                <a:spcPts val="0"/>
              </a:spcAft>
              <a:buNone/>
            </a:pPr>
            <a:r>
              <a:rPr lang="en"/>
              <a:t>Factors to consider:</a:t>
            </a:r>
            <a:endParaRPr/>
          </a:p>
          <a:p>
            <a:pPr indent="-317500" lvl="0" marL="457200" rtl="0" algn="l">
              <a:lnSpc>
                <a:spcPct val="115000"/>
              </a:lnSpc>
              <a:spcBef>
                <a:spcPts val="0"/>
              </a:spcBef>
              <a:spcAft>
                <a:spcPts val="0"/>
              </a:spcAft>
              <a:buSzPts val="1400"/>
              <a:buChar char="●"/>
            </a:pPr>
            <a:r>
              <a:rPr lang="en" sz="1400"/>
              <a:t>Usability</a:t>
            </a:r>
            <a:endParaRPr sz="1400"/>
          </a:p>
          <a:p>
            <a:pPr indent="-317500" lvl="0" marL="457200" rtl="0" algn="l">
              <a:lnSpc>
                <a:spcPct val="115000"/>
              </a:lnSpc>
              <a:spcBef>
                <a:spcPts val="0"/>
              </a:spcBef>
              <a:spcAft>
                <a:spcPts val="0"/>
              </a:spcAft>
              <a:buSzPts val="1400"/>
              <a:buChar char="●"/>
            </a:pPr>
            <a:r>
              <a:rPr lang="en" sz="1400"/>
              <a:t>Ability to implement</a:t>
            </a:r>
            <a:endParaRPr sz="1400"/>
          </a:p>
          <a:p>
            <a:pPr indent="-317500" lvl="0" marL="457200" rtl="0" algn="l">
              <a:lnSpc>
                <a:spcPct val="115000"/>
              </a:lnSpc>
              <a:spcBef>
                <a:spcPts val="0"/>
              </a:spcBef>
              <a:spcAft>
                <a:spcPts val="0"/>
              </a:spcAft>
              <a:buSzPts val="1400"/>
              <a:buChar char="●"/>
            </a:pPr>
            <a:r>
              <a:rPr lang="en" sz="1400"/>
              <a:t>Cost</a:t>
            </a:r>
            <a:endParaRPr sz="1400"/>
          </a:p>
        </p:txBody>
      </p:sp>
      <p:pic>
        <p:nvPicPr>
          <p:cNvPr id="137" name="Google Shape;137;p23"/>
          <p:cNvPicPr preferRelativeResize="0"/>
          <p:nvPr/>
        </p:nvPicPr>
        <p:blipFill rotWithShape="1">
          <a:blip r:embed="rId3">
            <a:alphaModFix/>
          </a:blip>
          <a:srcRect b="17720" l="2605" r="3338" t="6389"/>
          <a:stretch/>
        </p:blipFill>
        <p:spPr>
          <a:xfrm>
            <a:off x="3181275" y="1255313"/>
            <a:ext cx="5801050" cy="26328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 Motor Implementation</a:t>
            </a:r>
            <a:endParaRPr/>
          </a:p>
        </p:txBody>
      </p:sp>
      <p:sp>
        <p:nvSpPr>
          <p:cNvPr id="143" name="Google Shape;143;p24"/>
          <p:cNvSpPr txBox="1"/>
          <p:nvPr>
            <p:ph idx="1" type="body"/>
          </p:nvPr>
        </p:nvSpPr>
        <p:spPr>
          <a:xfrm>
            <a:off x="311700" y="1152475"/>
            <a:ext cx="5581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With an AC Motor, we would need a </a:t>
            </a:r>
            <a:r>
              <a:rPr b="1" lang="en"/>
              <a:t>Relay Module </a:t>
            </a:r>
            <a:r>
              <a:rPr lang="en"/>
              <a:t>to work in tandem with our </a:t>
            </a:r>
            <a:r>
              <a:rPr b="1" lang="en"/>
              <a:t>Raspberry Pi.</a:t>
            </a:r>
            <a:endParaRPr b="1"/>
          </a:p>
          <a:p>
            <a:pPr indent="0" lvl="0" marL="0" rtl="0" algn="l">
              <a:spcBef>
                <a:spcPts val="1200"/>
              </a:spcBef>
              <a:spcAft>
                <a:spcPts val="1200"/>
              </a:spcAft>
              <a:buNone/>
            </a:pPr>
            <a:r>
              <a:rPr lang="en"/>
              <a:t>	This </a:t>
            </a:r>
            <a:r>
              <a:rPr b="1" lang="en"/>
              <a:t>Relay </a:t>
            </a:r>
            <a:r>
              <a:rPr lang="en"/>
              <a:t>would function as a switch to change which direction our motor turns, allowing more </a:t>
            </a:r>
            <a:r>
              <a:rPr lang="en"/>
              <a:t>accessibility</a:t>
            </a:r>
            <a:r>
              <a:rPr lang="en"/>
              <a:t> and ease of access for the shelf.</a:t>
            </a:r>
            <a:endParaRPr/>
          </a:p>
        </p:txBody>
      </p:sp>
      <p:pic>
        <p:nvPicPr>
          <p:cNvPr id="144" name="Google Shape;144;p24"/>
          <p:cNvPicPr preferRelativeResize="0"/>
          <p:nvPr/>
        </p:nvPicPr>
        <p:blipFill>
          <a:blip r:embed="rId3">
            <a:alphaModFix/>
          </a:blip>
          <a:stretch>
            <a:fillRect/>
          </a:stretch>
        </p:blipFill>
        <p:spPr>
          <a:xfrm>
            <a:off x="5974800" y="1152463"/>
            <a:ext cx="2857500" cy="2143125"/>
          </a:xfrm>
          <a:prstGeom prst="rect">
            <a:avLst/>
          </a:prstGeom>
          <a:noFill/>
          <a:ln>
            <a:noFill/>
          </a:ln>
        </p:spPr>
      </p:pic>
      <p:sp>
        <p:nvSpPr>
          <p:cNvPr id="145" name="Google Shape;145;p24"/>
          <p:cNvSpPr/>
          <p:nvPr/>
        </p:nvSpPr>
        <p:spPr>
          <a:xfrm>
            <a:off x="7850975" y="2878925"/>
            <a:ext cx="700200" cy="11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4"/>
          <p:cNvSpPr txBox="1"/>
          <p:nvPr/>
        </p:nvSpPr>
        <p:spPr>
          <a:xfrm>
            <a:off x="7943850" y="2762425"/>
            <a:ext cx="8286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solidFill>
                  <a:srgbClr val="FF0000"/>
                </a:solidFill>
              </a:rPr>
              <a:t>AC Motor</a:t>
            </a:r>
            <a:endParaRPr sz="500">
              <a:solidFill>
                <a:srgbClr val="FF0000"/>
              </a:solidFill>
            </a:endParaRPr>
          </a:p>
        </p:txBody>
      </p:sp>
      <p:sp>
        <p:nvSpPr>
          <p:cNvPr id="147" name="Google Shape;147;p24"/>
          <p:cNvSpPr txBox="1"/>
          <p:nvPr/>
        </p:nvSpPr>
        <p:spPr>
          <a:xfrm>
            <a:off x="6074650" y="2440950"/>
            <a:ext cx="8286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solidFill>
                  <a:srgbClr val="FF0000"/>
                </a:solidFill>
              </a:rPr>
              <a:t>Raspberry</a:t>
            </a:r>
            <a:r>
              <a:rPr lang="en" sz="500">
                <a:solidFill>
                  <a:srgbClr val="FF0000"/>
                </a:solidFill>
              </a:rPr>
              <a:t> Pi</a:t>
            </a:r>
            <a:endParaRPr sz="500">
              <a:solidFill>
                <a:srgbClr val="FF0000"/>
              </a:solidFill>
            </a:endParaRPr>
          </a:p>
        </p:txBody>
      </p:sp>
      <p:sp>
        <p:nvSpPr>
          <p:cNvPr id="148" name="Google Shape;148;p24"/>
          <p:cNvSpPr txBox="1"/>
          <p:nvPr/>
        </p:nvSpPr>
        <p:spPr>
          <a:xfrm>
            <a:off x="7058100" y="2093225"/>
            <a:ext cx="8286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solidFill>
                  <a:srgbClr val="FF0000"/>
                </a:solidFill>
              </a:rPr>
              <a:t>Relay</a:t>
            </a:r>
            <a:endParaRPr sz="500">
              <a:solidFill>
                <a:srgbClr val="FF0000"/>
              </a:solidFill>
            </a:endParaRPr>
          </a:p>
        </p:txBody>
      </p:sp>
      <p:sp>
        <p:nvSpPr>
          <p:cNvPr id="149" name="Google Shape;149;p24"/>
          <p:cNvSpPr/>
          <p:nvPr/>
        </p:nvSpPr>
        <p:spPr>
          <a:xfrm>
            <a:off x="6043625" y="2657475"/>
            <a:ext cx="535800" cy="11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4"/>
          <p:cNvSpPr/>
          <p:nvPr/>
        </p:nvSpPr>
        <p:spPr>
          <a:xfrm>
            <a:off x="6867525" y="2028975"/>
            <a:ext cx="535800" cy="11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DC Motor Implementation</a:t>
            </a:r>
            <a:endParaRPr/>
          </a:p>
        </p:txBody>
      </p:sp>
      <p:sp>
        <p:nvSpPr>
          <p:cNvPr id="156" name="Google Shape;156;p25"/>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DC Motors have a little more to them. A </a:t>
            </a:r>
            <a:r>
              <a:rPr b="1" lang="en"/>
              <a:t>H-Bridge</a:t>
            </a:r>
            <a:r>
              <a:rPr lang="en"/>
              <a:t> design would be required in order to </a:t>
            </a:r>
            <a:r>
              <a:rPr lang="en"/>
              <a:t>control the direction of the motor.</a:t>
            </a:r>
            <a:endParaRPr/>
          </a:p>
          <a:p>
            <a:pPr indent="0" lvl="0" marL="0" rtl="0" algn="l">
              <a:spcBef>
                <a:spcPts val="1200"/>
              </a:spcBef>
              <a:spcAft>
                <a:spcPts val="1200"/>
              </a:spcAft>
              <a:buNone/>
            </a:pPr>
            <a:r>
              <a:rPr lang="en"/>
              <a:t>	A </a:t>
            </a:r>
            <a:r>
              <a:rPr b="1" lang="en"/>
              <a:t>H-Bridge </a:t>
            </a:r>
            <a:r>
              <a:rPr lang="en"/>
              <a:t>allows for more fine tuned control over the current and voltage supplied to the motor. It can also be designed with Basic lab equipment.</a:t>
            </a:r>
            <a:endParaRPr/>
          </a:p>
        </p:txBody>
      </p:sp>
      <p:pic>
        <p:nvPicPr>
          <p:cNvPr id="157" name="Google Shape;157;p25"/>
          <p:cNvPicPr preferRelativeResize="0"/>
          <p:nvPr/>
        </p:nvPicPr>
        <p:blipFill>
          <a:blip r:embed="rId3">
            <a:alphaModFix/>
          </a:blip>
          <a:stretch>
            <a:fillRect/>
          </a:stretch>
        </p:blipFill>
        <p:spPr>
          <a:xfrm>
            <a:off x="4724400" y="1170125"/>
            <a:ext cx="4267201" cy="2966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Electrical Cost</a:t>
            </a:r>
            <a:endParaRPr/>
          </a:p>
        </p:txBody>
      </p:sp>
      <p:sp>
        <p:nvSpPr>
          <p:cNvPr id="163" name="Google Shape;163;p2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457200" lvl="0" marL="0" rtl="0" algn="l">
              <a:spcBef>
                <a:spcPts val="0"/>
              </a:spcBef>
              <a:spcAft>
                <a:spcPts val="0"/>
              </a:spcAft>
              <a:buNone/>
            </a:pPr>
            <a:r>
              <a:rPr lang="en"/>
              <a:t>For the amount of </a:t>
            </a:r>
            <a:r>
              <a:rPr lang="en"/>
              <a:t>torque</a:t>
            </a:r>
            <a:r>
              <a:rPr lang="en"/>
              <a:t> needed to rotate the shelf, a motor with at least 1/4 horsepower is needed.</a:t>
            </a:r>
            <a:endParaRPr/>
          </a:p>
          <a:p>
            <a:pPr indent="457200" lvl="0" marL="0" rtl="0" algn="l">
              <a:spcBef>
                <a:spcPts val="1200"/>
              </a:spcBef>
              <a:spcAft>
                <a:spcPts val="0"/>
              </a:spcAft>
              <a:buNone/>
            </a:pPr>
            <a:r>
              <a:rPr lang="en"/>
              <a:t>For both types of motors, the average cost would be roughly the same at around $200-$250.</a:t>
            </a:r>
            <a:endParaRPr/>
          </a:p>
          <a:p>
            <a:pPr indent="457200" lvl="0" marL="0" rtl="0" algn="l">
              <a:spcBef>
                <a:spcPts val="1200"/>
              </a:spcBef>
              <a:spcAft>
                <a:spcPts val="0"/>
              </a:spcAft>
              <a:buNone/>
            </a:pPr>
            <a:r>
              <a:rPr lang="en"/>
              <a:t>A relay for an AC motor costs no more than $5 to $10. A</a:t>
            </a:r>
            <a:r>
              <a:rPr lang="en"/>
              <a:t>n</a:t>
            </a:r>
            <a:r>
              <a:rPr lang="en"/>
              <a:t> H-Bridge implementation will cost a similar amount.</a:t>
            </a:r>
            <a:endParaRPr/>
          </a:p>
          <a:p>
            <a:pPr indent="457200" lvl="0" marL="0" rtl="0" algn="l">
              <a:spcBef>
                <a:spcPts val="1200"/>
              </a:spcBef>
              <a:spcAft>
                <a:spcPts val="0"/>
              </a:spcAft>
              <a:buNone/>
            </a:pPr>
            <a:r>
              <a:t/>
            </a:r>
            <a:endParaRPr/>
          </a:p>
          <a:p>
            <a:pPr indent="45720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Electrical Interface</a:t>
            </a:r>
            <a:endParaRPr/>
          </a:p>
        </p:txBody>
      </p:sp>
      <p:sp>
        <p:nvSpPr>
          <p:cNvPr id="169" name="Google Shape;169;p27"/>
          <p:cNvSpPr txBox="1"/>
          <p:nvPr>
            <p:ph idx="1" type="body"/>
          </p:nvPr>
        </p:nvSpPr>
        <p:spPr>
          <a:xfrm>
            <a:off x="311700" y="1266175"/>
            <a:ext cx="3999900" cy="4125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a:t>Pseudocode: Power control</a:t>
            </a:r>
            <a:endParaRPr b="1"/>
          </a:p>
        </p:txBody>
      </p:sp>
      <p:sp>
        <p:nvSpPr>
          <p:cNvPr id="170" name="Google Shape;170;p27"/>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1" name="Google Shape;171;p27"/>
          <p:cNvPicPr preferRelativeResize="0"/>
          <p:nvPr/>
        </p:nvPicPr>
        <p:blipFill>
          <a:blip r:embed="rId3">
            <a:alphaModFix/>
          </a:blip>
          <a:stretch>
            <a:fillRect/>
          </a:stretch>
        </p:blipFill>
        <p:spPr>
          <a:xfrm>
            <a:off x="678850" y="1678625"/>
            <a:ext cx="3387296" cy="2734025"/>
          </a:xfrm>
          <a:prstGeom prst="rect">
            <a:avLst/>
          </a:prstGeom>
          <a:noFill/>
          <a:ln>
            <a:noFill/>
          </a:ln>
        </p:spPr>
      </p:pic>
      <p:graphicFrame>
        <p:nvGraphicFramePr>
          <p:cNvPr id="172" name="Google Shape;172;p27"/>
          <p:cNvGraphicFramePr/>
          <p:nvPr/>
        </p:nvGraphicFramePr>
        <p:xfrm>
          <a:off x="4311600" y="1266183"/>
          <a:ext cx="3000000" cy="3000000"/>
        </p:xfrm>
        <a:graphic>
          <a:graphicData uri="http://schemas.openxmlformats.org/drawingml/2006/table">
            <a:tbl>
              <a:tblPr>
                <a:noFill/>
                <a:tableStyleId>{63365B16-8A89-47DD-8D2F-11FB2BCA3BE5}</a:tableStyleId>
              </a:tblPr>
              <a:tblGrid>
                <a:gridCol w="791375"/>
                <a:gridCol w="791375"/>
                <a:gridCol w="791375"/>
                <a:gridCol w="2146575"/>
              </a:tblGrid>
              <a:tr h="455450">
                <a:tc gridSpan="4">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Motor Control Logic </a:t>
                      </a:r>
                      <a:r>
                        <a:rPr i="1" lang="en" sz="1200">
                          <a:latin typeface="Times New Roman"/>
                          <a:ea typeface="Times New Roman"/>
                          <a:cs typeface="Times New Roman"/>
                          <a:sym typeface="Times New Roman"/>
                        </a:rPr>
                        <a:t>(x = doesn’t matter)</a:t>
                      </a:r>
                      <a:endParaRPr i="1" sz="1200">
                        <a:latin typeface="Times New Roman"/>
                        <a:ea typeface="Times New Roman"/>
                        <a:cs typeface="Times New Roman"/>
                        <a:sym typeface="Times New Roman"/>
                      </a:endParaRPr>
                    </a:p>
                  </a:txBody>
                  <a:tcPr marT="91425" marB="91425" marR="91425" marL="91425">
                    <a:solidFill>
                      <a:schemeClr val="accent4"/>
                    </a:solidFill>
                  </a:tcPr>
                </a:tc>
                <a:tc hMerge="1"/>
                <a:tc hMerge="1"/>
                <a:tc hMerge="1"/>
              </a:tr>
              <a:tr h="412075">
                <a:tc>
                  <a:txBody>
                    <a:bodyPr/>
                    <a:lstStyle/>
                    <a:p>
                      <a:pPr indent="0" lvl="0" marL="0" rtl="0" algn="l">
                        <a:spcBef>
                          <a:spcPts val="0"/>
                        </a:spcBef>
                        <a:spcAft>
                          <a:spcPts val="0"/>
                        </a:spcAft>
                        <a:buNone/>
                      </a:pPr>
                      <a:r>
                        <a:rPr b="1" lang="en" sz="1100">
                          <a:latin typeface="Times New Roman"/>
                          <a:ea typeface="Times New Roman"/>
                          <a:cs typeface="Times New Roman"/>
                          <a:sym typeface="Times New Roman"/>
                        </a:rPr>
                        <a:t>Power</a:t>
                      </a:r>
                      <a:endParaRPr b="1" sz="1100">
                        <a:latin typeface="Times New Roman"/>
                        <a:ea typeface="Times New Roman"/>
                        <a:cs typeface="Times New Roman"/>
                        <a:sym typeface="Times New Roman"/>
                      </a:endParaRPr>
                    </a:p>
                  </a:txBody>
                  <a:tcPr marT="91425" marB="91425" marR="91425" marL="91425">
                    <a:solidFill>
                      <a:schemeClr val="lt1"/>
                    </a:solidFill>
                  </a:tcPr>
                </a:tc>
                <a:tc>
                  <a:txBody>
                    <a:bodyPr/>
                    <a:lstStyle/>
                    <a:p>
                      <a:pPr indent="0" lvl="0" marL="0" rtl="0" algn="l">
                        <a:spcBef>
                          <a:spcPts val="0"/>
                        </a:spcBef>
                        <a:spcAft>
                          <a:spcPts val="0"/>
                        </a:spcAft>
                        <a:buNone/>
                      </a:pPr>
                      <a:r>
                        <a:rPr b="1" lang="en" sz="1100">
                          <a:latin typeface="Times New Roman"/>
                          <a:ea typeface="Times New Roman"/>
                          <a:cs typeface="Times New Roman"/>
                          <a:sym typeface="Times New Roman"/>
                        </a:rPr>
                        <a:t>Lead1(M)</a:t>
                      </a:r>
                      <a:endParaRPr b="1" sz="1100">
                        <a:latin typeface="Times New Roman"/>
                        <a:ea typeface="Times New Roman"/>
                        <a:cs typeface="Times New Roman"/>
                        <a:sym typeface="Times New Roman"/>
                      </a:endParaRPr>
                    </a:p>
                  </a:txBody>
                  <a:tcPr marT="91425" marB="91425" marR="91425" marL="91425">
                    <a:solidFill>
                      <a:schemeClr val="lt1"/>
                    </a:solidFill>
                  </a:tcPr>
                </a:tc>
                <a:tc>
                  <a:txBody>
                    <a:bodyPr/>
                    <a:lstStyle/>
                    <a:p>
                      <a:pPr indent="0" lvl="0" marL="0" rtl="0" algn="l">
                        <a:spcBef>
                          <a:spcPts val="0"/>
                        </a:spcBef>
                        <a:spcAft>
                          <a:spcPts val="0"/>
                        </a:spcAft>
                        <a:buNone/>
                      </a:pPr>
                      <a:r>
                        <a:rPr b="1" lang="en" sz="1100">
                          <a:latin typeface="Times New Roman"/>
                          <a:ea typeface="Times New Roman"/>
                          <a:cs typeface="Times New Roman"/>
                          <a:sym typeface="Times New Roman"/>
                        </a:rPr>
                        <a:t>Lead2(M)</a:t>
                      </a:r>
                      <a:endParaRPr b="1" sz="1100">
                        <a:latin typeface="Times New Roman"/>
                        <a:ea typeface="Times New Roman"/>
                        <a:cs typeface="Times New Roman"/>
                        <a:sym typeface="Times New Roman"/>
                      </a:endParaRPr>
                    </a:p>
                  </a:txBody>
                  <a:tcPr marT="91425" marB="91425" marR="91425" marL="91425">
                    <a:solidFill>
                      <a:schemeClr val="lt1"/>
                    </a:solidFill>
                  </a:tcPr>
                </a:tc>
                <a:tc>
                  <a:txBody>
                    <a:bodyPr/>
                    <a:lstStyle/>
                    <a:p>
                      <a:pPr indent="0" lvl="0" marL="0" rtl="0" algn="l">
                        <a:spcBef>
                          <a:spcPts val="0"/>
                        </a:spcBef>
                        <a:spcAft>
                          <a:spcPts val="0"/>
                        </a:spcAft>
                        <a:buNone/>
                      </a:pPr>
                      <a:r>
                        <a:rPr b="1" lang="en" sz="1100">
                          <a:latin typeface="Times New Roman"/>
                          <a:ea typeface="Times New Roman"/>
                          <a:cs typeface="Times New Roman"/>
                          <a:sym typeface="Times New Roman"/>
                        </a:rPr>
                        <a:t>(M) MotorResult</a:t>
                      </a:r>
                      <a:endParaRPr b="1" sz="1100">
                        <a:latin typeface="Times New Roman"/>
                        <a:ea typeface="Times New Roman"/>
                        <a:cs typeface="Times New Roman"/>
                        <a:sym typeface="Times New Roman"/>
                      </a:endParaRPr>
                    </a:p>
                  </a:txBody>
                  <a:tcPr marT="91425" marB="91425" marR="91425" marL="91425">
                    <a:solidFill>
                      <a:schemeClr val="lt1"/>
                    </a:solidFill>
                  </a:tcPr>
                </a:tc>
              </a:tr>
              <a:tr h="455450">
                <a:tc>
                  <a:txBody>
                    <a:bodyPr/>
                    <a:lstStyle/>
                    <a:p>
                      <a:pPr indent="0" lvl="0" marL="0" rtl="0" algn="l">
                        <a:spcBef>
                          <a:spcPts val="0"/>
                        </a:spcBef>
                        <a:spcAft>
                          <a:spcPts val="0"/>
                        </a:spcAft>
                        <a:buNone/>
                      </a:pPr>
                      <a:r>
                        <a:rPr lang="en" sz="1100">
                          <a:latin typeface="Times New Roman"/>
                          <a:ea typeface="Times New Roman"/>
                          <a:cs typeface="Times New Roman"/>
                          <a:sym typeface="Times New Roman"/>
                        </a:rPr>
                        <a:t>0</a:t>
                      </a:r>
                      <a:endParaRPr sz="1100">
                        <a:latin typeface="Times New Roman"/>
                        <a:ea typeface="Times New Roman"/>
                        <a:cs typeface="Times New Roman"/>
                        <a:sym typeface="Times New Roman"/>
                      </a:endParaRPr>
                    </a:p>
                  </a:txBody>
                  <a:tcPr marT="91425" marB="91425" marR="91425" marL="91425">
                    <a:solidFill>
                      <a:schemeClr val="lt1"/>
                    </a:solidFill>
                  </a:tcPr>
                </a:tc>
                <a:tc>
                  <a:txBody>
                    <a:bodyPr/>
                    <a:lstStyle/>
                    <a:p>
                      <a:pPr indent="0" lvl="0" marL="0" rtl="0" algn="l">
                        <a:spcBef>
                          <a:spcPts val="0"/>
                        </a:spcBef>
                        <a:spcAft>
                          <a:spcPts val="0"/>
                        </a:spcAft>
                        <a:buNone/>
                      </a:pPr>
                      <a:r>
                        <a:rPr lang="en" sz="1100">
                          <a:latin typeface="Times New Roman"/>
                          <a:ea typeface="Times New Roman"/>
                          <a:cs typeface="Times New Roman"/>
                          <a:sym typeface="Times New Roman"/>
                        </a:rPr>
                        <a:t>x</a:t>
                      </a:r>
                      <a:endParaRPr sz="1100">
                        <a:latin typeface="Times New Roman"/>
                        <a:ea typeface="Times New Roman"/>
                        <a:cs typeface="Times New Roman"/>
                        <a:sym typeface="Times New Roman"/>
                      </a:endParaRPr>
                    </a:p>
                  </a:txBody>
                  <a:tcPr marT="91425" marB="91425" marR="91425" marL="91425">
                    <a:solidFill>
                      <a:schemeClr val="lt1"/>
                    </a:solidFill>
                  </a:tcPr>
                </a:tc>
                <a:tc>
                  <a:txBody>
                    <a:bodyPr/>
                    <a:lstStyle/>
                    <a:p>
                      <a:pPr indent="0" lvl="0" marL="0" rtl="0" algn="l">
                        <a:spcBef>
                          <a:spcPts val="0"/>
                        </a:spcBef>
                        <a:spcAft>
                          <a:spcPts val="0"/>
                        </a:spcAft>
                        <a:buNone/>
                      </a:pPr>
                      <a:r>
                        <a:rPr lang="en" sz="1100">
                          <a:latin typeface="Times New Roman"/>
                          <a:ea typeface="Times New Roman"/>
                          <a:cs typeface="Times New Roman"/>
                          <a:sym typeface="Times New Roman"/>
                        </a:rPr>
                        <a:t>x</a:t>
                      </a:r>
                      <a:endParaRPr sz="1100">
                        <a:latin typeface="Times New Roman"/>
                        <a:ea typeface="Times New Roman"/>
                        <a:cs typeface="Times New Roman"/>
                        <a:sym typeface="Times New Roman"/>
                      </a:endParaRPr>
                    </a:p>
                  </a:txBody>
                  <a:tcPr marT="91425" marB="91425" marR="91425" marL="91425">
                    <a:solidFill>
                      <a:schemeClr val="lt1"/>
                    </a:solidFill>
                  </a:tcPr>
                </a:tc>
                <a:tc>
                  <a:txBody>
                    <a:bodyPr/>
                    <a:lstStyle/>
                    <a:p>
                      <a:pPr indent="0" lvl="0" marL="0" rtl="0" algn="ctr">
                        <a:spcBef>
                          <a:spcPts val="0"/>
                        </a:spcBef>
                        <a:spcAft>
                          <a:spcPts val="0"/>
                        </a:spcAft>
                        <a:buNone/>
                      </a:pPr>
                      <a:r>
                        <a:rPr lang="en" sz="1300">
                          <a:latin typeface="Times New Roman"/>
                          <a:ea typeface="Times New Roman"/>
                          <a:cs typeface="Times New Roman"/>
                          <a:sym typeface="Times New Roman"/>
                        </a:rPr>
                        <a:t>Power off</a:t>
                      </a:r>
                      <a:endParaRPr sz="1300">
                        <a:latin typeface="Times New Roman"/>
                        <a:ea typeface="Times New Roman"/>
                        <a:cs typeface="Times New Roman"/>
                        <a:sym typeface="Times New Roman"/>
                      </a:endParaRPr>
                    </a:p>
                  </a:txBody>
                  <a:tcPr marT="91425" marB="91425" marR="91425" marL="91425">
                    <a:solidFill>
                      <a:schemeClr val="lt1"/>
                    </a:solidFill>
                  </a:tcPr>
                </a:tc>
              </a:tr>
              <a:tr h="455450">
                <a:tc>
                  <a:txBody>
                    <a:bodyPr/>
                    <a:lstStyle/>
                    <a:p>
                      <a:pPr indent="0" lvl="0" marL="0" rtl="0" algn="l">
                        <a:spcBef>
                          <a:spcPts val="0"/>
                        </a:spcBef>
                        <a:spcAft>
                          <a:spcPts val="0"/>
                        </a:spcAft>
                        <a:buNone/>
                      </a:pPr>
                      <a:r>
                        <a:rPr lang="en"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T="91425" marB="91425" marR="91425" marL="91425">
                    <a:solidFill>
                      <a:schemeClr val="lt1"/>
                    </a:solidFill>
                  </a:tcPr>
                </a:tc>
                <a:tc>
                  <a:txBody>
                    <a:bodyPr/>
                    <a:lstStyle/>
                    <a:p>
                      <a:pPr indent="0" lvl="0" marL="0" rtl="0" algn="l">
                        <a:spcBef>
                          <a:spcPts val="0"/>
                        </a:spcBef>
                        <a:spcAft>
                          <a:spcPts val="0"/>
                        </a:spcAft>
                        <a:buNone/>
                      </a:pPr>
                      <a:r>
                        <a:rPr lang="en" sz="1100">
                          <a:latin typeface="Times New Roman"/>
                          <a:ea typeface="Times New Roman"/>
                          <a:cs typeface="Times New Roman"/>
                          <a:sym typeface="Times New Roman"/>
                        </a:rPr>
                        <a:t>0</a:t>
                      </a:r>
                      <a:endParaRPr sz="1100">
                        <a:latin typeface="Times New Roman"/>
                        <a:ea typeface="Times New Roman"/>
                        <a:cs typeface="Times New Roman"/>
                        <a:sym typeface="Times New Roman"/>
                      </a:endParaRPr>
                    </a:p>
                  </a:txBody>
                  <a:tcPr marT="91425" marB="91425" marR="91425" marL="91425">
                    <a:solidFill>
                      <a:schemeClr val="lt1"/>
                    </a:solidFill>
                  </a:tcPr>
                </a:tc>
                <a:tc>
                  <a:txBody>
                    <a:bodyPr/>
                    <a:lstStyle/>
                    <a:p>
                      <a:pPr indent="0" lvl="0" marL="0" rtl="0" algn="l">
                        <a:spcBef>
                          <a:spcPts val="0"/>
                        </a:spcBef>
                        <a:spcAft>
                          <a:spcPts val="0"/>
                        </a:spcAft>
                        <a:buNone/>
                      </a:pPr>
                      <a:r>
                        <a:rPr lang="en" sz="1100">
                          <a:latin typeface="Times New Roman"/>
                          <a:ea typeface="Times New Roman"/>
                          <a:cs typeface="Times New Roman"/>
                          <a:sym typeface="Times New Roman"/>
                        </a:rPr>
                        <a:t>0</a:t>
                      </a:r>
                      <a:endParaRPr sz="1100">
                        <a:latin typeface="Times New Roman"/>
                        <a:ea typeface="Times New Roman"/>
                        <a:cs typeface="Times New Roman"/>
                        <a:sym typeface="Times New Roman"/>
                      </a:endParaRPr>
                    </a:p>
                  </a:txBody>
                  <a:tcPr marT="91425" marB="91425" marR="91425" marL="91425">
                    <a:solidFill>
                      <a:schemeClr val="lt1"/>
                    </a:solidFill>
                  </a:tcPr>
                </a:tc>
                <a:tc>
                  <a:txBody>
                    <a:bodyPr/>
                    <a:lstStyle/>
                    <a:p>
                      <a:pPr indent="0" lvl="0" marL="0" rtl="0" algn="ctr">
                        <a:spcBef>
                          <a:spcPts val="0"/>
                        </a:spcBef>
                        <a:spcAft>
                          <a:spcPts val="0"/>
                        </a:spcAft>
                        <a:buNone/>
                      </a:pPr>
                      <a:r>
                        <a:rPr lang="en" sz="1300">
                          <a:latin typeface="Times New Roman"/>
                          <a:ea typeface="Times New Roman"/>
                          <a:cs typeface="Times New Roman"/>
                          <a:sym typeface="Times New Roman"/>
                        </a:rPr>
                        <a:t>No movement</a:t>
                      </a:r>
                      <a:endParaRPr sz="1300">
                        <a:latin typeface="Times New Roman"/>
                        <a:ea typeface="Times New Roman"/>
                        <a:cs typeface="Times New Roman"/>
                        <a:sym typeface="Times New Roman"/>
                      </a:endParaRPr>
                    </a:p>
                  </a:txBody>
                  <a:tcPr marT="91425" marB="91425" marR="91425" marL="91425">
                    <a:solidFill>
                      <a:schemeClr val="lt1"/>
                    </a:solidFill>
                  </a:tcPr>
                </a:tc>
              </a:tr>
              <a:tr h="455450">
                <a:tc>
                  <a:txBody>
                    <a:bodyPr/>
                    <a:lstStyle/>
                    <a:p>
                      <a:pPr indent="0" lvl="0" marL="0" rtl="0" algn="l">
                        <a:spcBef>
                          <a:spcPts val="0"/>
                        </a:spcBef>
                        <a:spcAft>
                          <a:spcPts val="0"/>
                        </a:spcAft>
                        <a:buNone/>
                      </a:pPr>
                      <a:r>
                        <a:rPr lang="en"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T="91425" marB="91425" marR="91425" marL="91425">
                    <a:solidFill>
                      <a:schemeClr val="lt1"/>
                    </a:solidFill>
                  </a:tcPr>
                </a:tc>
                <a:tc>
                  <a:txBody>
                    <a:bodyPr/>
                    <a:lstStyle/>
                    <a:p>
                      <a:pPr indent="0" lvl="0" marL="0" rtl="0" algn="l">
                        <a:spcBef>
                          <a:spcPts val="0"/>
                        </a:spcBef>
                        <a:spcAft>
                          <a:spcPts val="0"/>
                        </a:spcAft>
                        <a:buNone/>
                      </a:pPr>
                      <a:r>
                        <a:rPr lang="en" sz="1100">
                          <a:latin typeface="Times New Roman"/>
                          <a:ea typeface="Times New Roman"/>
                          <a:cs typeface="Times New Roman"/>
                          <a:sym typeface="Times New Roman"/>
                        </a:rPr>
                        <a:t>0</a:t>
                      </a:r>
                      <a:endParaRPr sz="1100">
                        <a:latin typeface="Times New Roman"/>
                        <a:ea typeface="Times New Roman"/>
                        <a:cs typeface="Times New Roman"/>
                        <a:sym typeface="Times New Roman"/>
                      </a:endParaRPr>
                    </a:p>
                  </a:txBody>
                  <a:tcPr marT="91425" marB="91425" marR="91425" marL="91425">
                    <a:solidFill>
                      <a:schemeClr val="lt1"/>
                    </a:solidFill>
                  </a:tcPr>
                </a:tc>
                <a:tc>
                  <a:txBody>
                    <a:bodyPr/>
                    <a:lstStyle/>
                    <a:p>
                      <a:pPr indent="0" lvl="0" marL="0" rtl="0" algn="l">
                        <a:spcBef>
                          <a:spcPts val="0"/>
                        </a:spcBef>
                        <a:spcAft>
                          <a:spcPts val="0"/>
                        </a:spcAft>
                        <a:buNone/>
                      </a:pPr>
                      <a:r>
                        <a:rPr lang="en"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T="91425" marB="91425" marR="91425" marL="91425">
                    <a:solidFill>
                      <a:schemeClr val="lt1"/>
                    </a:solidFill>
                  </a:tcPr>
                </a:tc>
                <a:tc>
                  <a:txBody>
                    <a:bodyPr/>
                    <a:lstStyle/>
                    <a:p>
                      <a:pPr indent="0" lvl="0" marL="0" rtl="0" algn="ctr">
                        <a:spcBef>
                          <a:spcPts val="0"/>
                        </a:spcBef>
                        <a:spcAft>
                          <a:spcPts val="0"/>
                        </a:spcAft>
                        <a:buNone/>
                      </a:pPr>
                      <a:r>
                        <a:rPr lang="en" sz="1300">
                          <a:latin typeface="Times New Roman"/>
                          <a:ea typeface="Times New Roman"/>
                          <a:cs typeface="Times New Roman"/>
                          <a:sym typeface="Times New Roman"/>
                        </a:rPr>
                        <a:t>Shelves move up</a:t>
                      </a:r>
                      <a:endParaRPr sz="1300">
                        <a:latin typeface="Times New Roman"/>
                        <a:ea typeface="Times New Roman"/>
                        <a:cs typeface="Times New Roman"/>
                        <a:sym typeface="Times New Roman"/>
                      </a:endParaRPr>
                    </a:p>
                  </a:txBody>
                  <a:tcPr marT="91425" marB="91425" marR="91425" marL="91425">
                    <a:solidFill>
                      <a:schemeClr val="lt1"/>
                    </a:solidFill>
                  </a:tcPr>
                </a:tc>
              </a:tr>
              <a:tr h="455450">
                <a:tc>
                  <a:txBody>
                    <a:bodyPr/>
                    <a:lstStyle/>
                    <a:p>
                      <a:pPr indent="0" lvl="0" marL="0" rtl="0" algn="l">
                        <a:spcBef>
                          <a:spcPts val="0"/>
                        </a:spcBef>
                        <a:spcAft>
                          <a:spcPts val="0"/>
                        </a:spcAft>
                        <a:buNone/>
                      </a:pPr>
                      <a:r>
                        <a:rPr lang="en"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T="91425" marB="91425" marR="91425" marL="91425">
                    <a:solidFill>
                      <a:schemeClr val="lt1"/>
                    </a:solidFill>
                  </a:tcPr>
                </a:tc>
                <a:tc>
                  <a:txBody>
                    <a:bodyPr/>
                    <a:lstStyle/>
                    <a:p>
                      <a:pPr indent="0" lvl="0" marL="0" rtl="0" algn="l">
                        <a:spcBef>
                          <a:spcPts val="0"/>
                        </a:spcBef>
                        <a:spcAft>
                          <a:spcPts val="0"/>
                        </a:spcAft>
                        <a:buNone/>
                      </a:pPr>
                      <a:r>
                        <a:rPr lang="en"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T="91425" marB="91425" marR="91425" marL="91425">
                    <a:solidFill>
                      <a:schemeClr val="lt1"/>
                    </a:solidFill>
                  </a:tcPr>
                </a:tc>
                <a:tc>
                  <a:txBody>
                    <a:bodyPr/>
                    <a:lstStyle/>
                    <a:p>
                      <a:pPr indent="0" lvl="0" marL="0" rtl="0" algn="l">
                        <a:spcBef>
                          <a:spcPts val="0"/>
                        </a:spcBef>
                        <a:spcAft>
                          <a:spcPts val="0"/>
                        </a:spcAft>
                        <a:buNone/>
                      </a:pPr>
                      <a:r>
                        <a:rPr lang="en" sz="1100">
                          <a:latin typeface="Times New Roman"/>
                          <a:ea typeface="Times New Roman"/>
                          <a:cs typeface="Times New Roman"/>
                          <a:sym typeface="Times New Roman"/>
                        </a:rPr>
                        <a:t>0</a:t>
                      </a:r>
                      <a:endParaRPr sz="1100">
                        <a:latin typeface="Times New Roman"/>
                        <a:ea typeface="Times New Roman"/>
                        <a:cs typeface="Times New Roman"/>
                        <a:sym typeface="Times New Roman"/>
                      </a:endParaRPr>
                    </a:p>
                  </a:txBody>
                  <a:tcPr marT="91425" marB="91425" marR="91425" marL="91425">
                    <a:solidFill>
                      <a:schemeClr val="lt1"/>
                    </a:solidFill>
                  </a:tcPr>
                </a:tc>
                <a:tc>
                  <a:txBody>
                    <a:bodyPr/>
                    <a:lstStyle/>
                    <a:p>
                      <a:pPr indent="0" lvl="0" marL="0" rtl="0" algn="ctr">
                        <a:spcBef>
                          <a:spcPts val="0"/>
                        </a:spcBef>
                        <a:spcAft>
                          <a:spcPts val="0"/>
                        </a:spcAft>
                        <a:buNone/>
                      </a:pPr>
                      <a:r>
                        <a:rPr lang="en" sz="1300">
                          <a:latin typeface="Times New Roman"/>
                          <a:ea typeface="Times New Roman"/>
                          <a:cs typeface="Times New Roman"/>
                          <a:sym typeface="Times New Roman"/>
                        </a:rPr>
                        <a:t>Shelves move down</a:t>
                      </a:r>
                      <a:endParaRPr sz="1300">
                        <a:latin typeface="Times New Roman"/>
                        <a:ea typeface="Times New Roman"/>
                        <a:cs typeface="Times New Roman"/>
                        <a:sym typeface="Times New Roman"/>
                      </a:endParaRPr>
                    </a:p>
                  </a:txBody>
                  <a:tcPr marT="91425" marB="91425" marR="91425" marL="91425">
                    <a:solidFill>
                      <a:schemeClr val="lt1"/>
                    </a:solidFill>
                  </a:tcPr>
                </a:tc>
              </a:tr>
              <a:tr h="455450">
                <a:tc>
                  <a:txBody>
                    <a:bodyPr/>
                    <a:lstStyle/>
                    <a:p>
                      <a:pPr indent="0" lvl="0" marL="0" rtl="0" algn="l">
                        <a:spcBef>
                          <a:spcPts val="0"/>
                        </a:spcBef>
                        <a:spcAft>
                          <a:spcPts val="0"/>
                        </a:spcAft>
                        <a:buNone/>
                      </a:pPr>
                      <a:r>
                        <a:rPr lang="en"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T="91425" marB="91425" marR="91425" marL="91425">
                    <a:solidFill>
                      <a:schemeClr val="lt1"/>
                    </a:solidFill>
                  </a:tcPr>
                </a:tc>
                <a:tc>
                  <a:txBody>
                    <a:bodyPr/>
                    <a:lstStyle/>
                    <a:p>
                      <a:pPr indent="0" lvl="0" marL="0" rtl="0" algn="l">
                        <a:spcBef>
                          <a:spcPts val="0"/>
                        </a:spcBef>
                        <a:spcAft>
                          <a:spcPts val="0"/>
                        </a:spcAft>
                        <a:buNone/>
                      </a:pPr>
                      <a:r>
                        <a:rPr lang="en"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T="91425" marB="91425" marR="91425" marL="91425">
                    <a:solidFill>
                      <a:schemeClr val="lt1"/>
                    </a:solidFill>
                  </a:tcPr>
                </a:tc>
                <a:tc>
                  <a:txBody>
                    <a:bodyPr/>
                    <a:lstStyle/>
                    <a:p>
                      <a:pPr indent="0" lvl="0" marL="0" rtl="0" algn="l">
                        <a:spcBef>
                          <a:spcPts val="0"/>
                        </a:spcBef>
                        <a:spcAft>
                          <a:spcPts val="0"/>
                        </a:spcAft>
                        <a:buNone/>
                      </a:pPr>
                      <a:r>
                        <a:rPr lang="en"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T="91425" marB="91425" marR="91425" marL="91425">
                    <a:solidFill>
                      <a:schemeClr val="lt1"/>
                    </a:solidFill>
                  </a:tcPr>
                </a:tc>
                <a:tc>
                  <a:txBody>
                    <a:bodyPr/>
                    <a:lstStyle/>
                    <a:p>
                      <a:pPr indent="0" lvl="0" marL="0" rtl="0" algn="ctr">
                        <a:spcBef>
                          <a:spcPts val="0"/>
                        </a:spcBef>
                        <a:spcAft>
                          <a:spcPts val="0"/>
                        </a:spcAft>
                        <a:buNone/>
                      </a:pPr>
                      <a:r>
                        <a:rPr lang="en" sz="1300">
                          <a:latin typeface="Times New Roman"/>
                          <a:ea typeface="Times New Roman"/>
                          <a:cs typeface="Times New Roman"/>
                          <a:sym typeface="Times New Roman"/>
                        </a:rPr>
                        <a:t>Not movement</a:t>
                      </a:r>
                      <a:endParaRPr sz="1300">
                        <a:latin typeface="Times New Roman"/>
                        <a:ea typeface="Times New Roman"/>
                        <a:cs typeface="Times New Roman"/>
                        <a:sym typeface="Times New Roman"/>
                      </a:endParaRPr>
                    </a:p>
                  </a:txBody>
                  <a:tcPr marT="91425" marB="91425" marR="91425" marL="91425">
                    <a:solidFill>
                      <a:schemeClr val="lt1"/>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Overview</a:t>
            </a:r>
            <a:endParaRPr/>
          </a:p>
          <a:p>
            <a:pPr indent="0" lvl="0" marL="0" rtl="0" algn="l">
              <a:spcBef>
                <a:spcPts val="0"/>
              </a:spcBef>
              <a:spcAft>
                <a:spcPts val="0"/>
              </a:spcAft>
              <a:buNone/>
            </a:pPr>
            <a:r>
              <a:t/>
            </a:r>
            <a:endParaRPr/>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1400"/>
              <a:t>The Corley lab director asked us to design and build a shelf for the robotics lab to help store parts and help organize the lab. The group decided on an electronic vertical rotating shelf design </a:t>
            </a:r>
            <a:r>
              <a:rPr lang="en" sz="1400"/>
              <a:t>consisting of groups of bins on shelves. The unit is</a:t>
            </a:r>
            <a:r>
              <a:rPr lang="en" sz="1400"/>
              <a:t> able to store and sort through thousands of pounds of parts and keep track of them using an computerized inventory system to streamline the operator’s workflow and improve </a:t>
            </a:r>
            <a:r>
              <a:rPr lang="en" sz="1400"/>
              <a:t>efficiency</a:t>
            </a:r>
            <a:r>
              <a:rPr lang="en" sz="1400"/>
              <a:t>. A motorized chain drive system is the backbone of the design allowing shelf movement. The group’s </a:t>
            </a:r>
            <a:r>
              <a:rPr lang="en" sz="1400"/>
              <a:t>mechanical</a:t>
            </a:r>
            <a:r>
              <a:rPr lang="en" sz="1400"/>
              <a:t> engineering section is working on a 3D design of the shelf using Autodesk Inventor. </a:t>
            </a:r>
            <a:endParaRPr sz="1400"/>
          </a:p>
          <a:p>
            <a:pPr indent="-310832" lvl="0" marL="457200" rtl="0" algn="l">
              <a:spcBef>
                <a:spcPts val="1200"/>
              </a:spcBef>
              <a:spcAft>
                <a:spcPts val="0"/>
              </a:spcAft>
              <a:buSzPct val="100000"/>
              <a:buChar char="●"/>
            </a:pPr>
            <a:r>
              <a:rPr lang="en" sz="1400"/>
              <a:t>Things</a:t>
            </a:r>
            <a:r>
              <a:rPr lang="en" sz="1400"/>
              <a:t> to consider:</a:t>
            </a:r>
            <a:endParaRPr sz="1400"/>
          </a:p>
          <a:p>
            <a:pPr indent="-310832" lvl="1" marL="914400" rtl="0" algn="l">
              <a:spcBef>
                <a:spcPts val="0"/>
              </a:spcBef>
              <a:spcAft>
                <a:spcPts val="0"/>
              </a:spcAft>
              <a:buSzPct val="100000"/>
              <a:buChar char="○"/>
            </a:pPr>
            <a:r>
              <a:rPr lang="en"/>
              <a:t>Sturdiness</a:t>
            </a:r>
            <a:endParaRPr/>
          </a:p>
          <a:p>
            <a:pPr indent="-310832" lvl="1" marL="914400" rtl="0" algn="l">
              <a:spcBef>
                <a:spcPts val="0"/>
              </a:spcBef>
              <a:spcAft>
                <a:spcPts val="0"/>
              </a:spcAft>
              <a:buSzPct val="100000"/>
              <a:buChar char="○"/>
            </a:pPr>
            <a:r>
              <a:rPr lang="en"/>
              <a:t>Affordability</a:t>
            </a:r>
            <a:endParaRPr/>
          </a:p>
          <a:p>
            <a:pPr indent="-310832" lvl="1" marL="914400" rtl="0" algn="l">
              <a:spcBef>
                <a:spcPts val="0"/>
              </a:spcBef>
              <a:spcAft>
                <a:spcPts val="0"/>
              </a:spcAft>
              <a:buSzPct val="100000"/>
              <a:buChar char="○"/>
            </a:pPr>
            <a:r>
              <a:rPr lang="en"/>
              <a:t>User friendliness</a:t>
            </a:r>
            <a:endParaRPr/>
          </a:p>
          <a:p>
            <a:pPr indent="-310832" lvl="1" marL="914400" rtl="0" algn="l">
              <a:spcBef>
                <a:spcPts val="0"/>
              </a:spcBef>
              <a:spcAft>
                <a:spcPts val="0"/>
              </a:spcAft>
              <a:buSzPct val="100000"/>
              <a:buChar char="○"/>
            </a:pPr>
            <a:r>
              <a:rPr lang="en"/>
              <a:t>Capacity </a:t>
            </a:r>
            <a:endParaRPr/>
          </a:p>
          <a:p>
            <a:pPr indent="-310832" lvl="1" marL="914400" rtl="0" algn="l">
              <a:spcBef>
                <a:spcPts val="0"/>
              </a:spcBef>
              <a:spcAft>
                <a:spcPts val="0"/>
              </a:spcAft>
              <a:buSzPct val="100000"/>
              <a:buChar char="○"/>
            </a:pPr>
            <a:r>
              <a:rPr lang="en"/>
              <a:t>Efficiency</a:t>
            </a:r>
            <a:endParaRPr/>
          </a:p>
          <a:p>
            <a:pPr indent="-310832" lvl="1" marL="914400" rtl="0" algn="l">
              <a:spcBef>
                <a:spcPts val="0"/>
              </a:spcBef>
              <a:spcAft>
                <a:spcPts val="0"/>
              </a:spcAft>
              <a:buSzPct val="100000"/>
              <a:buChar char="○"/>
            </a:pPr>
            <a:r>
              <a:rPr lang="en"/>
              <a:t>Safety</a:t>
            </a:r>
            <a:endParaRPr/>
          </a:p>
          <a:p>
            <a:pPr indent="0" lvl="0" marL="0" rtl="0" algn="l">
              <a:spcBef>
                <a:spcPts val="1200"/>
              </a:spcBef>
              <a:spcAft>
                <a:spcPts val="1200"/>
              </a:spcAft>
              <a:buNone/>
            </a:pPr>
            <a:r>
              <a:t/>
            </a:r>
            <a:endParaRPr>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Sturdiness</a:t>
            </a:r>
            <a:endParaRPr/>
          </a:p>
        </p:txBody>
      </p:sp>
      <p:sp>
        <p:nvSpPr>
          <p:cNvPr id="79" name="Google Shape;79;p15"/>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The unit may end up </a:t>
            </a:r>
            <a:r>
              <a:rPr lang="en" sz="1500"/>
              <a:t>holding thousands of pounds of parts at full capacity, so material choice is a key aspect.</a:t>
            </a:r>
            <a:endParaRPr sz="1500"/>
          </a:p>
          <a:p>
            <a:pPr indent="0" lvl="0" marL="457200" rtl="0" algn="l">
              <a:spcBef>
                <a:spcPts val="1200"/>
              </a:spcBef>
              <a:spcAft>
                <a:spcPts val="1200"/>
              </a:spcAft>
              <a:buNone/>
            </a:pPr>
            <a:r>
              <a:t/>
            </a:r>
            <a:endParaRPr/>
          </a:p>
        </p:txBody>
      </p:sp>
      <p:sp>
        <p:nvSpPr>
          <p:cNvPr id="80" name="Google Shape;80;p15"/>
          <p:cNvSpPr txBox="1"/>
          <p:nvPr/>
        </p:nvSpPr>
        <p:spPr>
          <a:xfrm>
            <a:off x="3471875" y="1978825"/>
            <a:ext cx="52935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Steel would be used for the majority of the project </a:t>
            </a:r>
            <a:r>
              <a:rPr lang="en"/>
              <a:t>because</a:t>
            </a:r>
            <a:r>
              <a:rPr lang="en"/>
              <a:t> of its high strength.</a:t>
            </a:r>
            <a:endParaRPr/>
          </a:p>
          <a:p>
            <a:pPr indent="-317500" lvl="0" marL="457200" rtl="0" algn="l">
              <a:spcBef>
                <a:spcPts val="0"/>
              </a:spcBef>
              <a:spcAft>
                <a:spcPts val="0"/>
              </a:spcAft>
              <a:buSzPts val="1400"/>
              <a:buChar char="●"/>
            </a:pPr>
            <a:r>
              <a:rPr lang="en"/>
              <a:t>Wood would be used in sections that do not bear high weight. </a:t>
            </a:r>
            <a:endParaRPr/>
          </a:p>
          <a:p>
            <a:pPr indent="-317500" lvl="0" marL="457200" rtl="0" algn="l">
              <a:spcBef>
                <a:spcPts val="0"/>
              </a:spcBef>
              <a:spcAft>
                <a:spcPts val="0"/>
              </a:spcAft>
              <a:buSzPts val="1400"/>
              <a:buChar char="●"/>
            </a:pPr>
            <a:r>
              <a:rPr lang="en"/>
              <a:t>A plexiglass safety shield on the front of the unit is required for operator safety.</a:t>
            </a:r>
            <a:endParaRPr/>
          </a:p>
          <a:p>
            <a:pPr indent="-317500" lvl="0" marL="457200" rtl="0" algn="l">
              <a:spcBef>
                <a:spcPts val="0"/>
              </a:spcBef>
              <a:spcAft>
                <a:spcPts val="0"/>
              </a:spcAft>
              <a:buSzPts val="1400"/>
              <a:buChar char="●"/>
            </a:pPr>
            <a:r>
              <a:rPr lang="en"/>
              <a:t>Rubber would be used to dampen vibrations of the motor to the floor, helping </a:t>
            </a:r>
            <a:r>
              <a:rPr lang="en"/>
              <a:t>reduce the volume of the unit in operation.</a:t>
            </a:r>
            <a:endParaRPr/>
          </a:p>
        </p:txBody>
      </p:sp>
      <p:sp>
        <p:nvSpPr>
          <p:cNvPr id="81" name="Google Shape;81;p15"/>
          <p:cNvSpPr txBox="1"/>
          <p:nvPr/>
        </p:nvSpPr>
        <p:spPr>
          <a:xfrm>
            <a:off x="3521875" y="414350"/>
            <a:ext cx="4221900" cy="14622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Char char="●"/>
            </a:pPr>
            <a:r>
              <a:rPr lang="en" sz="1600">
                <a:solidFill>
                  <a:schemeClr val="dk2"/>
                </a:solidFill>
              </a:rPr>
              <a:t>Materials used for design</a:t>
            </a:r>
            <a:r>
              <a:rPr lang="en" sz="1800">
                <a:solidFill>
                  <a:schemeClr val="dk2"/>
                </a:solidFill>
              </a:rPr>
              <a:t>:</a:t>
            </a:r>
            <a:endParaRPr sz="1800">
              <a:solidFill>
                <a:schemeClr val="dk2"/>
              </a:solidFill>
            </a:endParaRPr>
          </a:p>
          <a:p>
            <a:pPr indent="-317500" lvl="1" marL="914400" rtl="0" algn="l">
              <a:lnSpc>
                <a:spcPct val="115000"/>
              </a:lnSpc>
              <a:spcBef>
                <a:spcPts val="0"/>
              </a:spcBef>
              <a:spcAft>
                <a:spcPts val="0"/>
              </a:spcAft>
              <a:buClr>
                <a:schemeClr val="dk2"/>
              </a:buClr>
              <a:buSzPts val="1400"/>
              <a:buChar char="○"/>
            </a:pPr>
            <a:r>
              <a:rPr lang="en">
                <a:solidFill>
                  <a:schemeClr val="dk2"/>
                </a:solidFill>
              </a:rPr>
              <a:t>Steel</a:t>
            </a:r>
            <a:endParaRPr>
              <a:solidFill>
                <a:schemeClr val="dk2"/>
              </a:solidFill>
            </a:endParaRPr>
          </a:p>
          <a:p>
            <a:pPr indent="-317500" lvl="1" marL="914400" rtl="0" algn="l">
              <a:lnSpc>
                <a:spcPct val="115000"/>
              </a:lnSpc>
              <a:spcBef>
                <a:spcPts val="0"/>
              </a:spcBef>
              <a:spcAft>
                <a:spcPts val="0"/>
              </a:spcAft>
              <a:buClr>
                <a:schemeClr val="dk2"/>
              </a:buClr>
              <a:buSzPts val="1400"/>
              <a:buChar char="○"/>
            </a:pPr>
            <a:r>
              <a:rPr lang="en">
                <a:solidFill>
                  <a:schemeClr val="dk2"/>
                </a:solidFill>
              </a:rPr>
              <a:t>Wood</a:t>
            </a:r>
            <a:endParaRPr>
              <a:solidFill>
                <a:schemeClr val="dk2"/>
              </a:solidFill>
            </a:endParaRPr>
          </a:p>
          <a:p>
            <a:pPr indent="-317500" lvl="1" marL="914400" rtl="0" algn="l">
              <a:lnSpc>
                <a:spcPct val="115000"/>
              </a:lnSpc>
              <a:spcBef>
                <a:spcPts val="0"/>
              </a:spcBef>
              <a:spcAft>
                <a:spcPts val="0"/>
              </a:spcAft>
              <a:buClr>
                <a:schemeClr val="dk2"/>
              </a:buClr>
              <a:buSzPts val="1400"/>
              <a:buChar char="○"/>
            </a:pPr>
            <a:r>
              <a:rPr lang="en">
                <a:solidFill>
                  <a:schemeClr val="dk2"/>
                </a:solidFill>
              </a:rPr>
              <a:t>Plexiglass</a:t>
            </a:r>
            <a:endParaRPr>
              <a:solidFill>
                <a:schemeClr val="dk2"/>
              </a:solidFill>
            </a:endParaRPr>
          </a:p>
          <a:p>
            <a:pPr indent="-317500" lvl="1" marL="914400" rtl="0" algn="l">
              <a:lnSpc>
                <a:spcPct val="115000"/>
              </a:lnSpc>
              <a:spcBef>
                <a:spcPts val="0"/>
              </a:spcBef>
              <a:spcAft>
                <a:spcPts val="0"/>
              </a:spcAft>
              <a:buClr>
                <a:schemeClr val="dk2"/>
              </a:buClr>
              <a:buSzPts val="1400"/>
              <a:buChar char="○"/>
            </a:pPr>
            <a:r>
              <a:rPr lang="en">
                <a:solidFill>
                  <a:schemeClr val="dk2"/>
                </a:solidFill>
              </a:rPr>
              <a:t>Rubber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Affordability</a:t>
            </a:r>
            <a:endParaRPr/>
          </a:p>
          <a:p>
            <a:pPr indent="0" lvl="0" marL="0" rtl="0" algn="l">
              <a:spcBef>
                <a:spcPts val="0"/>
              </a:spcBef>
              <a:spcAft>
                <a:spcPts val="0"/>
              </a:spcAft>
              <a:buNone/>
            </a:pPr>
            <a:r>
              <a:t/>
            </a:r>
            <a:endParaRPr/>
          </a:p>
        </p:txBody>
      </p:sp>
      <p:sp>
        <p:nvSpPr>
          <p:cNvPr id="87" name="Google Shape;87;p16"/>
          <p:cNvSpPr txBox="1"/>
          <p:nvPr>
            <p:ph idx="1" type="body"/>
          </p:nvPr>
        </p:nvSpPr>
        <p:spPr>
          <a:xfrm>
            <a:off x="311700" y="1266325"/>
            <a:ext cx="8520600" cy="79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shelf needs to be made of good quality materials and be quality build without breaking the bank. The </a:t>
            </a:r>
            <a:r>
              <a:rPr lang="en"/>
              <a:t>budget</a:t>
            </a:r>
            <a:r>
              <a:rPr lang="en"/>
              <a:t> for this project is $400.</a:t>
            </a:r>
            <a:endParaRPr sz="1600"/>
          </a:p>
        </p:txBody>
      </p:sp>
      <p:sp>
        <p:nvSpPr>
          <p:cNvPr id="88" name="Google Shape;88;p16"/>
          <p:cNvSpPr txBox="1"/>
          <p:nvPr/>
        </p:nvSpPr>
        <p:spPr>
          <a:xfrm>
            <a:off x="214325" y="2057375"/>
            <a:ext cx="38220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Ways to cut down on cost: </a:t>
            </a:r>
            <a:endParaRPr/>
          </a:p>
          <a:p>
            <a:pPr indent="-317500" lvl="1" marL="914400" rtl="0" algn="l">
              <a:spcBef>
                <a:spcPts val="0"/>
              </a:spcBef>
              <a:spcAft>
                <a:spcPts val="0"/>
              </a:spcAft>
              <a:buSzPts val="1400"/>
              <a:buChar char="○"/>
            </a:pPr>
            <a:r>
              <a:rPr lang="en"/>
              <a:t>Use wood for the non-weight bearing places</a:t>
            </a:r>
            <a:endParaRPr/>
          </a:p>
          <a:p>
            <a:pPr indent="-317500" lvl="1" marL="914400" rtl="0" algn="l">
              <a:spcBef>
                <a:spcPts val="0"/>
              </a:spcBef>
              <a:spcAft>
                <a:spcPts val="0"/>
              </a:spcAft>
              <a:buSzPts val="1400"/>
              <a:buChar char="○"/>
            </a:pPr>
            <a:r>
              <a:rPr lang="en"/>
              <a:t>3D print as much as possible </a:t>
            </a:r>
            <a:r>
              <a:rPr lang="en"/>
              <a:t>including</a:t>
            </a:r>
            <a:r>
              <a:rPr lang="en"/>
              <a:t> the trays and bins</a:t>
            </a:r>
            <a:endParaRPr/>
          </a:p>
          <a:p>
            <a:pPr indent="-317500" lvl="1" marL="914400" rtl="0" algn="l">
              <a:spcBef>
                <a:spcPts val="0"/>
              </a:spcBef>
              <a:spcAft>
                <a:spcPts val="0"/>
              </a:spcAft>
              <a:buSzPts val="1400"/>
              <a:buChar char="○"/>
            </a:pPr>
            <a:r>
              <a:rPr lang="en"/>
              <a:t>Build as many materials in house as possible</a:t>
            </a:r>
            <a:endParaRPr/>
          </a:p>
        </p:txBody>
      </p:sp>
      <p:sp>
        <p:nvSpPr>
          <p:cNvPr id="89" name="Google Shape;89;p16"/>
          <p:cNvSpPr txBox="1"/>
          <p:nvPr/>
        </p:nvSpPr>
        <p:spPr>
          <a:xfrm>
            <a:off x="4223800" y="2057375"/>
            <a:ext cx="4472100" cy="12429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Where to not cut down on the cost:</a:t>
            </a:r>
            <a:endParaRPr/>
          </a:p>
          <a:p>
            <a:pPr indent="-317500" lvl="1" marL="914400" rtl="0" algn="l">
              <a:spcBef>
                <a:spcPts val="0"/>
              </a:spcBef>
              <a:spcAft>
                <a:spcPts val="0"/>
              </a:spcAft>
              <a:buSzPts val="1400"/>
              <a:buChar char="○"/>
            </a:pPr>
            <a:r>
              <a:rPr lang="en"/>
              <a:t>Motor</a:t>
            </a:r>
            <a:endParaRPr/>
          </a:p>
          <a:p>
            <a:pPr indent="-317500" lvl="1" marL="914400" rtl="0" algn="l">
              <a:spcBef>
                <a:spcPts val="0"/>
              </a:spcBef>
              <a:spcAft>
                <a:spcPts val="0"/>
              </a:spcAft>
              <a:buSzPts val="1400"/>
              <a:buChar char="○"/>
            </a:pPr>
            <a:r>
              <a:rPr lang="en"/>
              <a:t>Chassis (Frame) </a:t>
            </a:r>
            <a:endParaRPr/>
          </a:p>
          <a:p>
            <a:pPr indent="-317500" lvl="1" marL="914400" rtl="0" algn="l">
              <a:spcBef>
                <a:spcPts val="0"/>
              </a:spcBef>
              <a:spcAft>
                <a:spcPts val="0"/>
              </a:spcAft>
              <a:buSzPts val="1400"/>
              <a:buChar char="○"/>
            </a:pPr>
            <a:r>
              <a:rPr lang="en"/>
              <a:t>Drive system</a:t>
            </a:r>
            <a:endParaRPr/>
          </a:p>
          <a:p>
            <a:pPr indent="-317500" lvl="1" marL="914400" rtl="0" algn="l">
              <a:spcBef>
                <a:spcPts val="0"/>
              </a:spcBef>
              <a:spcAft>
                <a:spcPts val="0"/>
              </a:spcAft>
              <a:buSzPts val="1400"/>
              <a:buChar char="○"/>
            </a:pPr>
            <a:r>
              <a:rPr lang="en"/>
              <a:t>Bars that hold the bins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User Friendliness</a:t>
            </a:r>
            <a:endParaRPr/>
          </a:p>
        </p:txBody>
      </p:sp>
      <p:sp>
        <p:nvSpPr>
          <p:cNvPr id="95" name="Google Shape;95;p17"/>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The system - </a:t>
            </a:r>
            <a:r>
              <a:rPr lang="en" sz="1800"/>
              <a:t>particularly</a:t>
            </a:r>
            <a:r>
              <a:rPr lang="en" sz="1800"/>
              <a:t> the user interface - must be easy to use and intuitive, where anyone could simply operate the unit.</a:t>
            </a:r>
            <a:endParaRPr sz="1800"/>
          </a:p>
          <a:p>
            <a:pPr indent="0" lvl="0" marL="457200" rtl="0" algn="l">
              <a:spcBef>
                <a:spcPts val="1200"/>
              </a:spcBef>
              <a:spcAft>
                <a:spcPts val="1200"/>
              </a:spcAft>
              <a:buNone/>
            </a:pPr>
            <a:r>
              <a:t/>
            </a:r>
            <a:endParaRPr sz="1600"/>
          </a:p>
        </p:txBody>
      </p:sp>
      <p:sp>
        <p:nvSpPr>
          <p:cNvPr id="96" name="Google Shape;96;p17"/>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Features:</a:t>
            </a:r>
            <a:endParaRPr sz="1800"/>
          </a:p>
          <a:p>
            <a:pPr indent="-342900" lvl="1" marL="914400" rtl="0" algn="l">
              <a:spcBef>
                <a:spcPts val="0"/>
              </a:spcBef>
              <a:spcAft>
                <a:spcPts val="0"/>
              </a:spcAft>
              <a:buSzPts val="1800"/>
              <a:buChar char="○"/>
            </a:pPr>
            <a:r>
              <a:rPr lang="en" sz="1800"/>
              <a:t>Manual Up and Down</a:t>
            </a:r>
            <a:endParaRPr sz="1800"/>
          </a:p>
          <a:p>
            <a:pPr indent="-342900" lvl="1" marL="914400" rtl="0" algn="l">
              <a:spcBef>
                <a:spcPts val="0"/>
              </a:spcBef>
              <a:spcAft>
                <a:spcPts val="0"/>
              </a:spcAft>
              <a:buSzPts val="1800"/>
              <a:buChar char="○"/>
            </a:pPr>
            <a:r>
              <a:rPr lang="en" sz="1800"/>
              <a:t>Search Feature</a:t>
            </a:r>
            <a:endParaRPr sz="1800"/>
          </a:p>
          <a:p>
            <a:pPr indent="-342900" lvl="1" marL="914400" rtl="0" algn="l">
              <a:spcBef>
                <a:spcPts val="0"/>
              </a:spcBef>
              <a:spcAft>
                <a:spcPts val="0"/>
              </a:spcAft>
              <a:buSzPts val="1800"/>
              <a:buChar char="○"/>
            </a:pPr>
            <a:r>
              <a:rPr lang="en" sz="1800"/>
              <a:t>Information of current shelf</a:t>
            </a:r>
            <a:endParaRPr sz="1800"/>
          </a:p>
          <a:p>
            <a:pPr indent="-342900" lvl="1" marL="914400" rtl="0" algn="l">
              <a:spcBef>
                <a:spcPts val="0"/>
              </a:spcBef>
              <a:spcAft>
                <a:spcPts val="0"/>
              </a:spcAft>
              <a:buSzPts val="1800"/>
              <a:buChar char="○"/>
            </a:pPr>
            <a:r>
              <a:rPr lang="en" sz="1800"/>
              <a:t>Safety lockouts</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Capacity</a:t>
            </a:r>
            <a:endParaRPr/>
          </a:p>
        </p:txBody>
      </p:sp>
      <p:sp>
        <p:nvSpPr>
          <p:cNvPr id="102" name="Google Shape;102;p1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shelf has to be able to hold a lot of parts so that all of the parts needed are in one place and easily accessible. The idea that we had for this was a modular system of bins that would fit into one big tray. These would be for holding various smaller items and if big item needed to be stored then the bins could be removed and the tray could be used.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Efficiency</a:t>
            </a:r>
            <a:endParaRPr/>
          </a:p>
        </p:txBody>
      </p:sp>
      <p:sp>
        <p:nvSpPr>
          <p:cNvPr id="108" name="Google Shape;108;p1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This system has to be efficient in order for the people using it to get the most out of it. The motor has to be efficient so that it can </a:t>
            </a:r>
            <a:r>
              <a:rPr lang="en"/>
              <a:t>smoothly</a:t>
            </a:r>
            <a:r>
              <a:rPr lang="en"/>
              <a:t> rotate the shelves without making too much noise. The user interface also has to be efficient to navigate through, the buttons can not have a delay to them or that is just wasted time. The </a:t>
            </a:r>
            <a:r>
              <a:rPr lang="en"/>
              <a:t>raspberry</a:t>
            </a:r>
            <a:r>
              <a:rPr lang="en"/>
              <a:t> pi also had to be efficient in navigating the inventory system.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Safety</a:t>
            </a:r>
            <a:endParaRPr/>
          </a:p>
        </p:txBody>
      </p:sp>
      <p:sp>
        <p:nvSpPr>
          <p:cNvPr id="114" name="Google Shape;114;p2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Heavy, high-torque electrical application: dismemberment is feasible, electrocution possible. These risks can be mitigated:</a:t>
            </a:r>
            <a:endParaRPr/>
          </a:p>
          <a:p>
            <a:pPr indent="-317500" lvl="1" marL="914400" rtl="0" algn="l">
              <a:spcBef>
                <a:spcPts val="0"/>
              </a:spcBef>
              <a:spcAft>
                <a:spcPts val="0"/>
              </a:spcAft>
              <a:buSzPts val="1400"/>
              <a:buChar char="○"/>
            </a:pPr>
            <a:r>
              <a:rPr lang="en"/>
              <a:t>No internals should be easily accessible without intent (e.g. chain drive is protected by a side panel, can’t stick fingers/limbs back into mechanical areas, etc.)</a:t>
            </a:r>
            <a:endParaRPr/>
          </a:p>
          <a:p>
            <a:pPr indent="-317500" lvl="1" marL="914400" rtl="0" algn="l">
              <a:spcBef>
                <a:spcPts val="0"/>
              </a:spcBef>
              <a:spcAft>
                <a:spcPts val="0"/>
              </a:spcAft>
              <a:buSzPts val="1400"/>
              <a:buChar char="○"/>
            </a:pPr>
            <a:r>
              <a:rPr lang="en"/>
              <a:t>No electrical wiring is exposed to the operator</a:t>
            </a:r>
            <a:endParaRPr/>
          </a:p>
          <a:p>
            <a:pPr indent="-342900" lvl="0" marL="457200" rtl="0" algn="l">
              <a:spcBef>
                <a:spcPts val="0"/>
              </a:spcBef>
              <a:spcAft>
                <a:spcPts val="0"/>
              </a:spcAft>
              <a:buSzPts val="1800"/>
              <a:buChar char="●"/>
            </a:pPr>
            <a:r>
              <a:rPr lang="en"/>
              <a:t>Additional active safety features:</a:t>
            </a:r>
            <a:endParaRPr/>
          </a:p>
          <a:p>
            <a:pPr indent="-317500" lvl="1" marL="914400" rtl="0" algn="l">
              <a:spcBef>
                <a:spcPts val="0"/>
              </a:spcBef>
              <a:spcAft>
                <a:spcPts val="0"/>
              </a:spcAft>
              <a:buSzPts val="1400"/>
              <a:buChar char="○"/>
            </a:pPr>
            <a:r>
              <a:rPr lang="en"/>
              <a:t>Plexiglass safety shield </a:t>
            </a:r>
            <a:r>
              <a:rPr i="1" lang="en"/>
              <a:t>must </a:t>
            </a:r>
            <a:r>
              <a:rPr lang="en"/>
              <a:t>be in place for the shelves to index</a:t>
            </a:r>
            <a:endParaRPr/>
          </a:p>
          <a:p>
            <a:pPr indent="-317500" lvl="1" marL="914400" rtl="0" algn="l">
              <a:spcBef>
                <a:spcPts val="0"/>
              </a:spcBef>
              <a:spcAft>
                <a:spcPts val="0"/>
              </a:spcAft>
              <a:buSzPts val="1400"/>
              <a:buChar char="○"/>
            </a:pPr>
            <a:r>
              <a:rPr lang="en"/>
              <a:t>At least one </a:t>
            </a:r>
            <a:r>
              <a:rPr i="1" lang="en"/>
              <a:t>obvious </a:t>
            </a:r>
            <a:r>
              <a:rPr lang="en"/>
              <a:t>emergency shutoff switch within arm’s reach of the operator to shut off the shelf and the workbench power</a:t>
            </a:r>
            <a:endParaRPr/>
          </a:p>
          <a:p>
            <a:pPr indent="-317500" lvl="1" marL="914400" rtl="0" algn="l">
              <a:spcBef>
                <a:spcPts val="0"/>
              </a:spcBef>
              <a:spcAft>
                <a:spcPts val="0"/>
              </a:spcAft>
              <a:buSzPts val="1400"/>
              <a:buChar char="○"/>
            </a:pPr>
            <a:r>
              <a:rPr lang="en"/>
              <a:t>Warning labels (e.g. “this equipment starts and stops automatically”, “risk of electric shock” etc.) placed </a:t>
            </a:r>
            <a:r>
              <a:rPr i="1" lang="en"/>
              <a:t>visibly </a:t>
            </a:r>
            <a:r>
              <a:rPr lang="en"/>
              <a:t>on all sides of unit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Folding workspace area</a:t>
            </a:r>
            <a:endParaRPr/>
          </a:p>
          <a:p>
            <a:pPr indent="-317500" lvl="0" marL="457200" rtl="0" algn="l">
              <a:spcBef>
                <a:spcPts val="0"/>
              </a:spcBef>
              <a:spcAft>
                <a:spcPts val="0"/>
              </a:spcAft>
              <a:buSzPts val="1400"/>
              <a:buChar char="●"/>
            </a:pPr>
            <a:r>
              <a:rPr lang="en"/>
              <a:t>Electrical outlets</a:t>
            </a:r>
            <a:endParaRPr/>
          </a:p>
          <a:p>
            <a:pPr indent="-317500" lvl="0" marL="457200" rtl="0" algn="l">
              <a:spcBef>
                <a:spcPts val="0"/>
              </a:spcBef>
              <a:spcAft>
                <a:spcPts val="0"/>
              </a:spcAft>
              <a:buSzPts val="1400"/>
              <a:buChar char="●"/>
            </a:pPr>
            <a:r>
              <a:rPr lang="en"/>
              <a:t>Motor/gearboxes in lower base</a:t>
            </a:r>
            <a:endParaRPr/>
          </a:p>
          <a:p>
            <a:pPr indent="-317500" lvl="0" marL="457200" rtl="0" algn="l">
              <a:spcBef>
                <a:spcPts val="0"/>
              </a:spcBef>
              <a:spcAft>
                <a:spcPts val="0"/>
              </a:spcAft>
              <a:buSzPts val="1400"/>
              <a:buChar char="●"/>
            </a:pPr>
            <a:r>
              <a:rPr lang="en"/>
              <a:t>Chain drive to move shelves</a:t>
            </a:r>
            <a:endParaRPr/>
          </a:p>
          <a:p>
            <a:pPr indent="-317500" lvl="0" marL="457200" rtl="0" algn="l">
              <a:spcBef>
                <a:spcPts val="0"/>
              </a:spcBef>
              <a:spcAft>
                <a:spcPts val="0"/>
              </a:spcAft>
              <a:buSzPts val="1400"/>
              <a:buChar char="●"/>
            </a:pPr>
            <a:r>
              <a:rPr lang="en"/>
              <a:t>Castor wheels to move easily</a:t>
            </a:r>
            <a:endParaRPr/>
          </a:p>
          <a:p>
            <a:pPr indent="-317500" lvl="0" marL="457200" rtl="0" algn="l">
              <a:spcBef>
                <a:spcPts val="0"/>
              </a:spcBef>
              <a:spcAft>
                <a:spcPts val="0"/>
              </a:spcAft>
              <a:buSzPts val="1400"/>
              <a:buChar char="●"/>
            </a:pPr>
            <a:r>
              <a:rPr lang="en"/>
              <a:t>Plexiglass shield to protect users</a:t>
            </a:r>
            <a:endParaRPr/>
          </a:p>
          <a:p>
            <a:pPr indent="-317500" lvl="0" marL="457200" rtl="0" algn="l">
              <a:spcBef>
                <a:spcPts val="0"/>
              </a:spcBef>
              <a:spcAft>
                <a:spcPts val="0"/>
              </a:spcAft>
              <a:buSzPts val="1400"/>
              <a:buChar char="●"/>
            </a:pPr>
            <a:r>
              <a:rPr lang="en"/>
              <a:t>Assembled in </a:t>
            </a:r>
            <a:r>
              <a:rPr lang="en"/>
              <a:t>parts </a:t>
            </a:r>
            <a:r>
              <a:rPr lang="en"/>
              <a:t>for easy transport</a:t>
            </a:r>
            <a:endParaRPr/>
          </a:p>
          <a:p>
            <a:pPr indent="0" lvl="0" marL="0" rtl="0" algn="l">
              <a:spcBef>
                <a:spcPts val="1200"/>
              </a:spcBef>
              <a:spcAft>
                <a:spcPts val="0"/>
              </a:spcAft>
              <a:buNone/>
            </a:pPr>
            <a:r>
              <a:t/>
            </a:r>
            <a:endParaRPr/>
          </a:p>
          <a:p>
            <a:pPr indent="0" lvl="0" marL="0" rtl="0" algn="l">
              <a:spcBef>
                <a:spcPts val="0"/>
              </a:spcBef>
              <a:spcAft>
                <a:spcPts val="0"/>
              </a:spcAft>
              <a:buNone/>
            </a:pPr>
            <a:r>
              <a:rPr lang="en"/>
              <a:t>Unit dimensions: 10ft x 3ft x 10ft</a:t>
            </a:r>
            <a:endParaRPr/>
          </a:p>
        </p:txBody>
      </p:sp>
      <p:sp>
        <p:nvSpPr>
          <p:cNvPr id="120" name="Google Shape;120;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Mechanical Design</a:t>
            </a:r>
            <a:endParaRPr/>
          </a:p>
        </p:txBody>
      </p:sp>
      <p:pic>
        <p:nvPicPr>
          <p:cNvPr id="121" name="Google Shape;121;p21"/>
          <p:cNvPicPr preferRelativeResize="0"/>
          <p:nvPr/>
        </p:nvPicPr>
        <p:blipFill rotWithShape="1">
          <a:blip r:embed="rId3">
            <a:alphaModFix/>
          </a:blip>
          <a:srcRect b="52623" l="13950" r="20060" t="7233"/>
          <a:stretch/>
        </p:blipFill>
        <p:spPr>
          <a:xfrm rot="-5417999">
            <a:off x="5022073" y="415847"/>
            <a:ext cx="3308649" cy="431179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