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2"/>
    <p:restoredTop sz="94669"/>
  </p:normalViewPr>
  <p:slideViewPr>
    <p:cSldViewPr snapToGrid="0">
      <p:cViewPr>
        <p:scale>
          <a:sx n="59" d="100"/>
          <a:sy n="59" d="100"/>
        </p:scale>
        <p:origin x="-48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40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8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48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4/24/23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1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7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2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8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4/24/23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2345051-2045-45DA-935E-2E3CA1A69ADC}" type="datetimeFigureOut">
              <a:rPr lang="en-US" smtClean="0"/>
              <a:t>4/24/23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4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1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/Users/marcuskuykendall/Library/Group%20Containers/UBF8T346G9.ms/WebArchiveCopyPasteTempFiles/com.microsoft.Word/o7J8xV1hq_IhuED51RhAPosP-RvlkXbIsocYWKPgzGFhIeg7gU6akYi9SG2I8ORXCmnYe1cL6psrqhIkUH6TcNxIpxCzbrjwff1fg68oq01vSAQxw6jPbFymIHoxJCfhOSzv57cb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 abstract genetic concept">
            <a:extLst>
              <a:ext uri="{FF2B5EF4-FFF2-40B4-BE49-F238E27FC236}">
                <a16:creationId xmlns:a16="http://schemas.microsoft.com/office/drawing/2014/main" id="{768C7235-E7D3-A834-7671-81F9E7E33F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21875" b="2187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6E388B-220E-CB8E-2316-350A79316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noFill/>
          <a:ln w="38100" cap="sq">
            <a:solidFill>
              <a:schemeClr val="tx1"/>
            </a:solidFill>
            <a:miter lim="800000"/>
          </a:ln>
        </p:spPr>
        <p:txBody>
          <a:bodyPr anchor="ctr">
            <a:norm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The Collapse of Lehman Brothers and the Economic Fallout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22CFBA-4CFC-AC46-4398-A4E188BE0C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By Mark Kuykendall and Lauren LeRoy</a:t>
            </a:r>
          </a:p>
        </p:txBody>
      </p:sp>
    </p:spTree>
    <p:extLst>
      <p:ext uri="{BB962C8B-B14F-4D97-AF65-F5344CB8AC3E}">
        <p14:creationId xmlns:p14="http://schemas.microsoft.com/office/powerpoint/2010/main" val="4234370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F3B420-1949-41C4-7DEB-0E7D8F46F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Changes in Accounting Ethics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2523E-6564-016A-39E0-7DFD626A8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404040"/>
                </a:solidFill>
              </a:rPr>
              <a:t>Financial Accounting Standards Board closed the loophole of Repo 105 in 2009</a:t>
            </a:r>
          </a:p>
          <a:p>
            <a:r>
              <a:rPr lang="en-US">
                <a:solidFill>
                  <a:srgbClr val="404040"/>
                </a:solidFill>
              </a:rPr>
              <a:t>Repurchase agreements were bought back between 98%-102% of selling price, assets remained on books</a:t>
            </a:r>
          </a:p>
          <a:p>
            <a:r>
              <a:rPr lang="en-US">
                <a:solidFill>
                  <a:srgbClr val="404040"/>
                </a:solidFill>
              </a:rPr>
              <a:t>Lehman was reporting a sale</a:t>
            </a:r>
          </a:p>
          <a:p>
            <a:r>
              <a:rPr lang="en-US">
                <a:solidFill>
                  <a:srgbClr val="404040"/>
                </a:solidFill>
              </a:rPr>
              <a:t>FAS 166 now focuses on management’s intent</a:t>
            </a:r>
          </a:p>
        </p:txBody>
      </p:sp>
    </p:spTree>
    <p:extLst>
      <p:ext uri="{BB962C8B-B14F-4D97-AF65-F5344CB8AC3E}">
        <p14:creationId xmlns:p14="http://schemas.microsoft.com/office/powerpoint/2010/main" val="4146728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A6F50F-2880-37CA-0F14-0E2A44B24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Justice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CCA71-FD1D-49FF-A85F-3ACCEE124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404040"/>
                </a:solidFill>
              </a:rPr>
              <a:t>Numerous lawsuits against Lehman Brothers executives</a:t>
            </a:r>
          </a:p>
          <a:p>
            <a:r>
              <a:rPr lang="en-US">
                <a:solidFill>
                  <a:srgbClr val="404040"/>
                </a:solidFill>
              </a:rPr>
              <a:t>No convictions</a:t>
            </a:r>
          </a:p>
          <a:p>
            <a:r>
              <a:rPr lang="en-US">
                <a:solidFill>
                  <a:srgbClr val="404040"/>
                </a:solidFill>
              </a:rPr>
              <a:t>Arrests for white-collar crimes have increased since the Great Recession</a:t>
            </a:r>
          </a:p>
        </p:txBody>
      </p:sp>
    </p:spTree>
    <p:extLst>
      <p:ext uri="{BB962C8B-B14F-4D97-AF65-F5344CB8AC3E}">
        <p14:creationId xmlns:p14="http://schemas.microsoft.com/office/powerpoint/2010/main" val="2426182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9B5B5E-58A0-596A-6014-01E5FE1F3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Background on Lehman Brothers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5C84E-519E-E39F-9C74-8760C478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404040"/>
                </a:solidFill>
              </a:rPr>
              <a:t>Fourth-largest investment bank in the United States at its peak</a:t>
            </a:r>
          </a:p>
          <a:p>
            <a:r>
              <a:rPr lang="en-US" dirty="0">
                <a:solidFill>
                  <a:srgbClr val="404040"/>
                </a:solidFill>
              </a:rPr>
              <a:t>Early investor in mortgage-backed securities and subprime mortgage lenders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Profited over $18.2 billion from loans by 2003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Ranked third for lending within the subprime market</a:t>
            </a:r>
          </a:p>
        </p:txBody>
      </p:sp>
    </p:spTree>
    <p:extLst>
      <p:ext uri="{BB962C8B-B14F-4D97-AF65-F5344CB8AC3E}">
        <p14:creationId xmlns:p14="http://schemas.microsoft.com/office/powerpoint/2010/main" val="148386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9B5B5E-58A0-596A-6014-01E5FE1F3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Economy of the early 2000’s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5C84E-519E-E39F-9C74-8760C478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404040"/>
                </a:solidFill>
              </a:rPr>
              <a:t>Interest rates were lowered, and homeownership was encouraged</a:t>
            </a:r>
          </a:p>
          <a:p>
            <a:r>
              <a:rPr lang="en-US" dirty="0">
                <a:solidFill>
                  <a:srgbClr val="404040"/>
                </a:solidFill>
              </a:rPr>
              <a:t>Banks lowered lending requirements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Began offering adjustable-mortgage rate (ARM) loans</a:t>
            </a:r>
          </a:p>
          <a:p>
            <a:r>
              <a:rPr lang="en-US" dirty="0">
                <a:solidFill>
                  <a:srgbClr val="404040"/>
                </a:solidFill>
              </a:rPr>
              <a:t>Housing boom caused home prices to rise</a:t>
            </a:r>
          </a:p>
          <a:p>
            <a:r>
              <a:rPr lang="en-US" dirty="0">
                <a:solidFill>
                  <a:srgbClr val="404040"/>
                </a:solidFill>
              </a:rPr>
              <a:t>Percentage of subprime borrowers steadily increased </a:t>
            </a:r>
          </a:p>
          <a:p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328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44C156-4F67-8E76-6387-D01339D9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Subprime meltdown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C88C1-50AF-CE09-5258-C3744EE2C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312982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404040"/>
                </a:solidFill>
              </a:rPr>
              <a:t>Housing market began slowing in early 2007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Number of mortgages in default rose significantly</a:t>
            </a:r>
          </a:p>
          <a:p>
            <a:r>
              <a:rPr lang="en-US" dirty="0">
                <a:solidFill>
                  <a:srgbClr val="404040"/>
                </a:solidFill>
              </a:rPr>
              <a:t>Home prices dropped;  ARM rates climbed</a:t>
            </a:r>
          </a:p>
          <a:p>
            <a:r>
              <a:rPr lang="en-US" dirty="0">
                <a:solidFill>
                  <a:srgbClr val="404040"/>
                </a:solidFill>
              </a:rPr>
              <a:t>Mortgage-backed securities became worthless</a:t>
            </a:r>
          </a:p>
          <a:p>
            <a:r>
              <a:rPr lang="en-US" dirty="0">
                <a:solidFill>
                  <a:srgbClr val="404040"/>
                </a:solidFill>
              </a:rPr>
              <a:t>Lehman Brother’s balance sheet turned negative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Continued investing into mortgages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Acquired $100 billion in MBS and assets by the end of 2007</a:t>
            </a:r>
          </a:p>
        </p:txBody>
      </p:sp>
    </p:spTree>
    <p:extLst>
      <p:ext uri="{BB962C8B-B14F-4D97-AF65-F5344CB8AC3E}">
        <p14:creationId xmlns:p14="http://schemas.microsoft.com/office/powerpoint/2010/main" val="30409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031">
            <a:extLst>
              <a:ext uri="{FF2B5EF4-FFF2-40B4-BE49-F238E27FC236}">
                <a16:creationId xmlns:a16="http://schemas.microsoft.com/office/drawing/2014/main" id="{65041AB2-A9B4-4D3F-B120-38E7860A8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334" y="804334"/>
            <a:ext cx="10583332" cy="5249332"/>
          </a:xfrm>
          <a:prstGeom prst="rect">
            <a:avLst/>
          </a:prstGeom>
          <a:solidFill>
            <a:srgbClr val="FFFFFF"/>
          </a:solidFill>
          <a:ln w="190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2" descr="Graphical user interface, chart, line chart&#10;&#10;Description automatically generated">
            <a:extLst>
              <a:ext uri="{FF2B5EF4-FFF2-40B4-BE49-F238E27FC236}">
                <a16:creationId xmlns:a16="http://schemas.microsoft.com/office/drawing/2014/main" id="{8E689652-4810-E04A-76F7-1261F4E100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6236" y="1515642"/>
            <a:ext cx="9939528" cy="3826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F6E2069-8484-745E-C632-06D038DD2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10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9CFA12-5D6B-26B4-C53E-E17166151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Loss Of Confidence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A41B0-FFAB-4840-F141-A2167C69B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31298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404040"/>
                </a:solidFill>
              </a:rPr>
              <a:t>Investors stopped trusting investment banks who had invested in mortgage-backed securities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404040"/>
                </a:solidFill>
              </a:rPr>
              <a:t>Bear Stearns, Fannie Mae, and Freddie Mac collapsed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404040"/>
                </a:solidFill>
              </a:rPr>
              <a:t>Federal Reserve intervened to avoid bankruptcy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404040"/>
                </a:solidFill>
              </a:rPr>
              <a:t>Lehman Brothers began to suffer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404040"/>
                </a:solidFill>
              </a:rPr>
              <a:t>In September 2008, their stock plunged by over 77% 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404040"/>
                </a:solidFill>
              </a:rPr>
              <a:t>The Fed attempted to facilitate a buyout with Barclays and Bank of America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404040"/>
                </a:solidFill>
              </a:rPr>
              <a:t>Fed refused to back the securities</a:t>
            </a:r>
          </a:p>
        </p:txBody>
      </p:sp>
    </p:spTree>
    <p:extLst>
      <p:ext uri="{BB962C8B-B14F-4D97-AF65-F5344CB8AC3E}">
        <p14:creationId xmlns:p14="http://schemas.microsoft.com/office/powerpoint/2010/main" val="3320543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AB4052-959D-8D73-9842-B34E9A8E7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The Aftermath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71C35-C807-A7BC-3DC9-0A390F93C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31298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404040"/>
                </a:solidFill>
              </a:rPr>
              <a:t>Lehman Brothers declared bankruptcy in September 2008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solidFill>
                  <a:srgbClr val="404040"/>
                </a:solidFill>
              </a:rPr>
              <a:t>$639 billion in assets and $613 billion in debts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solidFill>
                  <a:srgbClr val="404040"/>
                </a:solidFill>
              </a:rPr>
              <a:t>Dow Jones Industrial Average plunged more than 500 points</a:t>
            </a:r>
          </a:p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404040"/>
                </a:solidFill>
              </a:rPr>
              <a:t>American International Group (AIG) begins to fail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solidFill>
                  <a:srgbClr val="404040"/>
                </a:solidFill>
              </a:rPr>
              <a:t>Issued credit default swaps on Lehman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solidFill>
                  <a:srgbClr val="404040"/>
                </a:solidFill>
              </a:rPr>
              <a:t>Investors attempted to collect insurance payments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solidFill>
                  <a:srgbClr val="404040"/>
                </a:solidFill>
              </a:rPr>
              <a:t>Fed stepped in to save the “systemically important” company</a:t>
            </a:r>
          </a:p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404040"/>
                </a:solidFill>
              </a:rPr>
              <a:t>Credit market freeze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solidFill>
                  <a:srgbClr val="404040"/>
                </a:solidFill>
              </a:rPr>
              <a:t>Debt issuance declined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solidFill>
                  <a:srgbClr val="404040"/>
                </a:solidFill>
              </a:rPr>
              <a:t>Economic recession followed</a:t>
            </a:r>
          </a:p>
        </p:txBody>
      </p:sp>
    </p:spTree>
    <p:extLst>
      <p:ext uri="{BB962C8B-B14F-4D97-AF65-F5344CB8AC3E}">
        <p14:creationId xmlns:p14="http://schemas.microsoft.com/office/powerpoint/2010/main" val="269550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51E42C-E545-360A-92BF-4A6DA0E8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Economic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FD16A-8A45-B4F8-56B0-0ED069350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1"/>
            <a:ext cx="8779512" cy="315159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dirty="0">
                <a:solidFill>
                  <a:srgbClr val="404040"/>
                </a:solidFill>
              </a:rPr>
              <a:t>Emergency Economic Stabilization Act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rgbClr val="404040"/>
                </a:solidFill>
              </a:rPr>
              <a:t>Treasury purchased $700 billion dollars of troubled assets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solidFill>
                  <a:srgbClr val="404040"/>
                </a:solidFill>
              </a:rPr>
              <a:t>Troubled Assets Relief Program (TARP)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rgbClr val="404040"/>
                </a:solidFill>
              </a:rPr>
              <a:t>Treasury purchased “toxic” assets at risk of default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rgbClr val="404040"/>
                </a:solidFill>
              </a:rPr>
              <a:t>$250 billion committed for programs to stabilize banking institutions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rgbClr val="404040"/>
                </a:solidFill>
              </a:rPr>
              <a:t>$27 billion to restart credit markets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rgbClr val="404040"/>
                </a:solidFill>
              </a:rPr>
              <a:t>$82 billion to stabilize U.S. auto industry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rgbClr val="404040"/>
                </a:solidFill>
              </a:rPr>
              <a:t>$70 billion to stabilize American International Group (AIG)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rgbClr val="404040"/>
                </a:solidFill>
              </a:rPr>
              <a:t>$46 billion to help struggling families avoid foreclosure</a:t>
            </a:r>
          </a:p>
        </p:txBody>
      </p:sp>
    </p:spTree>
    <p:extLst>
      <p:ext uri="{BB962C8B-B14F-4D97-AF65-F5344CB8AC3E}">
        <p14:creationId xmlns:p14="http://schemas.microsoft.com/office/powerpoint/2010/main" val="1359555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2B54BA-3007-E6AB-57F8-405CA3C7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The Scandal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EAFAA-9817-A6D1-2621-7368D5BAE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404040"/>
                </a:solidFill>
              </a:rPr>
              <a:t>Lehman Brothers began utilizing Repo 105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Repurchase agreement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Removed $39 billion from their balance sheet in 2007, $49 billion at end of first quarter 2008, and $50 billion at the end of the second quarter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Large material effect on their leverage ratio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Deceived investors</a:t>
            </a:r>
          </a:p>
        </p:txBody>
      </p:sp>
    </p:spTree>
    <p:extLst>
      <p:ext uri="{BB962C8B-B14F-4D97-AF65-F5344CB8AC3E}">
        <p14:creationId xmlns:p14="http://schemas.microsoft.com/office/powerpoint/2010/main" val="43314420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{F3CDFBB6-E1AF-4E49-9218-6DC967201B88}tf10001120</Template>
  <TotalTime>104</TotalTime>
  <Words>475</Words>
  <Application>Microsoft Macintosh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Parcel</vt:lpstr>
      <vt:lpstr>The Collapse of Lehman Brothers and the Economic Fallout</vt:lpstr>
      <vt:lpstr>Background on Lehman Brothers</vt:lpstr>
      <vt:lpstr>Economy of the early 2000’s</vt:lpstr>
      <vt:lpstr>Subprime meltdown</vt:lpstr>
      <vt:lpstr>PowerPoint Presentation</vt:lpstr>
      <vt:lpstr>Loss Of Confidence</vt:lpstr>
      <vt:lpstr>The Aftermath</vt:lpstr>
      <vt:lpstr>Economic recovery</vt:lpstr>
      <vt:lpstr>The Scandal</vt:lpstr>
      <vt:lpstr>Changes in Accounting Ethics</vt:lpstr>
      <vt:lpstr>Justice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Collapse of Lehman Brothers and the Economic Fallout</dc:title>
  <dc:creator>Mark Kuykendall</dc:creator>
  <cp:lastModifiedBy>Mark Kuykendall</cp:lastModifiedBy>
  <cp:revision>5</cp:revision>
  <dcterms:created xsi:type="dcterms:W3CDTF">2023-04-25T03:37:29Z</dcterms:created>
  <dcterms:modified xsi:type="dcterms:W3CDTF">2023-04-25T05:22:26Z</dcterms:modified>
</cp:coreProperties>
</file>