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0" r:id="rId4"/>
    <p:sldId id="261" r:id="rId5"/>
    <p:sldId id="259" r:id="rId6"/>
    <p:sldId id="257" r:id="rId7"/>
    <p:sldId id="264" r:id="rId8"/>
    <p:sldId id="258" r:id="rId9"/>
    <p:sldId id="262" r:id="rId10"/>
    <p:sldId id="263" r:id="rId11"/>
    <p:sldId id="265" r:id="rId12"/>
    <p:sldId id="266" r:id="rId13"/>
    <p:sldId id="268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U87 Cell Viability</a:t>
            </a:r>
            <a:r>
              <a:rPr lang="en-US" baseline="0"/>
              <a:t> in Varying Extract Solution Conditions</a:t>
            </a:r>
            <a:endParaRPr lang="en-US"/>
          </a:p>
        </c:rich>
      </c:tx>
      <c:layout>
        <c:manualLayout>
          <c:xMode val="edge"/>
          <c:yMode val="edge"/>
          <c:x val="0.20146146422170139"/>
          <c:y val="3.4633273170828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73837126624191"/>
          <c:y val="0.13728304251349305"/>
          <c:w val="0.76943285214348212"/>
          <c:h val="0.7217838197765998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0.5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Sheet1!$B$23:$F$23</c:f>
                <c:numCache>
                  <c:formatCode>General</c:formatCode>
                  <c:ptCount val="5"/>
                  <c:pt idx="0">
                    <c:v>1.7148080553422509E-2</c:v>
                  </c:pt>
                  <c:pt idx="1">
                    <c:v>6.9476614770726999E-3</c:v>
                  </c:pt>
                  <c:pt idx="2">
                    <c:v>1.0535970134100923E-2</c:v>
                  </c:pt>
                  <c:pt idx="3">
                    <c:v>2.3853720883753099E-3</c:v>
                  </c:pt>
                  <c:pt idx="4">
                    <c:v>3.8905869308713125E-3</c:v>
                  </c:pt>
                </c:numCache>
              </c:numRef>
            </c:plus>
            <c:minus>
              <c:numRef>
                <c:f>Sheet1!$B$23:$F$23</c:f>
                <c:numCache>
                  <c:formatCode>General</c:formatCode>
                  <c:ptCount val="5"/>
                  <c:pt idx="0">
                    <c:v>1.7148080553422509E-2</c:v>
                  </c:pt>
                  <c:pt idx="1">
                    <c:v>6.9476614770726999E-3</c:v>
                  </c:pt>
                  <c:pt idx="2">
                    <c:v>1.0535970134100923E-2</c:v>
                  </c:pt>
                  <c:pt idx="3">
                    <c:v>2.3853720883753099E-3</c:v>
                  </c:pt>
                  <c:pt idx="4">
                    <c:v>3.8905869308713125E-3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Sheet1!$B$17:$F$17</c:f>
              <c:numCache>
                <c:formatCode>General</c:formatCode>
                <c:ptCount val="5"/>
                <c:pt idx="0">
                  <c:v>10</c:v>
                </c:pt>
                <c:pt idx="1">
                  <c:v>33</c:v>
                </c:pt>
                <c:pt idx="2">
                  <c:v>100</c:v>
                </c:pt>
                <c:pt idx="3">
                  <c:v>333</c:v>
                </c:pt>
                <c:pt idx="4">
                  <c:v>1000</c:v>
                </c:pt>
              </c:numCache>
            </c:numRef>
          </c:xVal>
          <c:yVal>
            <c:numRef>
              <c:f>Sheet1!$B$18:$F$18</c:f>
              <c:numCache>
                <c:formatCode>General</c:formatCode>
                <c:ptCount val="5"/>
                <c:pt idx="0">
                  <c:v>0.11765</c:v>
                </c:pt>
                <c:pt idx="1">
                  <c:v>9.4449999999999992E-2</c:v>
                </c:pt>
                <c:pt idx="2">
                  <c:v>9.3299999999999994E-2</c:v>
                </c:pt>
                <c:pt idx="3">
                  <c:v>0.10214999999999999</c:v>
                </c:pt>
                <c:pt idx="4">
                  <c:v>8.5349999999999995E-2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09-4AF7-8CB9-832697A88F92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1.5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Sheet1!$B$17:$F$17</c:f>
              <c:numCache>
                <c:formatCode>General</c:formatCode>
                <c:ptCount val="5"/>
                <c:pt idx="0">
                  <c:v>10</c:v>
                </c:pt>
                <c:pt idx="1">
                  <c:v>33</c:v>
                </c:pt>
                <c:pt idx="2">
                  <c:v>100</c:v>
                </c:pt>
                <c:pt idx="3">
                  <c:v>333</c:v>
                </c:pt>
                <c:pt idx="4">
                  <c:v>1000</c:v>
                </c:pt>
              </c:numCache>
            </c:numRef>
          </c:xVal>
          <c:yVal>
            <c:numRef>
              <c:f>Sheet1!$B$19:$F$19</c:f>
              <c:numCache>
                <c:formatCode>General</c:formatCode>
                <c:ptCount val="5"/>
                <c:pt idx="0">
                  <c:v>0.101575</c:v>
                </c:pt>
                <c:pt idx="1">
                  <c:v>9.4924999999999995E-2</c:v>
                </c:pt>
                <c:pt idx="2">
                  <c:v>8.9450000000000002E-2</c:v>
                </c:pt>
                <c:pt idx="3">
                  <c:v>9.5475000000000004E-2</c:v>
                </c:pt>
                <c:pt idx="4">
                  <c:v>8.5250000000000006E-2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09-4AF7-8CB9-832697A88F92}"/>
            </c:ext>
          </c:extLst>
        </c:ser>
        <c:ser>
          <c:idx val="2"/>
          <c:order val="2"/>
          <c:tx>
            <c:strRef>
              <c:f>Sheet1!$A$20</c:f>
              <c:strCache>
                <c:ptCount val="1"/>
                <c:pt idx="0">
                  <c:v>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Sheet1!$B$17:$F$17</c:f>
              <c:numCache>
                <c:formatCode>General</c:formatCode>
                <c:ptCount val="5"/>
                <c:pt idx="0">
                  <c:v>10</c:v>
                </c:pt>
                <c:pt idx="1">
                  <c:v>33</c:v>
                </c:pt>
                <c:pt idx="2">
                  <c:v>100</c:v>
                </c:pt>
                <c:pt idx="3">
                  <c:v>333</c:v>
                </c:pt>
                <c:pt idx="4">
                  <c:v>1000</c:v>
                </c:pt>
              </c:numCache>
            </c:numRef>
          </c:xVal>
          <c:yVal>
            <c:numRef>
              <c:f>Sheet1!$B$20:$F$20</c:f>
              <c:numCache>
                <c:formatCode>General</c:formatCode>
                <c:ptCount val="5"/>
                <c:pt idx="0">
                  <c:v>9.4024999999999997E-2</c:v>
                </c:pt>
                <c:pt idx="1">
                  <c:v>8.8599999999999998E-2</c:v>
                </c:pt>
                <c:pt idx="2">
                  <c:v>8.1075000000000008E-2</c:v>
                </c:pt>
                <c:pt idx="3">
                  <c:v>9.0125000000000011E-2</c:v>
                </c:pt>
                <c:pt idx="4">
                  <c:v>8.6699999999999999E-2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09-4AF7-8CB9-832697A88F92}"/>
            </c:ext>
          </c:extLst>
        </c:ser>
        <c:ser>
          <c:idx val="3"/>
          <c:order val="3"/>
          <c:tx>
            <c:strRef>
              <c:f>Sheet1!$A$21</c:f>
              <c:strCache>
                <c:ptCount val="1"/>
                <c:pt idx="0">
                  <c:v>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Sheet1!$B$26:$F$26</c:f>
                <c:numCache>
                  <c:formatCode>General</c:formatCode>
                  <c:ptCount val="5"/>
                  <c:pt idx="0">
                    <c:v>4.0318523451799834E-3</c:v>
                  </c:pt>
                  <c:pt idx="1">
                    <c:v>3.7986839826445172E-3</c:v>
                  </c:pt>
                  <c:pt idx="2">
                    <c:v>3.2336769576855806E-3</c:v>
                  </c:pt>
                  <c:pt idx="3">
                    <c:v>3.8927282634847928E-3</c:v>
                  </c:pt>
                  <c:pt idx="4">
                    <c:v>5.2034443720802206E-3</c:v>
                  </c:pt>
                </c:numCache>
              </c:numRef>
            </c:plus>
            <c:minus>
              <c:numRef>
                <c:f>Sheet1!$B$26:$F$26</c:f>
                <c:numCache>
                  <c:formatCode>General</c:formatCode>
                  <c:ptCount val="5"/>
                  <c:pt idx="0">
                    <c:v>4.0318523451799834E-3</c:v>
                  </c:pt>
                  <c:pt idx="1">
                    <c:v>3.7986839826445172E-3</c:v>
                  </c:pt>
                  <c:pt idx="2">
                    <c:v>3.2336769576855806E-3</c:v>
                  </c:pt>
                  <c:pt idx="3">
                    <c:v>3.8927282634847928E-3</c:v>
                  </c:pt>
                  <c:pt idx="4">
                    <c:v>5.2034443720802206E-3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Sheet1!$B$17:$F$17</c:f>
              <c:numCache>
                <c:formatCode>General</c:formatCode>
                <c:ptCount val="5"/>
                <c:pt idx="0">
                  <c:v>10</c:v>
                </c:pt>
                <c:pt idx="1">
                  <c:v>33</c:v>
                </c:pt>
                <c:pt idx="2">
                  <c:v>100</c:v>
                </c:pt>
                <c:pt idx="3">
                  <c:v>333</c:v>
                </c:pt>
                <c:pt idx="4">
                  <c:v>1000</c:v>
                </c:pt>
              </c:numCache>
            </c:numRef>
          </c:xVal>
          <c:yVal>
            <c:numRef>
              <c:f>Sheet1!$B$21:$F$21</c:f>
              <c:numCache>
                <c:formatCode>General</c:formatCode>
                <c:ptCount val="5"/>
                <c:pt idx="0">
                  <c:v>7.6274999999999996E-2</c:v>
                </c:pt>
                <c:pt idx="1">
                  <c:v>7.4349999999999999E-2</c:v>
                </c:pt>
                <c:pt idx="2">
                  <c:v>7.6649999999999996E-2</c:v>
                </c:pt>
                <c:pt idx="3">
                  <c:v>7.5600000000000001E-2</c:v>
                </c:pt>
                <c:pt idx="4">
                  <c:v>8.4025000000000002E-2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B09-4AF7-8CB9-832697A88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034720"/>
        <c:axId val="883220528"/>
      </c:scatterChart>
      <c:valAx>
        <c:axId val="1130034720"/>
        <c:scaling>
          <c:logBase val="10"/>
          <c:orientation val="minMax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[extract] (</a:t>
                </a:r>
                <a:r>
                  <a:rPr lang="el-GR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g/</a:t>
                </a:r>
                <a:r>
                  <a:rPr lang="en-US"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mL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3818635170603681"/>
              <c:y val="0.91912342538297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3220528"/>
        <c:crosses val="autoZero"/>
        <c:crossBetween val="midCat"/>
      </c:valAx>
      <c:valAx>
        <c:axId val="883220528"/>
        <c:scaling>
          <c:orientation val="minMax"/>
          <c:max val="0.12000000000000001"/>
          <c:min val="4.0000000000000008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MTT (A</a:t>
                </a:r>
                <a:r>
                  <a:rPr lang="en-US" baseline="-25000"/>
                  <a:t>570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7893700787401571E-3"/>
              <c:y val="0.373752986609774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0034720"/>
        <c:crossesAt val="5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7276902887139"/>
          <c:y val="0.60684737463428129"/>
          <c:w val="0.17709995625546807"/>
          <c:h val="0.20739900809105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0.33542</cdr:x>
      <cdr:y>0.65053</cdr:y>
    </cdr:from>
    <cdr:to>
      <cdr:x>0.48333</cdr:x>
      <cdr:y>0.72845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3525" y="2624138"/>
          <a:ext cx="6762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100">
              <a:latin typeface="Arial" panose="020B0604020202020204" pitchFamily="34" charset="0"/>
              <a:cs typeface="Arial" panose="020B0604020202020204" pitchFamily="34" charset="0"/>
            </a:rPr>
            <a:t>μ</a:t>
          </a:r>
          <a:r>
            <a:rPr lang="en-US" sz="1100">
              <a:latin typeface="Arial" panose="020B0604020202020204" pitchFamily="34" charset="0"/>
              <a:cs typeface="Arial" panose="020B0604020202020204" pitchFamily="34" charset="0"/>
            </a:rPr>
            <a:t>M </a:t>
          </a:r>
          <a:r>
            <a:rPr lang="en-US" sz="11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5-FU</a:t>
          </a:r>
          <a:endParaRPr lang="en-US" sz="1100"/>
        </a:p>
      </cdr:txBody>
    </cdr:sp>
  </cdr:relSizeAnchor>
  <cdr:relSizeAnchor xmlns:cdr="http://schemas.openxmlformats.org/drawingml/2006/chartDrawing">
    <cdr:from>
      <cdr:x>0.12708</cdr:x>
      <cdr:y>0.86541</cdr:y>
    </cdr:from>
    <cdr:to>
      <cdr:x>0.16458</cdr:x>
      <cdr:y>0.92444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81025" y="3490913"/>
          <a:ext cx="171450" cy="2381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0.32673</cdr:x>
      <cdr:y>0.61039</cdr:y>
    </cdr:from>
    <cdr:to>
      <cdr:x>0.36423</cdr:x>
      <cdr:y>0.66942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263679" y="2267748"/>
          <a:ext cx="145036" cy="2193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0.31042</cdr:x>
      <cdr:y>0.85124</cdr:y>
    </cdr:from>
    <cdr:to>
      <cdr:x>0.40833</cdr:x>
      <cdr:y>0.95514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19225" y="3433763"/>
          <a:ext cx="4476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30</a:t>
          </a:r>
        </a:p>
      </cdr:txBody>
    </cdr:sp>
  </cdr:relSizeAnchor>
  <cdr:relSizeAnchor xmlns:cdr="http://schemas.openxmlformats.org/drawingml/2006/chartDrawing">
    <cdr:from>
      <cdr:x>0.68333</cdr:x>
      <cdr:y>0.8536</cdr:y>
    </cdr:from>
    <cdr:to>
      <cdr:x>0.78125</cdr:x>
      <cdr:y>0.9575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24200" y="3443288"/>
          <a:ext cx="4476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300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5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6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8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3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4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6147C2-8A17-4406-B58B-B72546D0884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6E73BF-2B96-4CD2-B694-1B267DD7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diseases-conditions/glioblastoma/cdc-20350148" TargetMode="External"/><Relationship Id="rId3" Type="http://schemas.openxmlformats.org/officeDocument/2006/relationships/hyperlink" Target="https://doi.org/10.18632/oncotarget.15199" TargetMode="External"/><Relationship Id="rId7" Type="http://schemas.openxmlformats.org/officeDocument/2006/relationships/hyperlink" Target="https://www.pnas.org/doi/abs/10.1073/pnas.0405430101" TargetMode="External"/><Relationship Id="rId2" Type="http://schemas.openxmlformats.org/officeDocument/2006/relationships/hyperlink" Target="https://www.pennmedicine.org/updates/blogs/neuroscience-blog/2018/november/what-are-the-most-common-types-of-brain-tumo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007/s10600-012-0353-7" TargetMode="External"/><Relationship Id="rId5" Type="http://schemas.openxmlformats.org/officeDocument/2006/relationships/hyperlink" Target="https://doi.org/10.1038/bjc.1995.225" TargetMode="External"/><Relationship Id="rId4" Type="http://schemas.openxmlformats.org/officeDocument/2006/relationships/hyperlink" Target="https://doi.org/10.1111/jcmm.15932" TargetMode="External"/><Relationship Id="rId9" Type="http://schemas.openxmlformats.org/officeDocument/2006/relationships/hyperlink" Target="https://doi.org/10.1038/nrc107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CFB6-2048-1276-D233-F4B192C6B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Synergistic Effect of Loganetin and 5-fluorouracil on the Carcinogenesis of Glioblastoma Cancer Cells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C8C2C-2ADC-6ACD-AF87-307BD7605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Jonathan Wollenberg</a:t>
            </a:r>
          </a:p>
          <a:p>
            <a:r>
              <a:rPr lang="en-US" dirty="0"/>
              <a:t>Assisted by: Dr. Mariusz Gajewski and Dr. Steven Barger</a:t>
            </a:r>
          </a:p>
        </p:txBody>
      </p:sp>
    </p:spTree>
    <p:extLst>
      <p:ext uri="{BB962C8B-B14F-4D97-AF65-F5344CB8AC3E}">
        <p14:creationId xmlns:p14="http://schemas.microsoft.com/office/powerpoint/2010/main" val="49127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3E68-45F1-5926-93C7-24DD8B30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48" y="0"/>
            <a:ext cx="10018713" cy="1752599"/>
          </a:xfrm>
        </p:spPr>
        <p:txBody>
          <a:bodyPr/>
          <a:lstStyle/>
          <a:p>
            <a:r>
              <a:rPr lang="en-US" dirty="0"/>
              <a:t>A172 Glioblastoma MTT Assay Results 02/28/23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00B9-84CB-D1D5-1F2A-26E53788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63" y="1752599"/>
            <a:ext cx="5041829" cy="4102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AE49C-9D5F-091F-6869-0E6D7EA5F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053" y="1758696"/>
            <a:ext cx="4578493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C385-38EA-8FB5-DB64-D0C76762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0FCC-BE6C-40D2-7ACC-07AA73036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extract and 5FU synergistically inhibit glioblastomas</a:t>
            </a:r>
          </a:p>
          <a:p>
            <a:r>
              <a:rPr lang="en-US" dirty="0"/>
              <a:t>Extract shows anticancer properties</a:t>
            </a:r>
          </a:p>
          <a:p>
            <a:r>
              <a:rPr lang="en-US" dirty="0"/>
              <a:t>The anticancer properties of the lower concentrations of 5FU increased by higher concentrations of extract</a:t>
            </a:r>
          </a:p>
          <a:p>
            <a:r>
              <a:rPr lang="en-US" dirty="0"/>
              <a:t> The 3000 ug/mL extract concentration is the minimum level needed to achieve maximum inhibition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5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5D5F-335F-8E4E-1162-F2A4B0AB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2960-927B-9E10-E060-D36179ED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3825"/>
            <a:ext cx="10018713" cy="3124201"/>
          </a:xfrm>
        </p:spPr>
        <p:txBody>
          <a:bodyPr/>
          <a:lstStyle/>
          <a:p>
            <a:r>
              <a:rPr lang="en-US" dirty="0"/>
              <a:t>Comparison studies of pure Loganetin vs. extract</a:t>
            </a:r>
          </a:p>
          <a:p>
            <a:r>
              <a:rPr lang="en-US" dirty="0"/>
              <a:t>Mechanism of action</a:t>
            </a:r>
          </a:p>
          <a:p>
            <a:r>
              <a:rPr lang="en-US" dirty="0"/>
              <a:t>Investigation of susceptibility of other cancer cell lines to this therapeutic approach</a:t>
            </a:r>
          </a:p>
        </p:txBody>
      </p:sp>
    </p:spTree>
    <p:extLst>
      <p:ext uri="{BB962C8B-B14F-4D97-AF65-F5344CB8AC3E}">
        <p14:creationId xmlns:p14="http://schemas.microsoft.com/office/powerpoint/2010/main" val="33336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26DC3-914F-132A-825E-4DCC7EDF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you!</a:t>
            </a:r>
          </a:p>
        </p:txBody>
      </p:sp>
      <p:grpSp>
        <p:nvGrpSpPr>
          <p:cNvPr id="4113" name="Group 41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1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098" name="Picture 2" descr="Gajewski">
            <a:extLst>
              <a:ext uri="{FF2B5EF4-FFF2-40B4-BE49-F238E27FC236}">
                <a16:creationId xmlns:a16="http://schemas.microsoft.com/office/drawing/2014/main" id="{E9162B42-53DC-3DAC-12D3-E67B9D68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16" y="1454948"/>
            <a:ext cx="1900652" cy="28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even Barger, Ph.D.">
            <a:extLst>
              <a:ext uri="{FF2B5EF4-FFF2-40B4-BE49-F238E27FC236}">
                <a16:creationId xmlns:a16="http://schemas.microsoft.com/office/drawing/2014/main" id="{B2FC8501-402F-98D4-2B8D-5AD125239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272" y="1454948"/>
            <a:ext cx="2138234" cy="28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357DCC-1D7D-7CA5-F2F9-86295121FAAB}"/>
              </a:ext>
            </a:extLst>
          </p:cNvPr>
          <p:cNvSpPr txBox="1"/>
          <p:nvPr/>
        </p:nvSpPr>
        <p:spPr>
          <a:xfrm>
            <a:off x="5117105" y="4583080"/>
            <a:ext cx="2251353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628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Mariusz Gajewski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CCA3A-D844-D5B8-2A4C-7F891C178E1C}"/>
              </a:ext>
            </a:extLst>
          </p:cNvPr>
          <p:cNvSpPr txBox="1"/>
          <p:nvPr/>
        </p:nvSpPr>
        <p:spPr>
          <a:xfrm>
            <a:off x="9546640" y="4616916"/>
            <a:ext cx="2251353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2628">
              <a:spcAft>
                <a:spcPts val="600"/>
              </a:spcAft>
            </a:pPr>
            <a:r>
              <a:rPr lang="en-US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Steven Barger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39A6-7477-C519-EA5C-C36790B2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42456"/>
            <a:ext cx="10018713" cy="644236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99D1-2E62-E120-5AD0-50200065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86692"/>
            <a:ext cx="10018713" cy="5971307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Dr. R. Lustig. (2018, November 5). “What Are the Most Common Types of Brain Tumors?”  </a:t>
            </a:r>
            <a:r>
              <a:rPr lang="en-US" sz="2400" dirty="0"/>
              <a:t>[Blog post]. Retrieved from: </a:t>
            </a:r>
            <a:r>
              <a:rPr lang="en-US" sz="2400" dirty="0">
                <a:hlinkClick r:id="rId2"/>
              </a:rPr>
              <a:t>https://www.pennmedicine.org/updates/blogs/neuroscience-blog/2018/november/what-are-the-most-common-types-of-brain-tumors</a:t>
            </a:r>
            <a:r>
              <a:rPr lang="en-US" sz="2400" dirty="0"/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/>
              <a:t>Chen, W., Xu, X. K., Li, J. L., Kong, K. K., Li, H., Chen, C., He, J., Wang, F., Li, P., Ge, X. S., &amp; Li, F. C. (2017). MALAT1 is a prognostic factor in glioblastoma multiforme and induces chemoresistance to temozolomide through suppressing miR-203 and promoting thymidylate synthase expression. </a:t>
            </a:r>
            <a:r>
              <a:rPr lang="en-US" dirty="0" err="1"/>
              <a:t>Oncotarget</a:t>
            </a:r>
            <a:r>
              <a:rPr lang="en-US" dirty="0"/>
              <a:t>, 8(14), 22783–22799. </a:t>
            </a:r>
            <a:r>
              <a:rPr lang="en-US" dirty="0">
                <a:hlinkClick r:id="rId3"/>
              </a:rPr>
              <a:t>https://doi.org/10.18632/oncotarget.15199</a:t>
            </a:r>
            <a:r>
              <a:rPr lang="en-US" dirty="0"/>
              <a:t> </a:t>
            </a:r>
          </a:p>
          <a:p>
            <a:pPr marL="398463" indent="-398463">
              <a:lnSpc>
                <a:spcPct val="120000"/>
              </a:lnSpc>
              <a:buNone/>
            </a:pPr>
            <a:r>
              <a:rPr lang="en-US" dirty="0"/>
              <a:t>Zhou, H., Hu, X., Li, N., Li, G., Sun, X., Ge, F., Jiang, J., Yao, J., Huang, D., &amp; Yang, L. (2020). Loganetin and 5-fluorouracil synergistically inhibit the carcinogenesis of gastric cancer cells via down-regulation of the </a:t>
            </a:r>
            <a:r>
              <a:rPr lang="en-US" dirty="0" err="1"/>
              <a:t>Wnt</a:t>
            </a:r>
            <a:r>
              <a:rPr lang="en-US" dirty="0"/>
              <a:t>/</a:t>
            </a:r>
            <a:r>
              <a:rPr lang="el-GR" dirty="0"/>
              <a:t>β-</a:t>
            </a:r>
            <a:r>
              <a:rPr lang="en-US" dirty="0"/>
              <a:t>catenin pathway. Journal of cellular and molecular medicine, 24(23), 13715–13726. </a:t>
            </a:r>
            <a:r>
              <a:rPr lang="en-US" dirty="0">
                <a:hlinkClick r:id="rId4"/>
              </a:rPr>
              <a:t>https://doi.org/10.1111/jcmm.15932</a:t>
            </a:r>
            <a:r>
              <a:rPr lang="en-US" dirty="0"/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/>
              <a:t>Pestalozzi, B. C., McGinn, C. J., Kinsella, T. J., Drake, J. C., Glennon, M. C., Allegra, C. J., &amp; Johnston, P. G. (1995). Increased thymidylate synthase protein levels are principally associated with proliferation but not cell cycle phase in asynchronous human cancer cells. British journal of cancer, 71(6), 1151–1157. </a:t>
            </a:r>
            <a:r>
              <a:rPr lang="en-US" dirty="0">
                <a:hlinkClick r:id="rId5"/>
              </a:rPr>
              <a:t>https://doi.org/10.1038/bjc.1995.225</a:t>
            </a:r>
            <a:r>
              <a:rPr lang="en-US" dirty="0"/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/>
              <a:t>Z. </a:t>
            </a:r>
            <a:r>
              <a:rPr lang="en-US" dirty="0" err="1"/>
              <a:t>Guvenalp</a:t>
            </a:r>
            <a:r>
              <a:rPr lang="en-US" dirty="0"/>
              <a:t>, H. </a:t>
            </a:r>
            <a:r>
              <a:rPr lang="en-US" dirty="0" err="1"/>
              <a:t>Ozbek</a:t>
            </a:r>
            <a:r>
              <a:rPr lang="en-US" dirty="0"/>
              <a:t>, A. </a:t>
            </a:r>
            <a:r>
              <a:rPr lang="en-US" dirty="0" err="1"/>
              <a:t>Kuruuzum</a:t>
            </a:r>
            <a:r>
              <a:rPr lang="en-US" dirty="0"/>
              <a:t>-Uz, C. </a:t>
            </a:r>
            <a:r>
              <a:rPr lang="en-US" dirty="0" err="1"/>
              <a:t>Kazaz</a:t>
            </a:r>
            <a:r>
              <a:rPr lang="en-US" dirty="0"/>
              <a:t>, O. </a:t>
            </a:r>
            <a:r>
              <a:rPr lang="en-US" dirty="0" err="1"/>
              <a:t>Demirezer</a:t>
            </a:r>
            <a:r>
              <a:rPr lang="en-US" dirty="0"/>
              <a:t>. (2012) Chemical Constituents of Lonicera </a:t>
            </a:r>
            <a:r>
              <a:rPr lang="en-US" dirty="0" err="1"/>
              <a:t>etrusca</a:t>
            </a:r>
            <a:r>
              <a:rPr lang="en-US" dirty="0"/>
              <a:t>.  Chemistry of Natural Compounds, Vol. 48, No. 4.  </a:t>
            </a:r>
            <a:r>
              <a:rPr lang="en-US" dirty="0">
                <a:hlinkClick r:id="rId6"/>
              </a:rPr>
              <a:t>https://link.springer.com/article/10.1007/s10600-012-0353-7</a:t>
            </a:r>
            <a:r>
              <a:rPr lang="en-US" dirty="0"/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/>
              <a:t>C. </a:t>
            </a:r>
            <a:r>
              <a:rPr lang="en-US" dirty="0" err="1"/>
              <a:t>Poeaknapo</a:t>
            </a:r>
            <a:r>
              <a:rPr lang="en-US" dirty="0"/>
              <a:t>, J. Schmidt, M. </a:t>
            </a:r>
            <a:r>
              <a:rPr lang="en-US" dirty="0" err="1"/>
              <a:t>Brandsch</a:t>
            </a:r>
            <a:r>
              <a:rPr lang="en-US" dirty="0"/>
              <a:t>, B. Dräger, M. H. </a:t>
            </a:r>
            <a:r>
              <a:rPr lang="en-US" dirty="0" err="1"/>
              <a:t>Zenek</a:t>
            </a:r>
            <a:r>
              <a:rPr lang="en-US" dirty="0"/>
              <a:t>. (2004) Endogenous formation of morphine in human cells.  PNAS 101 (39) 14091-14096.  </a:t>
            </a:r>
            <a:r>
              <a:rPr lang="en-US" dirty="0">
                <a:hlinkClick r:id="rId7"/>
              </a:rPr>
              <a:t>https://www.pnas.org/doi/abs/10.1073/pnas.0405430101</a:t>
            </a:r>
            <a:r>
              <a:rPr lang="en-US" dirty="0"/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/>
              <a:t>Mayo Clinic Staff. (2020, April 4). Glioblastoma - Overview - Mayo Clinic. </a:t>
            </a:r>
            <a:r>
              <a:rPr lang="en-US" dirty="0">
                <a:hlinkClick r:id="rId8"/>
              </a:rPr>
              <a:t>https://www.mayoclinic.org/diseases-conditions/glioblastoma/cdc-20350148</a:t>
            </a:r>
            <a:r>
              <a:rPr lang="en-US" dirty="0"/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/>
              <a:t>D. Longley, D. Harkin, P. Johnston. (2003) 5-fluorouracil: mechanisms of action and clinical strategies. Nat Rev Cancer 3, 330–338 (2003). </a:t>
            </a:r>
            <a:r>
              <a:rPr lang="en-US" dirty="0">
                <a:hlinkClick r:id="rId9"/>
              </a:rPr>
              <a:t>https://doi.org/10.1038/nrc1074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0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ny question marks on black background">
            <a:extLst>
              <a:ext uri="{FF2B5EF4-FFF2-40B4-BE49-F238E27FC236}">
                <a16:creationId xmlns:a16="http://schemas.microsoft.com/office/drawing/2014/main" id="{994880AB-6E61-8118-E332-B85516C94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63D06-78A3-F58E-F997-DD44C4B8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5A99A13-A787-9FAD-50E4-206D42876446}"/>
              </a:ext>
            </a:extLst>
          </p:cNvPr>
          <p:cNvSpPr txBox="1">
            <a:spLocks/>
          </p:cNvSpPr>
          <p:nvPr/>
        </p:nvSpPr>
        <p:spPr>
          <a:xfrm>
            <a:off x="4979938" y="639099"/>
            <a:ext cx="6591346" cy="496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dirty="0">
                <a:latin typeface="+mn-lt"/>
                <a:ea typeface="+mn-ea"/>
                <a:cs typeface="+mn-cs"/>
              </a:rPr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867416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B7F8-885F-DE86-CD62-C08CFC37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16289"/>
            <a:ext cx="3333495" cy="61451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99D4-A826-49B7-D331-F5CE0E03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630806"/>
            <a:ext cx="3333496" cy="416039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5-fluorouracil is a drug used in various cancer treatments</a:t>
            </a:r>
          </a:p>
          <a:p>
            <a:r>
              <a:rPr lang="en-US" sz="2000" dirty="0"/>
              <a:t>Loganetin synergizes 5-fluorouracil</a:t>
            </a:r>
          </a:p>
          <a:p>
            <a:pPr lvl="1"/>
            <a:r>
              <a:rPr lang="en-US" dirty="0"/>
              <a:t>Synergistic relationship shown in gastric cancer</a:t>
            </a:r>
          </a:p>
          <a:p>
            <a:r>
              <a:rPr lang="en-US" sz="2000" dirty="0"/>
              <a:t>Glioblastomas are most common and lethal primary brain tumor</a:t>
            </a:r>
          </a:p>
          <a:p>
            <a:pPr lvl="1"/>
            <a:r>
              <a:rPr lang="en-US" dirty="0"/>
              <a:t>5.6% 5-year survivability rate</a:t>
            </a:r>
          </a:p>
          <a:p>
            <a:pPr lvl="1"/>
            <a:r>
              <a:rPr lang="en-US" dirty="0"/>
              <a:t>Surgical removal is difficult</a:t>
            </a:r>
          </a:p>
        </p:txBody>
      </p:sp>
      <p:pic>
        <p:nvPicPr>
          <p:cNvPr id="1026" name="Picture 2" descr="CT scan sequence of a patient with a glioblastoma">
            <a:extLst>
              <a:ext uri="{FF2B5EF4-FFF2-40B4-BE49-F238E27FC236}">
                <a16:creationId xmlns:a16="http://schemas.microsoft.com/office/drawing/2014/main" id="{681BAE8F-2DD4-D430-39BE-485DC76BA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r="10523" b="2"/>
          <a:stretch/>
        </p:blipFill>
        <p:spPr bwMode="auto">
          <a:xfrm>
            <a:off x="5262033" y="937632"/>
            <a:ext cx="6240990" cy="4549384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4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A19C-DA7C-5A2C-4AE4-E64CE9A4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258"/>
            <a:ext cx="10018713" cy="759542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09B2-B855-361C-09F5-8C377BA7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018713" cy="4724400"/>
          </a:xfrm>
        </p:spPr>
        <p:txBody>
          <a:bodyPr/>
          <a:lstStyle/>
          <a:p>
            <a:r>
              <a:rPr lang="en-US" dirty="0"/>
              <a:t>Analyze synergistic effect of Loganetin and 5-fluorouracil on glioblastomas.  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Severity of glioblastomas</a:t>
            </a:r>
          </a:p>
          <a:p>
            <a:pPr lvl="2"/>
            <a:r>
              <a:rPr lang="en-US" dirty="0"/>
              <a:t>Prevalence of chemoresistance</a:t>
            </a:r>
          </a:p>
          <a:p>
            <a:pPr lvl="1"/>
            <a:r>
              <a:rPr lang="en-US" dirty="0"/>
              <a:t>Previous success on gastric cancer</a:t>
            </a:r>
          </a:p>
          <a:p>
            <a:pPr lvl="1"/>
            <a:r>
              <a:rPr lang="en-US" dirty="0"/>
              <a:t>Unmet medical need</a:t>
            </a:r>
          </a:p>
          <a:p>
            <a:r>
              <a:rPr lang="en-US" dirty="0"/>
              <a:t>Hypothesis</a:t>
            </a:r>
          </a:p>
          <a:p>
            <a:pPr lvl="1"/>
            <a:r>
              <a:rPr lang="en-US" dirty="0"/>
              <a:t>The extract will synergize 5-fluorouracil to further inhibit glioblastomas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5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FB93-789D-D441-15CF-D4CFC9EF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074345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 Overview of Loganetin and 5-fluorouracil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BA3F-693F-97B3-9226-A3EB32C8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857501"/>
            <a:ext cx="4074345" cy="31242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Loganetin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Aglycone moiety of Loganin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Naturally occurring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Biologically active compound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5-fluorouracil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Chemotherapeutic agent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Toxicity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essential medicine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028" name="Picture 4" descr="Image result for 5-fluorouracil">
            <a:extLst>
              <a:ext uri="{FF2B5EF4-FFF2-40B4-BE49-F238E27FC236}">
                <a16:creationId xmlns:a16="http://schemas.microsoft.com/office/drawing/2014/main" id="{9C193E7D-00FE-4ACF-1BE9-AAC29168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574" y="645285"/>
            <a:ext cx="2520043" cy="252004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l images">
            <a:extLst>
              <a:ext uri="{FF2B5EF4-FFF2-40B4-BE49-F238E27FC236}">
                <a16:creationId xmlns:a16="http://schemas.microsoft.com/office/drawing/2014/main" id="{5A1375B7-530B-83C7-AAF6-64633F2C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827330" y="3423522"/>
            <a:ext cx="1813774" cy="2457372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oganetin">
            <a:extLst>
              <a:ext uri="{FF2B5EF4-FFF2-40B4-BE49-F238E27FC236}">
                <a16:creationId xmlns:a16="http://schemas.microsoft.com/office/drawing/2014/main" id="{7556A84B-FCF8-7C37-B6B1-E4B10A0D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9300" y="3423522"/>
            <a:ext cx="2402763" cy="2457372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F73F15-A843-657A-915D-9EB1A38DC596}"/>
              </a:ext>
            </a:extLst>
          </p:cNvPr>
          <p:cNvSpPr txBox="1"/>
          <p:nvPr/>
        </p:nvSpPr>
        <p:spPr>
          <a:xfrm>
            <a:off x="8007022" y="275953"/>
            <a:ext cx="17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5-fluorouracil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1ED08-01C5-B784-A78F-49F7189AE8FA}"/>
              </a:ext>
            </a:extLst>
          </p:cNvPr>
          <p:cNvSpPr txBox="1"/>
          <p:nvPr/>
        </p:nvSpPr>
        <p:spPr>
          <a:xfrm>
            <a:off x="6841939" y="5843383"/>
            <a:ext cx="17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Loganin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0FCF6-6A06-4765-FA31-6E4DEB17AD3F}"/>
              </a:ext>
            </a:extLst>
          </p:cNvPr>
          <p:cNvSpPr txBox="1"/>
          <p:nvPr/>
        </p:nvSpPr>
        <p:spPr>
          <a:xfrm>
            <a:off x="9208403" y="5880894"/>
            <a:ext cx="17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Loganetin</a:t>
            </a:r>
          </a:p>
        </p:txBody>
      </p:sp>
    </p:spTree>
    <p:extLst>
      <p:ext uri="{BB962C8B-B14F-4D97-AF65-F5344CB8AC3E}">
        <p14:creationId xmlns:p14="http://schemas.microsoft.com/office/powerpoint/2010/main" val="229847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00ED-6B00-4AC6-5A10-DF079460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611297" cy="1752599"/>
          </a:xfrm>
        </p:spPr>
        <p:txBody>
          <a:bodyPr>
            <a:normAutofit/>
          </a:bodyPr>
          <a:lstStyle/>
          <a:p>
            <a:r>
              <a:rPr lang="en-US" i="1"/>
              <a:t>Lonicera etrusca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AA01-8B33-9A2B-DCDB-9CD3948E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611297" cy="3124201"/>
          </a:xfrm>
        </p:spPr>
        <p:txBody>
          <a:bodyPr>
            <a:normAutofit/>
          </a:bodyPr>
          <a:lstStyle/>
          <a:p>
            <a:r>
              <a:rPr lang="en-US" dirty="0"/>
              <a:t>Species of honeysuckle</a:t>
            </a:r>
          </a:p>
          <a:p>
            <a:r>
              <a:rPr lang="en-US" dirty="0"/>
              <a:t>Native to Southern Europe, Western Asia and North Africa</a:t>
            </a:r>
          </a:p>
          <a:p>
            <a:r>
              <a:rPr lang="en-US" dirty="0"/>
              <a:t>Plant purchased online from Stanwood, Washington</a:t>
            </a:r>
          </a:p>
          <a:p>
            <a:r>
              <a:rPr lang="en-US" dirty="0"/>
              <a:t>Shown to contain Loganetin</a:t>
            </a:r>
          </a:p>
          <a:p>
            <a:endParaRPr lang="en-US" dirty="0"/>
          </a:p>
        </p:txBody>
      </p:sp>
      <p:sp>
        <p:nvSpPr>
          <p:cNvPr id="3089" name="Rounded Rectangle 6">
            <a:extLst>
              <a:ext uri="{FF2B5EF4-FFF2-40B4-BE49-F238E27FC236}">
                <a16:creationId xmlns:a16="http://schemas.microsoft.com/office/drawing/2014/main" id="{3D65499C-24FB-4049-83A3-EFE23067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146" y="648931"/>
            <a:ext cx="4798884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Image preview">
            <a:extLst>
              <a:ext uri="{FF2B5EF4-FFF2-40B4-BE49-F238E27FC236}">
                <a16:creationId xmlns:a16="http://schemas.microsoft.com/office/drawing/2014/main" id="{FECBA128-3EFC-F624-CC2A-6CE131762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r="-6" b="14651"/>
          <a:stretch/>
        </p:blipFill>
        <p:spPr bwMode="auto">
          <a:xfrm>
            <a:off x="7058045" y="1014144"/>
            <a:ext cx="1996610" cy="22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>
            <a:extLst>
              <a:ext uri="{FF2B5EF4-FFF2-40B4-BE49-F238E27FC236}">
                <a16:creationId xmlns:a16="http://schemas.microsoft.com/office/drawing/2014/main" id="{2213191D-3A65-43A1-4385-3589FEC48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r="-6" b="16707"/>
          <a:stretch/>
        </p:blipFill>
        <p:spPr bwMode="auto">
          <a:xfrm>
            <a:off x="9218381" y="1011764"/>
            <a:ext cx="1996610" cy="22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59E0C66B-9AA9-3F79-CF0C-5462A455D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" r="-6" b="8064"/>
          <a:stretch/>
        </p:blipFill>
        <p:spPr bwMode="auto">
          <a:xfrm>
            <a:off x="7058045" y="3362176"/>
            <a:ext cx="1996610" cy="21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preview">
            <a:extLst>
              <a:ext uri="{FF2B5EF4-FFF2-40B4-BE49-F238E27FC236}">
                <a16:creationId xmlns:a16="http://schemas.microsoft.com/office/drawing/2014/main" id="{9D0A7AE3-B533-9A62-E297-D4D99C8FE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-6" b="-6"/>
          <a:stretch/>
        </p:blipFill>
        <p:spPr bwMode="auto">
          <a:xfrm>
            <a:off x="9218381" y="3362176"/>
            <a:ext cx="1996610" cy="21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D1C7-320F-1DD7-F4DE-CA8A4957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30" y="-231015"/>
            <a:ext cx="5747778" cy="1752599"/>
          </a:xfrm>
        </p:spPr>
        <p:txBody>
          <a:bodyPr>
            <a:normAutofit/>
          </a:bodyPr>
          <a:lstStyle/>
          <a:p>
            <a:r>
              <a:rPr lang="en-US" dirty="0"/>
              <a:t>Extraction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3FEB7-F735-65C5-C4CF-CA262B71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876" y="1177636"/>
            <a:ext cx="5747778" cy="504305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Cut plant material into small pieces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Air dried for 10 days (until mass stabilized)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Ground in coffee grinder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Extracted with methanol under reflux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Extract evaporated under vacuum and reconstituted in water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Removed oils and lipids by extraction with hexane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Filtered the aqueous solution through plug of Celite and evaporated under vacuum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Sample dried azeotropically with toluene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1.945 grams of crude semi-solid extract obtained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pic>
        <p:nvPicPr>
          <p:cNvPr id="5" name="Picture 4" descr="Image preview">
            <a:extLst>
              <a:ext uri="{FF2B5EF4-FFF2-40B4-BE49-F238E27FC236}">
                <a16:creationId xmlns:a16="http://schemas.microsoft.com/office/drawing/2014/main" id="{9DE939F2-E00A-FBE5-1DEC-F6FAC8DD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966" y="645285"/>
            <a:ext cx="1890032" cy="252004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A96EAF82-C620-7D42-1230-B733A42C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468" y="3423522"/>
            <a:ext cx="1843029" cy="2457372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7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F236D-FE78-92B9-2024-F7FB24AC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75" y="406807"/>
            <a:ext cx="10018713" cy="1048366"/>
          </a:xfrm>
        </p:spPr>
        <p:txBody>
          <a:bodyPr/>
          <a:lstStyle/>
          <a:p>
            <a:r>
              <a:rPr lang="en-US" dirty="0"/>
              <a:t>Plate Preparation and Cell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D206-9E37-C8E6-323F-30F15F88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81317"/>
            <a:ext cx="10018713" cy="3814916"/>
          </a:xfrm>
        </p:spPr>
        <p:txBody>
          <a:bodyPr>
            <a:normAutofit/>
          </a:bodyPr>
          <a:lstStyle/>
          <a:p>
            <a:r>
              <a:rPr lang="en-US" dirty="0"/>
              <a:t>Extract dissolved to make 300 mg/mL stock solution</a:t>
            </a:r>
          </a:p>
          <a:p>
            <a:r>
              <a:rPr lang="en-US" dirty="0"/>
              <a:t>Dilution series of extract created the following concentrations</a:t>
            </a:r>
          </a:p>
          <a:p>
            <a:pPr lvl="1"/>
            <a:r>
              <a:rPr lang="en-US" dirty="0"/>
              <a:t>1000 ug/mL, 333 ug/mL, 100 ug/mL, and 33.3 ug/mL</a:t>
            </a:r>
          </a:p>
          <a:p>
            <a:pPr lvl="1"/>
            <a:r>
              <a:rPr lang="en-US" dirty="0"/>
              <a:t>Second dilution series concentrations</a:t>
            </a:r>
          </a:p>
          <a:p>
            <a:pPr lvl="2"/>
            <a:r>
              <a:rPr lang="en-US" dirty="0"/>
              <a:t>10,000 ug/mL, 3000 ug/mL, 1000  ug/mL, 300 ug/mL, and 100 ug/mL</a:t>
            </a:r>
          </a:p>
          <a:p>
            <a:r>
              <a:rPr lang="en-US" dirty="0"/>
              <a:t>Dilution series of 5FU using 50 mM stock solution created the following concentrations</a:t>
            </a:r>
          </a:p>
          <a:p>
            <a:pPr lvl="1"/>
            <a:r>
              <a:rPr lang="en-US" dirty="0"/>
              <a:t>15 </a:t>
            </a:r>
            <a:r>
              <a:rPr lang="en-US" dirty="0" err="1"/>
              <a:t>uM</a:t>
            </a:r>
            <a:r>
              <a:rPr lang="en-US" dirty="0"/>
              <a:t>, 5 </a:t>
            </a:r>
            <a:r>
              <a:rPr lang="en-US" dirty="0" err="1"/>
              <a:t>uM</a:t>
            </a:r>
            <a:r>
              <a:rPr lang="en-US" dirty="0"/>
              <a:t>, 1.5 </a:t>
            </a:r>
            <a:r>
              <a:rPr lang="en-US" dirty="0" err="1"/>
              <a:t>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4E5B-3E1F-DD8D-FFC4-A8DF1D2A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446" y="-271058"/>
            <a:ext cx="9742318" cy="1752599"/>
          </a:xfrm>
        </p:spPr>
        <p:txBody>
          <a:bodyPr>
            <a:normAutofit/>
          </a:bodyPr>
          <a:lstStyle/>
          <a:p>
            <a:r>
              <a:rPr lang="en-US" dirty="0"/>
              <a:t>U87 Glioblastoma MTT Assay Results 11/22/22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89C6BAB-A0CB-ED21-AA49-BB0126324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95" y="1725561"/>
            <a:ext cx="4508002" cy="3979010"/>
          </a:xfrm>
          <a:prstGeom prst="rect">
            <a:avLst/>
          </a:prstGeom>
          <a:noFill/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766219"/>
              </p:ext>
            </p:extLst>
          </p:nvPr>
        </p:nvGraphicFramePr>
        <p:xfrm>
          <a:off x="1754714" y="1725561"/>
          <a:ext cx="4341285" cy="397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59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CD9D-6754-7AE0-96AF-C2508569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10018713" cy="1752599"/>
          </a:xfrm>
        </p:spPr>
        <p:txBody>
          <a:bodyPr/>
          <a:lstStyle/>
          <a:p>
            <a:r>
              <a:rPr lang="en-US" dirty="0"/>
              <a:t>A172 Glioblastoma MTT Assay Results 01/14/23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E14BC4-D8EF-327F-4A7A-B5156FC4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317" y="1731816"/>
            <a:ext cx="4572396" cy="40359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FA6705-F7D7-63CD-90B9-64267AFB4744}"/>
              </a:ext>
            </a:extLst>
          </p:cNvPr>
          <p:cNvSpPr/>
          <p:nvPr/>
        </p:nvSpPr>
        <p:spPr>
          <a:xfrm>
            <a:off x="4896464" y="2394133"/>
            <a:ext cx="147484" cy="161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19BB9A-6FFB-055D-67E5-2E2E2F19D4CD}"/>
              </a:ext>
            </a:extLst>
          </p:cNvPr>
          <p:cNvSpPr/>
          <p:nvPr/>
        </p:nvSpPr>
        <p:spPr>
          <a:xfrm>
            <a:off x="8912942" y="2434570"/>
            <a:ext cx="147484" cy="161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E5B57-9601-65BB-E703-D5CD4AE4F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31816"/>
            <a:ext cx="457239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6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1281</TotalTime>
  <Words>952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Parallax</vt:lpstr>
      <vt:lpstr>The Synergistic Effect of Loganetin and 5-fluorouracil on the Carcinogenesis of Glioblastoma Cancer Cells</vt:lpstr>
      <vt:lpstr>Background</vt:lpstr>
      <vt:lpstr>Purpose</vt:lpstr>
      <vt:lpstr>An Overview of Loganetin and 5-fluorouracil </vt:lpstr>
      <vt:lpstr>Lonicera etrusca</vt:lpstr>
      <vt:lpstr>Extraction Method</vt:lpstr>
      <vt:lpstr>Plate Preparation and Cell Treatment</vt:lpstr>
      <vt:lpstr>U87 Glioblastoma MTT Assay Results 11/22/22</vt:lpstr>
      <vt:lpstr>A172 Glioblastoma MTT Assay Results 01/14/23</vt:lpstr>
      <vt:lpstr>A172 Glioblastoma MTT Assay Results 02/28/23</vt:lpstr>
      <vt:lpstr>Summary</vt:lpstr>
      <vt:lpstr>Future Research</vt:lpstr>
      <vt:lpstr>Thank you!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Synergistic Effect of Loganetin and 5-fluorouracil on the Carcinogenesis of Glioblastoma Cancer Cells</dc:title>
  <dc:creator>Jonathan Wollenberg</dc:creator>
  <cp:lastModifiedBy>Jonathan Wollenberg</cp:lastModifiedBy>
  <cp:revision>8</cp:revision>
  <dcterms:created xsi:type="dcterms:W3CDTF">2023-04-23T22:53:32Z</dcterms:created>
  <dcterms:modified xsi:type="dcterms:W3CDTF">2023-04-25T05:36:01Z</dcterms:modified>
</cp:coreProperties>
</file>