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5E0233-A02E-4C02-B96F-E0B9790A5F98}" v="267" dt="2023-04-20T23:47:03.9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6110" autoAdjust="0"/>
  </p:normalViewPr>
  <p:slideViewPr>
    <p:cSldViewPr snapToGrid="0">
      <p:cViewPr>
        <p:scale>
          <a:sx n="40" d="100"/>
          <a:sy n="40" d="100"/>
        </p:scale>
        <p:origin x="-2922" y="-3690"/>
      </p:cViewPr>
      <p:guideLst>
        <p:guide orient="horz" pos="9792"/>
        <p:guide pos="99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32"/>
    </p:cViewPr>
  </p:sorterViewPr>
  <p:notesViewPr>
    <p:cSldViewPr snapToGrid="0">
      <p:cViewPr varScale="1">
        <p:scale>
          <a:sx n="112" d="100"/>
          <a:sy n="112" d="100"/>
        </p:scale>
        <p:origin x="-344" y="-1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vian Young" userId="a3b590df89670edd" providerId="LiveId" clId="{D55E0233-A02E-4C02-B96F-E0B9790A5F98}"/>
    <pc:docChg chg="undo custSel modSld">
      <pc:chgData name="Vivian Young" userId="a3b590df89670edd" providerId="LiveId" clId="{D55E0233-A02E-4C02-B96F-E0B9790A5F98}" dt="2023-04-20T23:47:14.227" v="3519" actId="313"/>
      <pc:docMkLst>
        <pc:docMk/>
      </pc:docMkLst>
      <pc:sldChg chg="addSp delSp modSp mod">
        <pc:chgData name="Vivian Young" userId="a3b590df89670edd" providerId="LiveId" clId="{D55E0233-A02E-4C02-B96F-E0B9790A5F98}" dt="2023-04-20T23:47:14.227" v="3519" actId="313"/>
        <pc:sldMkLst>
          <pc:docMk/>
          <pc:sldMk cId="0" sldId="256"/>
        </pc:sldMkLst>
        <pc:spChg chg="add mod">
          <ac:chgData name="Vivian Young" userId="a3b590df89670edd" providerId="LiveId" clId="{D55E0233-A02E-4C02-B96F-E0B9790A5F98}" dt="2023-04-19T23:21:56.853" v="672" actId="1076"/>
          <ac:spMkLst>
            <pc:docMk/>
            <pc:sldMk cId="0" sldId="256"/>
            <ac:spMk id="2" creationId="{4A036AAF-4E75-EB2E-25D4-CF1DECEFD9AC}"/>
          </ac:spMkLst>
        </pc:spChg>
        <pc:spChg chg="mod">
          <ac:chgData name="Vivian Young" userId="a3b590df89670edd" providerId="LiveId" clId="{D55E0233-A02E-4C02-B96F-E0B9790A5F98}" dt="2023-04-19T23:22:19.604" v="677" actId="14100"/>
          <ac:spMkLst>
            <pc:docMk/>
            <pc:sldMk cId="0" sldId="256"/>
            <ac:spMk id="4" creationId="{499A1716-2B39-8516-3367-8963498299C4}"/>
          </ac:spMkLst>
        </pc:spChg>
        <pc:spChg chg="mod">
          <ac:chgData name="Vivian Young" userId="a3b590df89670edd" providerId="LiveId" clId="{D55E0233-A02E-4C02-B96F-E0B9790A5F98}" dt="2023-04-19T23:23:55.313" v="692" actId="1076"/>
          <ac:spMkLst>
            <pc:docMk/>
            <pc:sldMk cId="0" sldId="256"/>
            <ac:spMk id="8" creationId="{6165705B-19A3-6459-F638-6446CE79E79E}"/>
          </ac:spMkLst>
        </pc:spChg>
        <pc:spChg chg="add mod">
          <ac:chgData name="Vivian Young" userId="a3b590df89670edd" providerId="LiveId" clId="{D55E0233-A02E-4C02-B96F-E0B9790A5F98}" dt="2023-04-19T23:22:07.659" v="675" actId="1076"/>
          <ac:spMkLst>
            <pc:docMk/>
            <pc:sldMk cId="0" sldId="256"/>
            <ac:spMk id="9" creationId="{28BFD23A-56BF-3D1C-CDCE-8456D1974FE0}"/>
          </ac:spMkLst>
        </pc:spChg>
        <pc:spChg chg="mod">
          <ac:chgData name="Vivian Young" userId="a3b590df89670edd" providerId="LiveId" clId="{D55E0233-A02E-4C02-B96F-E0B9790A5F98}" dt="2023-04-19T23:22:33.853" v="678" actId="14100"/>
          <ac:spMkLst>
            <pc:docMk/>
            <pc:sldMk cId="0" sldId="256"/>
            <ac:spMk id="10" creationId="{70798DDF-E5FE-95C6-760F-F90A5FA660C5}"/>
          </ac:spMkLst>
        </pc:spChg>
        <pc:spChg chg="mod">
          <ac:chgData name="Vivian Young" userId="a3b590df89670edd" providerId="LiveId" clId="{D55E0233-A02E-4C02-B96F-E0B9790A5F98}" dt="2023-04-19T23:24:48.597" v="699" actId="14100"/>
          <ac:spMkLst>
            <pc:docMk/>
            <pc:sldMk cId="0" sldId="256"/>
            <ac:spMk id="11" creationId="{44D17A66-E332-886F-25E9-3E1FEAE591CA}"/>
          </ac:spMkLst>
        </pc:spChg>
        <pc:spChg chg="mod">
          <ac:chgData name="Vivian Young" userId="a3b590df89670edd" providerId="LiveId" clId="{D55E0233-A02E-4C02-B96F-E0B9790A5F98}" dt="2023-04-20T00:48:08.080" v="1562" actId="1076"/>
          <ac:spMkLst>
            <pc:docMk/>
            <pc:sldMk cId="0" sldId="256"/>
            <ac:spMk id="13" creationId="{43362F36-5D6F-F036-0A29-615C36C4E0E9}"/>
          </ac:spMkLst>
        </pc:spChg>
        <pc:spChg chg="mod">
          <ac:chgData name="Vivian Young" userId="a3b590df89670edd" providerId="LiveId" clId="{D55E0233-A02E-4C02-B96F-E0B9790A5F98}" dt="2023-04-19T23:24:07.334" v="695" actId="255"/>
          <ac:spMkLst>
            <pc:docMk/>
            <pc:sldMk cId="0" sldId="256"/>
            <ac:spMk id="14" creationId="{7218F8B2-329C-005F-A558-8BB653A9C5FC}"/>
          </ac:spMkLst>
        </pc:spChg>
        <pc:spChg chg="mod">
          <ac:chgData name="Vivian Young" userId="a3b590df89670edd" providerId="LiveId" clId="{D55E0233-A02E-4C02-B96F-E0B9790A5F98}" dt="2023-04-20T01:04:27.809" v="1987" actId="20577"/>
          <ac:spMkLst>
            <pc:docMk/>
            <pc:sldMk cId="0" sldId="256"/>
            <ac:spMk id="15" creationId="{8C03F30F-4601-9473-5D57-B8FAC2B93CAB}"/>
          </ac:spMkLst>
        </pc:spChg>
        <pc:spChg chg="mod">
          <ac:chgData name="Vivian Young" userId="a3b590df89670edd" providerId="LiveId" clId="{D55E0233-A02E-4C02-B96F-E0B9790A5F98}" dt="2023-04-20T00:22:47.051" v="1509" actId="14100"/>
          <ac:spMkLst>
            <pc:docMk/>
            <pc:sldMk cId="0" sldId="256"/>
            <ac:spMk id="16" creationId="{06C2F04B-7D9D-FED6-A7B1-C1E9EC085ED3}"/>
          </ac:spMkLst>
        </pc:spChg>
        <pc:spChg chg="add del mod">
          <ac:chgData name="Vivian Young" userId="a3b590df89670edd" providerId="LiveId" clId="{D55E0233-A02E-4C02-B96F-E0B9790A5F98}" dt="2023-04-19T23:23:23.257" v="682" actId="478"/>
          <ac:spMkLst>
            <pc:docMk/>
            <pc:sldMk cId="0" sldId="256"/>
            <ac:spMk id="17" creationId="{51324606-8E5D-174E-D597-FC771D186077}"/>
          </ac:spMkLst>
        </pc:spChg>
        <pc:spChg chg="mod">
          <ac:chgData name="Vivian Young" userId="a3b590df89670edd" providerId="LiveId" clId="{D55E0233-A02E-4C02-B96F-E0B9790A5F98}" dt="2023-04-20T17:51:45.453" v="2249" actId="1076"/>
          <ac:spMkLst>
            <pc:docMk/>
            <pc:sldMk cId="0" sldId="256"/>
            <ac:spMk id="18" creationId="{5222011F-19C4-C60E-C742-75F314C30569}"/>
          </ac:spMkLst>
        </pc:spChg>
        <pc:spChg chg="mod">
          <ac:chgData name="Vivian Young" userId="a3b590df89670edd" providerId="LiveId" clId="{D55E0233-A02E-4C02-B96F-E0B9790A5F98}" dt="2023-04-20T23:41:38.943" v="3498" actId="1076"/>
          <ac:spMkLst>
            <pc:docMk/>
            <pc:sldMk cId="0" sldId="256"/>
            <ac:spMk id="19" creationId="{9C1EF845-C69D-DBA5-8265-B9B7D7EF177C}"/>
          </ac:spMkLst>
        </pc:spChg>
        <pc:spChg chg="mod">
          <ac:chgData name="Vivian Young" userId="a3b590df89670edd" providerId="LiveId" clId="{D55E0233-A02E-4C02-B96F-E0B9790A5F98}" dt="2023-04-19T22:54:20.660" v="280" actId="1076"/>
          <ac:spMkLst>
            <pc:docMk/>
            <pc:sldMk cId="0" sldId="256"/>
            <ac:spMk id="20" creationId="{3FC24912-FF37-EDD5-C089-2EE6F089E0F2}"/>
          </ac:spMkLst>
        </pc:spChg>
        <pc:spChg chg="mod">
          <ac:chgData name="Vivian Young" userId="a3b590df89670edd" providerId="LiveId" clId="{D55E0233-A02E-4C02-B96F-E0B9790A5F98}" dt="2023-04-20T17:51:50.421" v="2250" actId="1076"/>
          <ac:spMkLst>
            <pc:docMk/>
            <pc:sldMk cId="0" sldId="256"/>
            <ac:spMk id="21" creationId="{23F75594-4251-CFA8-8C7D-B5B1E1D3E708}"/>
          </ac:spMkLst>
        </pc:spChg>
        <pc:spChg chg="add del mod">
          <ac:chgData name="Vivian Young" userId="a3b590df89670edd" providerId="LiveId" clId="{D55E0233-A02E-4C02-B96F-E0B9790A5F98}" dt="2023-04-20T23:41:34.135" v="3496" actId="1076"/>
          <ac:spMkLst>
            <pc:docMk/>
            <pc:sldMk cId="0" sldId="256"/>
            <ac:spMk id="22" creationId="{BD8E2D52-30CA-64C2-B466-5EEDA0167433}"/>
          </ac:spMkLst>
        </pc:spChg>
        <pc:spChg chg="add mod">
          <ac:chgData name="Vivian Young" userId="a3b590df89670edd" providerId="LiveId" clId="{D55E0233-A02E-4C02-B96F-E0B9790A5F98}" dt="2023-04-19T23:24:56.146" v="700" actId="1076"/>
          <ac:spMkLst>
            <pc:docMk/>
            <pc:sldMk cId="0" sldId="256"/>
            <ac:spMk id="23" creationId="{87703C68-0B46-B95B-7A85-FF5A23DD7E4D}"/>
          </ac:spMkLst>
        </pc:spChg>
        <pc:spChg chg="mod">
          <ac:chgData name="Vivian Young" userId="a3b590df89670edd" providerId="LiveId" clId="{D55E0233-A02E-4C02-B96F-E0B9790A5F98}" dt="2023-04-20T00:23:25.415" v="1521" actId="20577"/>
          <ac:spMkLst>
            <pc:docMk/>
            <pc:sldMk cId="0" sldId="256"/>
            <ac:spMk id="24" creationId="{68EAD4B5-D1EF-7411-699E-E5E8AA6E12B0}"/>
          </ac:spMkLst>
        </pc:spChg>
        <pc:spChg chg="add del mod">
          <ac:chgData name="Vivian Young" userId="a3b590df89670edd" providerId="LiveId" clId="{D55E0233-A02E-4C02-B96F-E0B9790A5F98}" dt="2023-04-20T23:47:14.227" v="3519" actId="313"/>
          <ac:spMkLst>
            <pc:docMk/>
            <pc:sldMk cId="0" sldId="256"/>
            <ac:spMk id="25" creationId="{ED321C93-3FBA-BA9D-CB0E-A802637745F8}"/>
          </ac:spMkLst>
        </pc:spChg>
        <pc:spChg chg="mod">
          <ac:chgData name="Vivian Young" userId="a3b590df89670edd" providerId="LiveId" clId="{D55E0233-A02E-4C02-B96F-E0B9790A5F98}" dt="2023-04-20T17:51:53.314" v="2251" actId="1076"/>
          <ac:spMkLst>
            <pc:docMk/>
            <pc:sldMk cId="0" sldId="256"/>
            <ac:spMk id="26" creationId="{4FB31BC3-0C88-7B4C-B43E-870D965999EC}"/>
          </ac:spMkLst>
        </pc:spChg>
        <pc:spChg chg="add mod">
          <ac:chgData name="Vivian Young" userId="a3b590df89670edd" providerId="LiveId" clId="{D55E0233-A02E-4C02-B96F-E0B9790A5F98}" dt="2023-04-20T01:04:59.282" v="1997" actId="20577"/>
          <ac:spMkLst>
            <pc:docMk/>
            <pc:sldMk cId="0" sldId="256"/>
            <ac:spMk id="27" creationId="{F4863400-AEF7-1F06-1C29-3A8631B078CC}"/>
          </ac:spMkLst>
        </pc:spChg>
        <pc:spChg chg="add mod">
          <ac:chgData name="Vivian Young" userId="a3b590df89670edd" providerId="LiveId" clId="{D55E0233-A02E-4C02-B96F-E0B9790A5F98}" dt="2023-04-20T01:08:02.001" v="2138" actId="20577"/>
          <ac:spMkLst>
            <pc:docMk/>
            <pc:sldMk cId="0" sldId="256"/>
            <ac:spMk id="28" creationId="{B15ECAF3-AAD4-32AB-FDF5-69BE561A2856}"/>
          </ac:spMkLst>
        </pc:spChg>
        <pc:spChg chg="add mod">
          <ac:chgData name="Vivian Young" userId="a3b590df89670edd" providerId="LiveId" clId="{D55E0233-A02E-4C02-B96F-E0B9790A5F98}" dt="2023-04-20T01:12:24.745" v="2247" actId="20577"/>
          <ac:spMkLst>
            <pc:docMk/>
            <pc:sldMk cId="0" sldId="256"/>
            <ac:spMk id="29" creationId="{53470721-8B35-9BF8-7512-A4B42086757A}"/>
          </ac:spMkLst>
        </pc:spChg>
        <pc:spChg chg="add del mod">
          <ac:chgData name="Vivian Young" userId="a3b590df89670edd" providerId="LiveId" clId="{D55E0233-A02E-4C02-B96F-E0B9790A5F98}" dt="2023-04-20T00:59:43.916" v="1789" actId="478"/>
          <ac:spMkLst>
            <pc:docMk/>
            <pc:sldMk cId="0" sldId="256"/>
            <ac:spMk id="30" creationId="{DBC3DFAD-0E19-486D-6187-52027A9F3A0B}"/>
          </ac:spMkLst>
        </pc:spChg>
        <pc:spChg chg="add del mod">
          <ac:chgData name="Vivian Young" userId="a3b590df89670edd" providerId="LiveId" clId="{D55E0233-A02E-4C02-B96F-E0B9790A5F98}" dt="2023-04-20T17:58:13.686" v="2315" actId="478"/>
          <ac:spMkLst>
            <pc:docMk/>
            <pc:sldMk cId="0" sldId="256"/>
            <ac:spMk id="31" creationId="{0C6C791B-6A3B-1C70-518E-E6543380B6A2}"/>
          </ac:spMkLst>
        </pc:spChg>
        <pc:spChg chg="add mod">
          <ac:chgData name="Vivian Young" userId="a3b590df89670edd" providerId="LiveId" clId="{D55E0233-A02E-4C02-B96F-E0B9790A5F98}" dt="2023-04-20T23:47:03.962" v="3518" actId="1076"/>
          <ac:spMkLst>
            <pc:docMk/>
            <pc:sldMk cId="0" sldId="256"/>
            <ac:spMk id="32" creationId="{0939BCBB-5AC4-CF81-8C71-EC16284097F9}"/>
          </ac:spMkLst>
        </pc:spChg>
        <pc:spChg chg="add del mod">
          <ac:chgData name="Vivian Young" userId="a3b590df89670edd" providerId="LiveId" clId="{D55E0233-A02E-4C02-B96F-E0B9790A5F98}" dt="2023-04-20T18:02:21.472" v="2475" actId="21"/>
          <ac:spMkLst>
            <pc:docMk/>
            <pc:sldMk cId="0" sldId="256"/>
            <ac:spMk id="33" creationId="{CF320C2D-DD50-D092-010A-98EF393ACF02}"/>
          </ac:spMkLst>
        </pc:spChg>
        <pc:spChg chg="mod">
          <ac:chgData name="Vivian Young" userId="a3b590df89670edd" providerId="LiveId" clId="{D55E0233-A02E-4C02-B96F-E0B9790A5F98}" dt="2023-04-20T00:17:32.020" v="1138" actId="20577"/>
          <ac:spMkLst>
            <pc:docMk/>
            <pc:sldMk cId="0" sldId="256"/>
            <ac:spMk id="2053" creationId="{E93AF9A7-9DFF-EED4-BE23-9A07F49E849A}"/>
          </ac:spMkLst>
        </pc:spChg>
        <pc:spChg chg="mod">
          <ac:chgData name="Vivian Young" userId="a3b590df89670edd" providerId="LiveId" clId="{D55E0233-A02E-4C02-B96F-E0B9790A5F98}" dt="2023-04-19T23:21:48.435" v="671" actId="14100"/>
          <ac:spMkLst>
            <pc:docMk/>
            <pc:sldMk cId="0" sldId="256"/>
            <ac:spMk id="2057" creationId="{DE6CFA78-314C-35AC-11A9-DA67D15E539C}"/>
          </ac:spMkLst>
        </pc:spChg>
        <pc:spChg chg="mod">
          <ac:chgData name="Vivian Young" userId="a3b590df89670edd" providerId="LiveId" clId="{D55E0233-A02E-4C02-B96F-E0B9790A5F98}" dt="2023-04-20T00:23:22.722" v="1520" actId="20577"/>
          <ac:spMkLst>
            <pc:docMk/>
            <pc:sldMk cId="0" sldId="256"/>
            <ac:spMk id="2112" creationId="{EF0D6D78-457D-C2D7-9409-FB201364BFEB}"/>
          </ac:spMkLst>
        </pc:spChg>
        <pc:spChg chg="mod">
          <ac:chgData name="Vivian Young" userId="a3b590df89670edd" providerId="LiveId" clId="{D55E0233-A02E-4C02-B96F-E0B9790A5F98}" dt="2023-04-20T00:23:28.467" v="1522" actId="20577"/>
          <ac:spMkLst>
            <pc:docMk/>
            <pc:sldMk cId="0" sldId="256"/>
            <ac:spMk id="2213" creationId="{C631C353-3950-9B65-9201-CB18524A0229}"/>
          </ac:spMkLst>
        </pc:spChg>
        <pc:picChg chg="mod">
          <ac:chgData name="Vivian Young" userId="a3b590df89670edd" providerId="LiveId" clId="{D55E0233-A02E-4C02-B96F-E0B9790A5F98}" dt="2023-04-20T01:32:57.329" v="2248" actId="1076"/>
          <ac:picMkLst>
            <pc:docMk/>
            <pc:sldMk cId="0" sldId="256"/>
            <ac:picMk id="5" creationId="{C116541C-884A-D95F-C5F5-F9080E702D55}"/>
          </ac:picMkLst>
        </pc:picChg>
        <pc:picChg chg="mod">
          <ac:chgData name="Vivian Young" userId="a3b590df89670edd" providerId="LiveId" clId="{D55E0233-A02E-4C02-B96F-E0B9790A5F98}" dt="2023-04-19T23:22:02.188" v="674" actId="1076"/>
          <ac:picMkLst>
            <pc:docMk/>
            <pc:sldMk cId="0" sldId="256"/>
            <ac:picMk id="1026" creationId="{765CF2BB-5AD6-9368-E32C-9F3517DA65FC}"/>
          </ac:picMkLst>
        </pc:picChg>
        <pc:picChg chg="add mod">
          <ac:chgData name="Vivian Young" userId="a3b590df89670edd" providerId="LiveId" clId="{D55E0233-A02E-4C02-B96F-E0B9790A5F98}" dt="2023-04-19T23:24:12.827" v="696" actId="14100"/>
          <ac:picMkLst>
            <pc:docMk/>
            <pc:sldMk cId="0" sldId="256"/>
            <ac:picMk id="1028" creationId="{04B8C23C-0846-AC43-CD50-DC57A65E740A}"/>
          </ac:picMkLst>
        </pc:picChg>
        <pc:picChg chg="add del mod">
          <ac:chgData name="Vivian Young" userId="a3b590df89670edd" providerId="LiveId" clId="{D55E0233-A02E-4C02-B96F-E0B9790A5F98}" dt="2023-04-19T23:22:55.623" v="680" actId="478"/>
          <ac:picMkLst>
            <pc:docMk/>
            <pc:sldMk cId="0" sldId="256"/>
            <ac:picMk id="1030" creationId="{7FE578B4-8587-6484-0636-7537E5B499C6}"/>
          </ac:picMkLst>
        </pc:picChg>
        <pc:picChg chg="add mod">
          <ac:chgData name="Vivian Young" userId="a3b590df89670edd" providerId="LiveId" clId="{D55E0233-A02E-4C02-B96F-E0B9790A5F98}" dt="2023-04-20T01:09:30.669" v="2245" actId="14100"/>
          <ac:picMkLst>
            <pc:docMk/>
            <pc:sldMk cId="0" sldId="256"/>
            <ac:picMk id="1032" creationId="{AFCFF84A-5B7B-125E-419C-08378A869F62}"/>
          </ac:picMkLst>
        </pc:picChg>
        <pc:picChg chg="add mod">
          <ac:chgData name="Vivian Young" userId="a3b590df89670edd" providerId="LiveId" clId="{D55E0233-A02E-4C02-B96F-E0B9790A5F98}" dt="2023-04-20T01:09:22.595" v="2244" actId="14100"/>
          <ac:picMkLst>
            <pc:docMk/>
            <pc:sldMk cId="0" sldId="256"/>
            <ac:picMk id="1034" creationId="{76CF8513-36CB-73C1-5C0A-B56BBAB8A6CA}"/>
          </ac:picMkLst>
        </pc:picChg>
        <pc:picChg chg="add mod">
          <ac:chgData name="Vivian Young" userId="a3b590df89670edd" providerId="LiveId" clId="{D55E0233-A02E-4C02-B96F-E0B9790A5F98}" dt="2023-04-20T01:09:16.392" v="2243" actId="14100"/>
          <ac:picMkLst>
            <pc:docMk/>
            <pc:sldMk cId="0" sldId="256"/>
            <ac:picMk id="1036" creationId="{B81C08E6-E772-71E1-6C52-1B6B46F7C12F}"/>
          </ac:picMkLst>
        </pc:picChg>
        <pc:picChg chg="add mod">
          <ac:chgData name="Vivian Young" userId="a3b590df89670edd" providerId="LiveId" clId="{D55E0233-A02E-4C02-B96F-E0B9790A5F98}" dt="2023-04-20T01:09:04.504" v="2242" actId="14100"/>
          <ac:picMkLst>
            <pc:docMk/>
            <pc:sldMk cId="0" sldId="256"/>
            <ac:picMk id="1038" creationId="{8A646B3C-521C-23C1-37C2-4A39D970B97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250355"/>
            <a:ext cx="34340183" cy="4103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dirty="0">
              <a:solidFill>
                <a:schemeClr val="bg1"/>
              </a:solidFill>
              <a:latin typeface="Tahoma" panose="020B0604030504040204" pitchFamily="34" charset="0"/>
            </a:endParaRPr>
          </a:p>
          <a:p>
            <a:pPr eaLnBrk="1" hangingPunct="1">
              <a:lnSpc>
                <a:spcPct val="50000"/>
              </a:lnSpc>
              <a:spcBef>
                <a:spcPct val="50000"/>
              </a:spcBef>
            </a:pPr>
            <a:r>
              <a:rPr lang="en-US" altLang="en-US" sz="9600" dirty="0">
                <a:latin typeface="+mj-lt"/>
              </a:rPr>
              <a:t>Societal Structure and Stability in Low-Income Families in Arkansas </a:t>
            </a:r>
          </a:p>
          <a:p>
            <a:pPr eaLnBrk="1" hangingPunct="1">
              <a:lnSpc>
                <a:spcPct val="50000"/>
              </a:lnSpc>
              <a:spcBef>
                <a:spcPct val="50000"/>
              </a:spcBef>
            </a:pPr>
            <a:r>
              <a:rPr lang="en-US" altLang="en-US" sz="7200" dirty="0">
                <a:latin typeface="+mj-lt"/>
              </a:rPr>
              <a:t>Kristen Brown, Vivian M. Young, and </a:t>
            </a:r>
            <a:r>
              <a:rPr lang="en-US" altLang="en-US" sz="7200" dirty="0" err="1">
                <a:latin typeface="+mj-lt"/>
              </a:rPr>
              <a:t>Bryr</a:t>
            </a:r>
            <a:r>
              <a:rPr lang="en-US" altLang="en-US" sz="7200" dirty="0">
                <a:latin typeface="+mj-lt"/>
              </a:rPr>
              <a:t> Bruton </a:t>
            </a:r>
            <a:endParaRPr lang="en-US" altLang="en-US" sz="4800" dirty="0">
              <a:latin typeface="+mj-lt"/>
            </a:endParaRP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921627" y="5547073"/>
            <a:ext cx="13543504" cy="605861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12" name="Text Box 64">
            <a:extLst>
              <a:ext uri="{FF2B5EF4-FFF2-40B4-BE49-F238E27FC236}">
                <a16:creationId xmlns:a16="http://schemas.microsoft.com/office/drawing/2014/main" id="{EF0D6D78-457D-C2D7-9409-FB201364BFEB}"/>
              </a:ext>
            </a:extLst>
          </p:cNvPr>
          <p:cNvSpPr txBox="1">
            <a:spLocks noChangeArrowheads="1"/>
          </p:cNvSpPr>
          <p:nvPr/>
        </p:nvSpPr>
        <p:spPr bwMode="auto">
          <a:xfrm>
            <a:off x="15667831" y="6568174"/>
            <a:ext cx="13201316" cy="4278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r>
              <a:rPr lang="en-US" sz="3400" b="0" i="0" u="none" strike="noStrike" dirty="0">
                <a:solidFill>
                  <a:srgbClr val="000000"/>
                </a:solidFill>
                <a:effectLst/>
                <a:latin typeface="+mj-lt"/>
              </a:rPr>
              <a:t>Using SPSS, we will be testing the correlation between single-parent households and children in poverty, obesity in youth, food insecurity, and low health literacy. We will be running a bivariate correlation analysis. The test will be run for the percentages, as well as the raw numbers for each variable. The test will examine if there is a correlation between our independent variable and our dependent variables, as well as exhibit the strength of the correlation. </a:t>
            </a:r>
            <a:endParaRPr lang="en-US" altLang="en-US" sz="3400" dirty="0">
              <a:latin typeface="+mj-lt"/>
            </a:endParaRPr>
          </a:p>
        </p:txBody>
      </p:sp>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149103" y="6667598"/>
            <a:ext cx="12934483" cy="4801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l" rtl="0" fontAlgn="base"/>
            <a:r>
              <a:rPr lang="en-US" sz="3400" b="0" i="0" u="none" strike="noStrike" dirty="0">
                <a:solidFill>
                  <a:srgbClr val="000000"/>
                </a:solidFill>
                <a:effectLst/>
                <a:latin typeface="+mj-lt"/>
              </a:rPr>
              <a:t>Societal structure is not built to support a single-parent household positively. This can be shown by research measuring children’s development in poverty, the median household income of single parents, and food insecurities and obesity of children in poverty. The first goal of this research is to investigate the patterns of struggle that single-parent families experience in low-income households. The second goal is to investigate the policies in place to help single-parent families and why they are inefficient in assisting them.</a:t>
            </a:r>
            <a:endParaRPr lang="en-US" sz="3400" b="0" i="0" dirty="0">
              <a:solidFill>
                <a:srgbClr val="000000"/>
              </a:solidFill>
              <a:effectLst/>
              <a:latin typeface="Segoe UI" panose="020B0502040204020203" pitchFamily="34" charset="0"/>
            </a:endParaRPr>
          </a:p>
        </p:txBody>
      </p:sp>
      <p:sp>
        <p:nvSpPr>
          <p:cNvPr id="2216" name="Text Box 168">
            <a:extLst>
              <a:ext uri="{FF2B5EF4-FFF2-40B4-BE49-F238E27FC236}">
                <a16:creationId xmlns:a16="http://schemas.microsoft.com/office/drawing/2014/main" id="{6BD734D6-3DC7-18E9-995F-5CEA775069FD}"/>
              </a:ext>
            </a:extLst>
          </p:cNvPr>
          <p:cNvSpPr txBox="1">
            <a:spLocks noChangeArrowheads="1"/>
          </p:cNvSpPr>
          <p:nvPr/>
        </p:nvSpPr>
        <p:spPr bwMode="auto">
          <a:xfrm>
            <a:off x="18364200" y="22529800"/>
            <a:ext cx="4470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3" name="Text Box 245">
            <a:extLst>
              <a:ext uri="{FF2B5EF4-FFF2-40B4-BE49-F238E27FC236}">
                <a16:creationId xmlns:a16="http://schemas.microsoft.com/office/drawing/2014/main" id="{493C3F7E-6466-1F0B-823C-B38C90DDCA9B}"/>
              </a:ext>
            </a:extLst>
          </p:cNvPr>
          <p:cNvSpPr txBox="1">
            <a:spLocks noChangeArrowheads="1"/>
          </p:cNvSpPr>
          <p:nvPr/>
        </p:nvSpPr>
        <p:spPr bwMode="auto">
          <a:xfrm>
            <a:off x="16332200" y="24358600"/>
            <a:ext cx="6654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4" name="Text Box 246">
            <a:extLst>
              <a:ext uri="{FF2B5EF4-FFF2-40B4-BE49-F238E27FC236}">
                <a16:creationId xmlns:a16="http://schemas.microsoft.com/office/drawing/2014/main" id="{3849A8AD-F69A-C034-5AFB-F28CA3FF9FA3}"/>
              </a:ext>
            </a:extLst>
          </p:cNvPr>
          <p:cNvSpPr txBox="1">
            <a:spLocks noChangeArrowheads="1"/>
          </p:cNvSpPr>
          <p:nvPr/>
        </p:nvSpPr>
        <p:spPr bwMode="auto">
          <a:xfrm>
            <a:off x="16306800" y="24739600"/>
            <a:ext cx="5181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46" name="Text Box 498">
            <a:extLst>
              <a:ext uri="{FF2B5EF4-FFF2-40B4-BE49-F238E27FC236}">
                <a16:creationId xmlns:a16="http://schemas.microsoft.com/office/drawing/2014/main" id="{6E752219-0ACC-F5B5-4A1F-E104FB015A3E}"/>
              </a:ext>
            </a:extLst>
          </p:cNvPr>
          <p:cNvSpPr txBox="1">
            <a:spLocks noChangeArrowheads="1"/>
          </p:cNvSpPr>
          <p:nvPr/>
        </p:nvSpPr>
        <p:spPr bwMode="auto">
          <a:xfrm>
            <a:off x="16451263" y="21475700"/>
            <a:ext cx="121999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dirty="0">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3"/>
          <a:stretch>
            <a:fillRect/>
          </a:stretch>
        </p:blipFill>
        <p:spPr>
          <a:xfrm>
            <a:off x="35666063" y="-138876"/>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149106" y="591307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600" b="1" u="sng" dirty="0">
                <a:solidFill>
                  <a:srgbClr val="0F6200"/>
                </a:solidFill>
                <a:latin typeface="Tahoma" panose="020B0604030504040204" pitchFamily="34" charset="0"/>
              </a:rPr>
              <a:t>Introduction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921627" y="19826584"/>
            <a:ext cx="13543504" cy="10396623"/>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878040" y="19958289"/>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600" b="1" u="sng" dirty="0">
                <a:solidFill>
                  <a:srgbClr val="0F6200"/>
                </a:solidFill>
                <a:latin typeface="Tahoma" panose="020B0604030504040204" pitchFamily="34" charset="0"/>
              </a:rPr>
              <a:t>Hypothesis</a:t>
            </a:r>
          </a:p>
        </p:txBody>
      </p:sp>
      <p:sp>
        <p:nvSpPr>
          <p:cNvPr id="10" name="Rectangle 9">
            <a:extLst>
              <a:ext uri="{FF2B5EF4-FFF2-40B4-BE49-F238E27FC236}">
                <a16:creationId xmlns:a16="http://schemas.microsoft.com/office/drawing/2014/main" id="{70798DDF-E5FE-95C6-760F-F90A5FA660C5}"/>
              </a:ext>
            </a:extLst>
          </p:cNvPr>
          <p:cNvSpPr>
            <a:spLocks noChangeArrowheads="1"/>
          </p:cNvSpPr>
          <p:nvPr/>
        </p:nvSpPr>
        <p:spPr bwMode="auto">
          <a:xfrm>
            <a:off x="15358136" y="5547073"/>
            <a:ext cx="13564066" cy="7059703"/>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305081" y="13274123"/>
            <a:ext cx="13564066" cy="1694908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2" name="Text Box 49">
            <a:extLst>
              <a:ext uri="{FF2B5EF4-FFF2-40B4-BE49-F238E27FC236}">
                <a16:creationId xmlns:a16="http://schemas.microsoft.com/office/drawing/2014/main" id="{6D06E305-F4CC-A2F9-BDBC-D802CEE01EE2}"/>
              </a:ext>
            </a:extLst>
          </p:cNvPr>
          <p:cNvSpPr txBox="1">
            <a:spLocks noChangeArrowheads="1"/>
          </p:cNvSpPr>
          <p:nvPr/>
        </p:nvSpPr>
        <p:spPr bwMode="auto">
          <a:xfrm>
            <a:off x="15858647"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600" b="1" u="sng" dirty="0">
                <a:solidFill>
                  <a:srgbClr val="0F6200"/>
                </a:solidFill>
                <a:latin typeface="Tahoma" panose="020B0604030504040204" pitchFamily="34" charset="0"/>
              </a:rPr>
              <a:t>Methods</a:t>
            </a:r>
            <a:r>
              <a:rPr lang="en-US" altLang="en-US" sz="3600" b="1" i="1" u="sng" dirty="0">
                <a:solidFill>
                  <a:srgbClr val="0F6200"/>
                </a:solidFill>
                <a:latin typeface="Tahoma" panose="020B0604030504040204" pitchFamily="34" charset="0"/>
              </a:rPr>
              <a:t> </a:t>
            </a:r>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6185356" y="13360242"/>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600" b="1" u="sng" dirty="0">
                <a:solidFill>
                  <a:srgbClr val="0F6200"/>
                </a:solidFill>
                <a:latin typeface="Tahoma" panose="020B0604030504040204" pitchFamily="34" charset="0"/>
              </a:rPr>
              <a:t>Results</a:t>
            </a:r>
            <a:r>
              <a:rPr lang="en-US" altLang="en-US" sz="3600" b="1" i="1" u="sng" dirty="0">
                <a:solidFill>
                  <a:srgbClr val="0F6200"/>
                </a:solidFill>
                <a:latin typeface="Tahoma" panose="020B0604030504040204" pitchFamily="34" charset="0"/>
              </a:rPr>
              <a:t>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236633" y="20634516"/>
            <a:ext cx="13269019" cy="55399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sz="3000" dirty="0">
                <a:solidFill>
                  <a:srgbClr val="000000"/>
                </a:solidFill>
                <a:latin typeface="+mj-lt"/>
              </a:rPr>
              <a:t>We </a:t>
            </a:r>
            <a:r>
              <a:rPr lang="en-US" sz="3000" b="0" i="0" u="none" strike="noStrike" dirty="0">
                <a:solidFill>
                  <a:srgbClr val="000000"/>
                </a:solidFill>
                <a:effectLst/>
                <a:latin typeface="+mj-lt"/>
              </a:rPr>
              <a:t>hypothesize that counties in Arkansas with higher percentages of children living in single-parent households will contain higher percentages of children living in poverty, followed by higher percentages of food insecurity, obesity in their youth, and low health literacy. </a:t>
            </a:r>
          </a:p>
          <a:p>
            <a:endParaRPr lang="en-US" sz="1800" b="0" i="0" u="none" strike="noStrike" dirty="0">
              <a:solidFill>
                <a:srgbClr val="000000"/>
              </a:solidFill>
              <a:effectLst/>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b="0" i="0" u="none" strike="noStrike" dirty="0">
              <a:solidFill>
                <a:srgbClr val="000000"/>
              </a:solidFill>
              <a:effectLst/>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b="0" i="0" u="none" strike="noStrike" dirty="0">
              <a:solidFill>
                <a:srgbClr val="000000"/>
              </a:solidFill>
              <a:effectLst/>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b="0" i="0" u="none" strike="noStrike" dirty="0">
              <a:solidFill>
                <a:srgbClr val="000000"/>
              </a:solidFill>
              <a:effectLst/>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b="0" i="0" u="none" strike="noStrike" dirty="0">
              <a:solidFill>
                <a:srgbClr val="000000"/>
              </a:solidFill>
              <a:effectLst/>
              <a:latin typeface="Times New Roman" panose="02020603050405020304" pitchFamily="18" charset="0"/>
            </a:endParaRPr>
          </a:p>
          <a:p>
            <a:endParaRPr lang="en-US" sz="1800" dirty="0">
              <a:solidFill>
                <a:srgbClr val="000000"/>
              </a:solidFill>
              <a:latin typeface="Times New Roman" panose="02020603050405020304" pitchFamily="18" charset="0"/>
            </a:endParaRPr>
          </a:p>
          <a:p>
            <a:endParaRPr lang="en-US" sz="1800" b="0" i="0" u="none" strike="noStrike" dirty="0">
              <a:solidFill>
                <a:srgbClr val="000000"/>
              </a:solidFill>
              <a:effectLst/>
              <a:latin typeface="Times New Roman" panose="02020603050405020304" pitchFamily="18" charset="0"/>
            </a:endParaRPr>
          </a:p>
          <a:p>
            <a:endParaRPr lang="en-US" sz="1800" b="0" i="0" u="none" strike="noStrike" dirty="0">
              <a:solidFill>
                <a:srgbClr val="000000"/>
              </a:solidFill>
              <a:effectLst/>
              <a:latin typeface="+mj-lt"/>
            </a:endParaRPr>
          </a:p>
          <a:p>
            <a:endParaRPr lang="en-US" sz="1800" dirty="0">
              <a:solidFill>
                <a:srgbClr val="000000"/>
              </a:solidFill>
              <a:latin typeface="+mj-lt"/>
            </a:endParaRPr>
          </a:p>
        </p:txBody>
      </p:sp>
      <p:sp>
        <p:nvSpPr>
          <p:cNvPr id="15" name="Text Box 165">
            <a:extLst>
              <a:ext uri="{FF2B5EF4-FFF2-40B4-BE49-F238E27FC236}">
                <a16:creationId xmlns:a16="http://schemas.microsoft.com/office/drawing/2014/main" id="{8C03F30F-4601-9473-5D57-B8FAC2B93CAB}"/>
              </a:ext>
            </a:extLst>
          </p:cNvPr>
          <p:cNvSpPr txBox="1">
            <a:spLocks noChangeArrowheads="1"/>
          </p:cNvSpPr>
          <p:nvPr/>
        </p:nvSpPr>
        <p:spPr bwMode="auto">
          <a:xfrm>
            <a:off x="23388536" y="14790217"/>
            <a:ext cx="4911335" cy="2185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ts val="0"/>
              </a:spcBef>
              <a:spcAft>
                <a:spcPts val="0"/>
              </a:spcAft>
            </a:pPr>
            <a:r>
              <a:rPr lang="en-US" sz="1800" b="1" dirty="0"/>
              <a:t>Children in Poverty (CIP) in correlation to children in Single-parent household</a:t>
            </a:r>
            <a:r>
              <a:rPr lang="en-US" sz="1800" dirty="0">
                <a:solidFill>
                  <a:srgbClr val="000000"/>
                </a:solidFill>
                <a:latin typeface="+mj-lt"/>
              </a:rPr>
              <a:t> </a:t>
            </a:r>
            <a:r>
              <a:rPr lang="en-US" sz="1800" b="1" dirty="0">
                <a:solidFill>
                  <a:srgbClr val="000000"/>
                </a:solidFill>
                <a:latin typeface="+mj-lt"/>
              </a:rPr>
              <a:t>(CISPH) </a:t>
            </a:r>
            <a:r>
              <a:rPr lang="en-US" sz="1800" b="0" i="0" u="none" strike="noStrike" dirty="0">
                <a:solidFill>
                  <a:srgbClr val="000000"/>
                </a:solidFill>
                <a:effectLst/>
                <a:latin typeface="+mj-lt"/>
              </a:rPr>
              <a:t>is a scatter plot of children in single-parent households (x-axis) and children in poverty (y-axis). </a:t>
            </a:r>
            <a:endParaRPr lang="en-US" sz="2000" b="0" dirty="0">
              <a:effectLst/>
              <a:latin typeface="+mj-lt"/>
            </a:endParaRPr>
          </a:p>
          <a:p>
            <a:br>
              <a:rPr lang="en-US" sz="2000" dirty="0"/>
            </a:br>
            <a:endParaRPr lang="en-US" altLang="en-US" sz="2600" dirty="0"/>
          </a:p>
        </p:txBody>
      </p:sp>
      <p:sp>
        <p:nvSpPr>
          <p:cNvPr id="16" name="Rectangle 15">
            <a:extLst>
              <a:ext uri="{FF2B5EF4-FFF2-40B4-BE49-F238E27FC236}">
                <a16:creationId xmlns:a16="http://schemas.microsoft.com/office/drawing/2014/main" id="{06C2F04B-7D9D-FED6-A7B1-C1E9EC085ED3}"/>
              </a:ext>
            </a:extLst>
          </p:cNvPr>
          <p:cNvSpPr>
            <a:spLocks noChangeArrowheads="1"/>
          </p:cNvSpPr>
          <p:nvPr/>
        </p:nvSpPr>
        <p:spPr bwMode="auto">
          <a:xfrm>
            <a:off x="29667200" y="5547073"/>
            <a:ext cx="13564066" cy="8369040"/>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709097" y="14341852"/>
            <a:ext cx="13564066" cy="720396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29660378" y="22250347"/>
            <a:ext cx="13564066" cy="8064901"/>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30388390"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600" b="1" u="sng" dirty="0">
                <a:solidFill>
                  <a:srgbClr val="0F6200"/>
                </a:solidFill>
                <a:latin typeface="Tahoma" panose="020B0604030504040204" pitchFamily="34" charset="0"/>
              </a:rPr>
              <a:t>Conclusion</a:t>
            </a:r>
            <a:r>
              <a:rPr lang="en-US" altLang="en-US" sz="3600" b="1" i="1" u="sng" dirty="0">
                <a:solidFill>
                  <a:srgbClr val="0F6200"/>
                </a:solidFill>
                <a:latin typeface="Tahoma" panose="020B0604030504040204" pitchFamily="34" charset="0"/>
              </a:rPr>
              <a:t> </a:t>
            </a:r>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30741205" y="14551824"/>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600" b="1" u="sng" dirty="0">
                <a:solidFill>
                  <a:srgbClr val="0F6200"/>
                </a:solidFill>
                <a:latin typeface="Tahoma" panose="020B0604030504040204" pitchFamily="34" charset="0"/>
              </a:rPr>
              <a:t>Discussion</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30670293" y="22250347"/>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3600" b="1" u="sng" dirty="0">
                <a:solidFill>
                  <a:srgbClr val="0F6200"/>
                </a:solidFill>
                <a:latin typeface="Tahoma" panose="020B0604030504040204" pitchFamily="34" charset="0"/>
              </a:rPr>
              <a:t>Related Policies in Arkansas</a:t>
            </a: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29741590" y="6515049"/>
            <a:ext cx="13482853" cy="5893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lvl="0" indent="0"/>
            <a:r>
              <a:rPr lang="en-US" sz="2900" b="0" i="0" u="none" strike="noStrike" dirty="0">
                <a:solidFill>
                  <a:srgbClr val="000000"/>
                </a:solidFill>
                <a:effectLst/>
                <a:latin typeface="+mj-lt"/>
              </a:rPr>
              <a:t>Our findings for this research study suggest that in-depth studies can be made on a specific variable subject, like food insecurity and low health literacy. Our findings also suggest that because there is a positive correlation between the variables, it shows there are multiple factors that affect the raising of children in poverty, who live in single-parent households. </a:t>
            </a:r>
            <a:r>
              <a:rPr lang="en-US" sz="2900" dirty="0">
                <a:solidFill>
                  <a:srgbClr val="000000"/>
                </a:solidFill>
                <a:latin typeface="+mj-lt"/>
              </a:rPr>
              <a:t>T</a:t>
            </a:r>
            <a:r>
              <a:rPr lang="en-US" sz="2900" b="0" i="0" u="none" strike="noStrike" dirty="0">
                <a:solidFill>
                  <a:srgbClr val="000000"/>
                </a:solidFill>
                <a:effectLst/>
                <a:latin typeface="+mj-lt"/>
              </a:rPr>
              <a:t>his could mean a creative solution for children who face the inability to gain a better understanding of their health, like what it means to feel and be healthy. The limitations of this project could be the data collected. Updated data could give a better visual on where to begin creating a solution for the problem. The solution to this limitation or problem would be to collect that raw data or find more recently collected data. Look specifically at children who are obese or even underweight, would contribute well to new research on the perspective of not having the information to be healthy.</a:t>
            </a:r>
            <a:endParaRPr lang="en-US" sz="2900" dirty="0">
              <a:latin typeface="+mj-lt"/>
            </a:endParaRP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29859558" y="23015468"/>
            <a:ext cx="13179349" cy="569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514350" indent="-514350" rtl="0">
              <a:spcBef>
                <a:spcPts val="0"/>
              </a:spcBef>
              <a:spcAft>
                <a:spcPts val="0"/>
              </a:spcAft>
              <a:buFont typeface="Wingdings" panose="05000000000000000000" pitchFamily="2" charset="2"/>
              <a:buChar char="§"/>
            </a:pPr>
            <a:r>
              <a:rPr lang="en-US" altLang="en-US" dirty="0">
                <a:latin typeface="+mj-lt"/>
              </a:rPr>
              <a:t>Temporary Assistance for Needy Families (TANF)</a:t>
            </a:r>
          </a:p>
          <a:p>
            <a:pPr marL="971550" lvl="1" indent="-514350">
              <a:spcBef>
                <a:spcPts val="0"/>
              </a:spcBef>
              <a:spcAft>
                <a:spcPts val="0"/>
              </a:spcAft>
              <a:buFont typeface="Arial" panose="020B0604020202020204" pitchFamily="34" charset="0"/>
              <a:buChar char="•"/>
            </a:pPr>
            <a:r>
              <a:rPr lang="en-US" altLang="en-US" dirty="0">
                <a:latin typeface="+mj-lt"/>
              </a:rPr>
              <a:t>Provides grants to provide financial assistance, childcare, job preparation, and work assistance. </a:t>
            </a:r>
          </a:p>
          <a:p>
            <a:pPr marL="457200" indent="-457200" rtl="0">
              <a:spcBef>
                <a:spcPts val="0"/>
              </a:spcBef>
              <a:spcAft>
                <a:spcPts val="0"/>
              </a:spcAft>
              <a:buFont typeface="Wingdings" panose="05000000000000000000" pitchFamily="2" charset="2"/>
              <a:buChar char="§"/>
            </a:pPr>
            <a:r>
              <a:rPr lang="en-US" altLang="en-US" dirty="0">
                <a:latin typeface="+mj-lt"/>
              </a:rPr>
              <a:t>Act 1220 </a:t>
            </a:r>
          </a:p>
          <a:p>
            <a:pPr marL="914400" lvl="1" indent="-457200">
              <a:spcBef>
                <a:spcPts val="0"/>
              </a:spcBef>
              <a:spcAft>
                <a:spcPts val="0"/>
              </a:spcAft>
              <a:buFont typeface="Wingdings" panose="05000000000000000000" pitchFamily="2" charset="2"/>
              <a:buChar char="§"/>
            </a:pPr>
            <a:r>
              <a:rPr lang="en-US" altLang="en-US" dirty="0">
                <a:latin typeface="+mj-lt"/>
              </a:rPr>
              <a:t>Focuses on providing healthy choices and activities in the school environment (e.g., P.E. requirement)</a:t>
            </a:r>
          </a:p>
          <a:p>
            <a:pPr marL="457200" indent="-457200" rtl="0">
              <a:spcBef>
                <a:spcPts val="0"/>
              </a:spcBef>
              <a:spcAft>
                <a:spcPts val="0"/>
              </a:spcAft>
              <a:buFont typeface="Wingdings" panose="05000000000000000000" pitchFamily="2" charset="2"/>
              <a:buChar char="§"/>
            </a:pPr>
            <a:r>
              <a:rPr lang="en-US" altLang="en-US" dirty="0">
                <a:latin typeface="+mj-lt"/>
              </a:rPr>
              <a:t>Supplemental Nutrition Assistance Program (SNAP)</a:t>
            </a:r>
          </a:p>
          <a:p>
            <a:pPr marL="914400" lvl="1" indent="-457200">
              <a:spcBef>
                <a:spcPts val="0"/>
              </a:spcBef>
              <a:spcAft>
                <a:spcPts val="0"/>
              </a:spcAft>
              <a:buFont typeface="Wingdings" panose="05000000000000000000" pitchFamily="2" charset="2"/>
              <a:buChar char="§"/>
            </a:pPr>
            <a:r>
              <a:rPr lang="en-US" altLang="en-US" dirty="0">
                <a:latin typeface="+mj-lt"/>
              </a:rPr>
              <a:t>Or Food stamps are in the form of an electronic card that is used to buy healthy foods. </a:t>
            </a:r>
          </a:p>
          <a:p>
            <a:pPr marL="457200" indent="-457200" rtl="0">
              <a:spcBef>
                <a:spcPts val="0"/>
              </a:spcBef>
              <a:spcAft>
                <a:spcPts val="0"/>
              </a:spcAft>
              <a:buFont typeface="Wingdings" panose="05000000000000000000" pitchFamily="2" charset="2"/>
              <a:buChar char="§"/>
            </a:pPr>
            <a:r>
              <a:rPr lang="en-US" altLang="en-US" dirty="0">
                <a:latin typeface="+mj-lt"/>
              </a:rPr>
              <a:t>Medicaid</a:t>
            </a:r>
          </a:p>
          <a:p>
            <a:pPr marL="914400" lvl="1" indent="-457200">
              <a:spcBef>
                <a:spcPts val="0"/>
              </a:spcBef>
              <a:spcAft>
                <a:spcPts val="0"/>
              </a:spcAft>
              <a:buFont typeface="Wingdings" panose="05000000000000000000" pitchFamily="2" charset="2"/>
              <a:buChar char="§"/>
            </a:pPr>
            <a:r>
              <a:rPr lang="en-US" altLang="en-US" dirty="0">
                <a:latin typeface="+mj-lt"/>
              </a:rPr>
              <a:t>Health insurance offered to low-income households </a:t>
            </a:r>
          </a:p>
          <a:p>
            <a:pPr marL="457200" indent="-457200" rtl="0">
              <a:spcBef>
                <a:spcPts val="0"/>
              </a:spcBef>
              <a:spcAft>
                <a:spcPts val="0"/>
              </a:spcAft>
              <a:buFont typeface="Wingdings" panose="05000000000000000000" pitchFamily="2" charset="2"/>
              <a:buChar char="§"/>
            </a:pPr>
            <a:r>
              <a:rPr lang="en-US" altLang="en-US" dirty="0">
                <a:latin typeface="+mj-lt"/>
              </a:rPr>
              <a:t>American Rescue Plan</a:t>
            </a:r>
          </a:p>
          <a:p>
            <a:pPr marL="914400" lvl="1" indent="-457200">
              <a:spcBef>
                <a:spcPts val="0"/>
              </a:spcBef>
              <a:spcAft>
                <a:spcPts val="0"/>
              </a:spcAft>
              <a:buFont typeface="Wingdings" panose="05000000000000000000" pitchFamily="2" charset="2"/>
              <a:buChar char="§"/>
            </a:pPr>
            <a:r>
              <a:rPr lang="en-US" altLang="en-US" dirty="0">
                <a:latin typeface="+mj-lt"/>
              </a:rPr>
              <a:t>Initiated to help those affected by the COVID pandemic and need healthcare</a:t>
            </a:r>
          </a:p>
          <a:p>
            <a:pPr marL="457200" indent="-457200" rtl="0">
              <a:spcBef>
                <a:spcPts val="0"/>
              </a:spcBef>
              <a:spcAft>
                <a:spcPts val="0"/>
              </a:spcAft>
              <a:buFont typeface="Wingdings" panose="05000000000000000000" pitchFamily="2" charset="2"/>
              <a:buChar char="§"/>
            </a:pPr>
            <a:r>
              <a:rPr lang="en-US" altLang="en-US" dirty="0">
                <a:latin typeface="+mj-lt"/>
              </a:rPr>
              <a:t>AR Kids First</a:t>
            </a:r>
          </a:p>
          <a:p>
            <a:pPr marL="914400" lvl="1" indent="-457200">
              <a:spcBef>
                <a:spcPts val="0"/>
              </a:spcBef>
              <a:spcAft>
                <a:spcPts val="0"/>
              </a:spcAft>
              <a:buFont typeface="Wingdings" panose="05000000000000000000" pitchFamily="2" charset="2"/>
              <a:buChar char="§"/>
            </a:pPr>
            <a:r>
              <a:rPr lang="en-US" altLang="en-US" dirty="0">
                <a:latin typeface="+mj-lt"/>
              </a:rPr>
              <a:t>Health insurance offered to children 18 years and younger</a:t>
            </a:r>
          </a:p>
          <a:p>
            <a:pPr rtl="0">
              <a:spcBef>
                <a:spcPts val="0"/>
              </a:spcBef>
              <a:spcAft>
                <a:spcPts val="0"/>
              </a:spcAft>
            </a:pPr>
            <a:endParaRPr lang="en-US" altLang="en-US" sz="2800" dirty="0">
              <a:latin typeface="+mj-lt"/>
            </a:endParaRPr>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660378" y="15403146"/>
            <a:ext cx="13564065" cy="569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r>
              <a:rPr lang="en-US" sz="2800" b="0" i="0" u="none" strike="noStrike" dirty="0">
                <a:solidFill>
                  <a:srgbClr val="000000"/>
                </a:solidFill>
                <a:effectLst/>
                <a:latin typeface="+mj-lt"/>
              </a:rPr>
              <a:t>One of the takeaways that came from this project would be the clear observation that there is an ongoing epidemic in Arkansas regarding the factors mentioned in our research and there needs to be a change. Arkansas must take responsibility for children who live in single-parent household, who have the highest rates of childhood obesity. This takeaway is what will fuel future research on this topic or similar. There are many factors that contribute to the ongoing epidemic in Arkansas, and with action and more research a solution can be found for the children and low-income households who need it. If we could conduct this study again, we would investigate other states in comparison to our current research. We would conduct similar statistics to measure if the data in Arkansas reflects in other states in the United States. We would also use a population breach instead of the individual counties and numbers, to create a smoother comparison without the many variables. </a:t>
            </a:r>
            <a:r>
              <a:rPr lang="en-US" sz="2800" b="0" i="0" dirty="0">
                <a:solidFill>
                  <a:srgbClr val="000000"/>
                </a:solidFill>
                <a:effectLst/>
                <a:latin typeface="+mj-lt"/>
              </a:rPr>
              <a:t>​</a:t>
            </a:r>
            <a:endParaRPr lang="en-US" sz="2800" dirty="0">
              <a:latin typeface="+mj-lt"/>
            </a:endParaRPr>
          </a:p>
        </p:txBody>
      </p:sp>
      <p:pic>
        <p:nvPicPr>
          <p:cNvPr id="1026" name="Picture 2">
            <a:extLst>
              <a:ext uri="{FF2B5EF4-FFF2-40B4-BE49-F238E27FC236}">
                <a16:creationId xmlns:a16="http://schemas.microsoft.com/office/drawing/2014/main" id="{765CF2BB-5AD6-9368-E32C-9F3517DA65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1627" y="11390719"/>
            <a:ext cx="13726386" cy="836904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A036AAF-4E75-EB2E-25D4-CF1DECEFD9AC}"/>
              </a:ext>
            </a:extLst>
          </p:cNvPr>
          <p:cNvSpPr txBox="1"/>
          <p:nvPr/>
        </p:nvSpPr>
        <p:spPr>
          <a:xfrm>
            <a:off x="4255341" y="11750675"/>
            <a:ext cx="6917971" cy="553998"/>
          </a:xfrm>
          <a:prstGeom prst="rect">
            <a:avLst/>
          </a:prstGeom>
          <a:noFill/>
        </p:spPr>
        <p:txBody>
          <a:bodyPr wrap="square" rtlCol="0">
            <a:spAutoFit/>
          </a:bodyPr>
          <a:lstStyle/>
          <a:p>
            <a:r>
              <a:rPr lang="en-US" sz="3000" b="1" dirty="0"/>
              <a:t>Ethnic Demographics in Arkansas </a:t>
            </a:r>
          </a:p>
        </p:txBody>
      </p:sp>
      <p:sp>
        <p:nvSpPr>
          <p:cNvPr id="9" name="TextBox 8">
            <a:extLst>
              <a:ext uri="{FF2B5EF4-FFF2-40B4-BE49-F238E27FC236}">
                <a16:creationId xmlns:a16="http://schemas.microsoft.com/office/drawing/2014/main" id="{28BFD23A-56BF-3D1C-CDCE-8456D1974FE0}"/>
              </a:ext>
            </a:extLst>
          </p:cNvPr>
          <p:cNvSpPr txBox="1"/>
          <p:nvPr/>
        </p:nvSpPr>
        <p:spPr>
          <a:xfrm>
            <a:off x="2299724" y="18591903"/>
            <a:ext cx="11926605" cy="1754326"/>
          </a:xfrm>
          <a:prstGeom prst="rect">
            <a:avLst/>
          </a:prstGeom>
          <a:noFill/>
        </p:spPr>
        <p:txBody>
          <a:bodyPr wrap="square" rtlCol="0">
            <a:spAutoFit/>
          </a:bodyPr>
          <a:lstStyle/>
          <a:p>
            <a:pPr rtl="0">
              <a:spcBef>
                <a:spcPts val="0"/>
              </a:spcBef>
              <a:spcAft>
                <a:spcPts val="0"/>
              </a:spcAft>
            </a:pPr>
            <a:r>
              <a:rPr lang="en-US" sz="3000" b="0" i="0" u="none" strike="noStrike" dirty="0">
                <a:solidFill>
                  <a:srgbClr val="000000"/>
                </a:solidFill>
                <a:effectLst/>
                <a:latin typeface="+mj-lt"/>
              </a:rPr>
              <a:t>This pie chart represents the total population within the seventy-five and the ethnic demographics within that population. </a:t>
            </a:r>
            <a:endParaRPr lang="en-US" sz="3000" b="0" dirty="0">
              <a:effectLst/>
              <a:latin typeface="+mj-lt"/>
            </a:endParaRPr>
          </a:p>
          <a:p>
            <a:br>
              <a:rPr lang="en-US" dirty="0"/>
            </a:br>
            <a:endParaRPr lang="en-US" dirty="0"/>
          </a:p>
        </p:txBody>
      </p:sp>
      <p:pic>
        <p:nvPicPr>
          <p:cNvPr id="1028" name="Picture 4">
            <a:extLst>
              <a:ext uri="{FF2B5EF4-FFF2-40B4-BE49-F238E27FC236}">
                <a16:creationId xmlns:a16="http://schemas.microsoft.com/office/drawing/2014/main" id="{04B8C23C-0846-AC43-CD50-DC57A65E74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1057" y="22529800"/>
            <a:ext cx="12085423" cy="6363247"/>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87703C68-0B46-B95B-7A85-FF5A23DD7E4D}"/>
              </a:ext>
            </a:extLst>
          </p:cNvPr>
          <p:cNvSpPr txBox="1"/>
          <p:nvPr/>
        </p:nvSpPr>
        <p:spPr>
          <a:xfrm>
            <a:off x="1339850" y="28757686"/>
            <a:ext cx="12743736" cy="2077492"/>
          </a:xfrm>
          <a:prstGeom prst="rect">
            <a:avLst/>
          </a:prstGeom>
          <a:noFill/>
        </p:spPr>
        <p:txBody>
          <a:bodyPr wrap="square" rtlCol="0">
            <a:spAutoFit/>
          </a:bodyPr>
          <a:lstStyle/>
          <a:p>
            <a:pPr rtl="0">
              <a:spcBef>
                <a:spcPts val="0"/>
              </a:spcBef>
              <a:spcAft>
                <a:spcPts val="0"/>
              </a:spcAft>
            </a:pPr>
            <a:r>
              <a:rPr lang="en-US" sz="2700" b="0" i="0" u="none" strike="noStrike" dirty="0">
                <a:solidFill>
                  <a:srgbClr val="000000"/>
                </a:solidFill>
                <a:effectLst/>
                <a:latin typeface="+mj-lt"/>
              </a:rPr>
              <a:t>There are three counties that are below the 20% line, while majority are on or over the 20% line describing that 96% of counties in Arkansas have children living in poverty. </a:t>
            </a:r>
            <a:endParaRPr lang="en-US" sz="2700" b="0" dirty="0">
              <a:effectLst/>
              <a:latin typeface="+mj-lt"/>
            </a:endParaRPr>
          </a:p>
          <a:p>
            <a:br>
              <a:rPr lang="en-US" dirty="0"/>
            </a:br>
            <a:endParaRPr lang="en-US" dirty="0"/>
          </a:p>
        </p:txBody>
      </p:sp>
      <p:pic>
        <p:nvPicPr>
          <p:cNvPr id="1032" name="Picture 8">
            <a:extLst>
              <a:ext uri="{FF2B5EF4-FFF2-40B4-BE49-F238E27FC236}">
                <a16:creationId xmlns:a16="http://schemas.microsoft.com/office/drawing/2014/main" id="{AFCFF84A-5B7B-125E-419C-08378A869F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249" y="14872499"/>
            <a:ext cx="7456319" cy="388789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76CF8513-36CB-73C1-5C0A-B56BBAB8A6C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84396" y="18867259"/>
            <a:ext cx="7686192" cy="3843151"/>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F4863400-AEF7-1F06-1C29-3A8631B078CC}"/>
              </a:ext>
            </a:extLst>
          </p:cNvPr>
          <p:cNvSpPr txBox="1"/>
          <p:nvPr/>
        </p:nvSpPr>
        <p:spPr>
          <a:xfrm>
            <a:off x="23388535" y="18635663"/>
            <a:ext cx="4911336" cy="2215991"/>
          </a:xfrm>
          <a:prstGeom prst="rect">
            <a:avLst/>
          </a:prstGeom>
          <a:noFill/>
        </p:spPr>
        <p:txBody>
          <a:bodyPr wrap="square" rtlCol="0">
            <a:spAutoFit/>
          </a:bodyPr>
          <a:lstStyle/>
          <a:p>
            <a:pPr rtl="0">
              <a:spcBef>
                <a:spcPts val="0"/>
              </a:spcBef>
              <a:spcAft>
                <a:spcPts val="0"/>
              </a:spcAft>
            </a:pPr>
            <a:r>
              <a:rPr lang="en-US" sz="1800" b="1" dirty="0">
                <a:solidFill>
                  <a:srgbClr val="000000"/>
                </a:solidFill>
                <a:latin typeface="+mj-lt"/>
              </a:rPr>
              <a:t>Food Insecurity (FI) in correlation to children in Single-parent household (CISPH) </a:t>
            </a:r>
            <a:r>
              <a:rPr lang="en-US" sz="1800" dirty="0">
                <a:solidFill>
                  <a:srgbClr val="000000"/>
                </a:solidFill>
                <a:latin typeface="+mj-lt"/>
              </a:rPr>
              <a:t>is </a:t>
            </a:r>
            <a:r>
              <a:rPr lang="en-US" sz="1800" b="0" i="0" u="none" strike="noStrike" dirty="0">
                <a:solidFill>
                  <a:srgbClr val="000000"/>
                </a:solidFill>
                <a:effectLst/>
                <a:latin typeface="+mj-lt"/>
              </a:rPr>
              <a:t>a scatter plot of children in single-parent households (x-axis) and food insecurity (y-axis). </a:t>
            </a:r>
            <a:endParaRPr lang="en-US" b="0" dirty="0">
              <a:effectLst/>
              <a:latin typeface="+mj-lt"/>
            </a:endParaRPr>
          </a:p>
          <a:p>
            <a:br>
              <a:rPr lang="en-US" dirty="0">
                <a:latin typeface="+mj-lt"/>
              </a:rPr>
            </a:br>
            <a:endParaRPr lang="en-US" dirty="0">
              <a:latin typeface="+mj-lt"/>
            </a:endParaRPr>
          </a:p>
        </p:txBody>
      </p:sp>
      <p:pic>
        <p:nvPicPr>
          <p:cNvPr id="1036" name="Picture 12">
            <a:extLst>
              <a:ext uri="{FF2B5EF4-FFF2-40B4-BE49-F238E27FC236}">
                <a16:creationId xmlns:a16="http://schemas.microsoft.com/office/drawing/2014/main" id="{B81C08E6-E772-71E1-6C52-1B6B46F7C12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89216" y="22161417"/>
            <a:ext cx="7899319" cy="4043570"/>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B15ECAF3-AAD4-32AB-FDF5-69BE561A2856}"/>
              </a:ext>
            </a:extLst>
          </p:cNvPr>
          <p:cNvSpPr txBox="1"/>
          <p:nvPr/>
        </p:nvSpPr>
        <p:spPr>
          <a:xfrm>
            <a:off x="23429653" y="22910593"/>
            <a:ext cx="4911336" cy="1477328"/>
          </a:xfrm>
          <a:prstGeom prst="rect">
            <a:avLst/>
          </a:prstGeom>
          <a:noFill/>
        </p:spPr>
        <p:txBody>
          <a:bodyPr wrap="square" rtlCol="0">
            <a:spAutoFit/>
          </a:bodyPr>
          <a:lstStyle/>
          <a:p>
            <a:r>
              <a:rPr lang="en-US" sz="1800" b="1" dirty="0">
                <a:solidFill>
                  <a:srgbClr val="000000"/>
                </a:solidFill>
                <a:latin typeface="+mj-lt"/>
              </a:rPr>
              <a:t>Childhood obesity (CO) in correlation to children in Single-parent households (CISPH) </a:t>
            </a:r>
            <a:r>
              <a:rPr lang="en-US" sz="1800" dirty="0">
                <a:solidFill>
                  <a:srgbClr val="000000"/>
                </a:solidFill>
                <a:latin typeface="+mj-lt"/>
              </a:rPr>
              <a:t>i</a:t>
            </a:r>
            <a:r>
              <a:rPr lang="en-US" sz="1800" b="0" i="0" u="none" strike="noStrike" dirty="0">
                <a:solidFill>
                  <a:srgbClr val="000000"/>
                </a:solidFill>
                <a:effectLst/>
                <a:latin typeface="+mj-lt"/>
              </a:rPr>
              <a:t>s a scatter plot of children in single-parent households (x-axis) and obesity in youth (y-axis). </a:t>
            </a:r>
            <a:endParaRPr lang="en-US" dirty="0">
              <a:latin typeface="+mj-lt"/>
            </a:endParaRPr>
          </a:p>
        </p:txBody>
      </p:sp>
      <p:pic>
        <p:nvPicPr>
          <p:cNvPr id="1038" name="Picture 14">
            <a:extLst>
              <a:ext uri="{FF2B5EF4-FFF2-40B4-BE49-F238E27FC236}">
                <a16:creationId xmlns:a16="http://schemas.microsoft.com/office/drawing/2014/main" id="{8A646B3C-521C-23C1-37C2-4A39D970B97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578523" y="26174493"/>
            <a:ext cx="7851130" cy="3959983"/>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53470721-8B35-9BF8-7512-A4B42086757A}"/>
              </a:ext>
            </a:extLst>
          </p:cNvPr>
          <p:cNvSpPr txBox="1"/>
          <p:nvPr/>
        </p:nvSpPr>
        <p:spPr>
          <a:xfrm>
            <a:off x="23388535" y="26204987"/>
            <a:ext cx="4811221" cy="2215991"/>
          </a:xfrm>
          <a:prstGeom prst="rect">
            <a:avLst/>
          </a:prstGeom>
          <a:noFill/>
        </p:spPr>
        <p:txBody>
          <a:bodyPr wrap="square" rtlCol="0">
            <a:spAutoFit/>
          </a:bodyPr>
          <a:lstStyle/>
          <a:p>
            <a:pPr rtl="0">
              <a:spcBef>
                <a:spcPts val="0"/>
              </a:spcBef>
              <a:spcAft>
                <a:spcPts val="0"/>
              </a:spcAft>
            </a:pPr>
            <a:r>
              <a:rPr lang="en-US" sz="1800" b="1" i="0" u="none" strike="noStrike" dirty="0">
                <a:solidFill>
                  <a:srgbClr val="000000"/>
                </a:solidFill>
                <a:effectLst/>
                <a:latin typeface="+mj-lt"/>
              </a:rPr>
              <a:t>Low health literacy (LHL) in correlation to children in Single-parent households (CISPH) </a:t>
            </a:r>
            <a:r>
              <a:rPr lang="en-US" sz="1800" b="0" i="0" u="none" strike="noStrike" dirty="0">
                <a:solidFill>
                  <a:srgbClr val="000000"/>
                </a:solidFill>
                <a:effectLst/>
                <a:latin typeface="+mj-lt"/>
              </a:rPr>
              <a:t>is a scatter plot of children in single-parent households (x-axis) and low health literacy (y-axis). </a:t>
            </a:r>
            <a:endParaRPr lang="en-US" b="0" dirty="0">
              <a:effectLst/>
              <a:latin typeface="+mj-lt"/>
            </a:endParaRPr>
          </a:p>
          <a:p>
            <a:br>
              <a:rPr lang="en-US" dirty="0">
                <a:latin typeface="+mj-lt"/>
              </a:rPr>
            </a:br>
            <a:endParaRPr lang="en-US" dirty="0">
              <a:latin typeface="+mj-lt"/>
            </a:endParaRPr>
          </a:p>
        </p:txBody>
      </p:sp>
      <p:sp>
        <p:nvSpPr>
          <p:cNvPr id="32" name="Text Box 49">
            <a:extLst>
              <a:ext uri="{FF2B5EF4-FFF2-40B4-BE49-F238E27FC236}">
                <a16:creationId xmlns:a16="http://schemas.microsoft.com/office/drawing/2014/main" id="{0939BCBB-5AC4-CF81-8C71-EC16284097F9}"/>
              </a:ext>
            </a:extLst>
          </p:cNvPr>
          <p:cNvSpPr txBox="1">
            <a:spLocks noChangeArrowheads="1"/>
          </p:cNvSpPr>
          <p:nvPr/>
        </p:nvSpPr>
        <p:spPr bwMode="auto">
          <a:xfrm>
            <a:off x="29859558" y="28545727"/>
            <a:ext cx="13390512" cy="2462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n-US" sz="2000" b="1" u="sng" dirty="0">
                <a:solidFill>
                  <a:srgbClr val="0F6200"/>
                </a:solidFill>
                <a:latin typeface="Tahoma" panose="020B0604030504040204" pitchFamily="34" charset="0"/>
              </a:rPr>
              <a:t>Contact Information</a:t>
            </a:r>
          </a:p>
          <a:p>
            <a:endParaRPr lang="en-US" sz="2000" dirty="0"/>
          </a:p>
          <a:p>
            <a:pPr algn="ctr"/>
            <a:r>
              <a:rPr lang="en-US" sz="2000" dirty="0" err="1"/>
              <a:t>Bryr</a:t>
            </a:r>
            <a:r>
              <a:rPr lang="en-US" sz="2000" dirty="0"/>
              <a:t> Bruton- email: bbruton1@atu.edu</a:t>
            </a:r>
          </a:p>
          <a:p>
            <a:pPr algn="ctr"/>
            <a:r>
              <a:rPr lang="en-US" sz="2000" dirty="0"/>
              <a:t>Kristen Brown- email: kbrown102@atu.edu</a:t>
            </a:r>
          </a:p>
          <a:p>
            <a:pPr algn="ctr"/>
            <a:r>
              <a:rPr lang="en-US" sz="2000" dirty="0"/>
              <a:t>Vivian Young- email: vyoung2@atu.edu</a:t>
            </a:r>
          </a:p>
          <a:p>
            <a:pPr algn="ctr">
              <a:spcBef>
                <a:spcPct val="50000"/>
              </a:spcBef>
            </a:pPr>
            <a:endParaRPr lang="en-US" altLang="en-US" sz="3600" b="1" u="sng" dirty="0">
              <a:solidFill>
                <a:srgbClr val="0F6200"/>
              </a:solidFill>
              <a:latin typeface="Tahoma" panose="020B0604030504040204" pitchFamily="34" charset="0"/>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4515</TotalTime>
  <Words>935</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Segoe UI</vt:lpstr>
      <vt:lpstr>Tahoma</vt:lpstr>
      <vt:lpstr>Times New Roman</vt:lpstr>
      <vt:lpstr>Wingdings</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Vivian Young</cp:lastModifiedBy>
  <cp:revision>118</cp:revision>
  <cp:lastPrinted>2023-01-18T16:05:18Z</cp:lastPrinted>
  <dcterms:created xsi:type="dcterms:W3CDTF">2005-02-24T03:11:54Z</dcterms:created>
  <dcterms:modified xsi:type="dcterms:W3CDTF">2023-04-20T23:47:23Z</dcterms:modified>
  <cp:category/>
</cp:coreProperties>
</file>