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sldIdLst>
    <p:sldId id="256" r:id="rId2"/>
  </p:sldIdLst>
  <p:sldSz cx="32918400" cy="219456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BD9212-32B4-C64D-9CE9-CE493698AE70}" v="80" dt="2023-04-19T18:26:00.270"/>
    <p1510:client id="{9116CC29-6FD2-D0F0-C6BE-1080E7FDEA5D}" v="1" dt="2023-04-24T17:03:28.7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6"/>
  </p:normalViewPr>
  <p:slideViewPr>
    <p:cSldViewPr snapToGrid="0">
      <p:cViewPr varScale="1">
        <p:scale>
          <a:sx n="33" d="100"/>
          <a:sy n="33" d="100"/>
        </p:scale>
        <p:origin x="1528" y="2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3591562"/>
            <a:ext cx="27980640" cy="7640320"/>
          </a:xfrm>
        </p:spPr>
        <p:txBody>
          <a:bodyPr anchor="b"/>
          <a:lstStyle>
            <a:lvl1pPr algn="ctr">
              <a:defRPr sz="19200"/>
            </a:lvl1pPr>
          </a:lstStyle>
          <a:p>
            <a:r>
              <a:rPr lang="en-US"/>
              <a:t>Click to edit Master title style</a:t>
            </a:r>
          </a:p>
        </p:txBody>
      </p:sp>
      <p:sp>
        <p:nvSpPr>
          <p:cNvPr id="3" name="Subtitle 2"/>
          <p:cNvSpPr>
            <a:spLocks noGrp="1"/>
          </p:cNvSpPr>
          <p:nvPr>
            <p:ph type="subTitle" idx="1"/>
          </p:nvPr>
        </p:nvSpPr>
        <p:spPr>
          <a:xfrm>
            <a:off x="4114800" y="11526522"/>
            <a:ext cx="24688800" cy="5298438"/>
          </a:xfrm>
        </p:spPr>
        <p:txBody>
          <a:bodyPr/>
          <a:lstStyle>
            <a:lvl1pPr marL="0" indent="0" algn="ctr">
              <a:buNone/>
              <a:defRPr sz="7680"/>
            </a:lvl1pPr>
            <a:lvl2pPr marL="1463040" indent="0" algn="ctr">
              <a:buNone/>
              <a:defRPr sz="6400"/>
            </a:lvl2pPr>
            <a:lvl3pPr marL="2926080" indent="0" algn="ctr">
              <a:buNone/>
              <a:defRPr sz="5760"/>
            </a:lvl3pPr>
            <a:lvl4pPr marL="4389120" indent="0" algn="ctr">
              <a:buNone/>
              <a:defRPr sz="5120"/>
            </a:lvl4pPr>
            <a:lvl5pPr marL="5852160" indent="0" algn="ctr">
              <a:buNone/>
              <a:defRPr sz="5120"/>
            </a:lvl5pPr>
            <a:lvl6pPr marL="7315200" indent="0" algn="ctr">
              <a:buNone/>
              <a:defRPr sz="5120"/>
            </a:lvl6pPr>
            <a:lvl7pPr marL="8778240" indent="0" algn="ctr">
              <a:buNone/>
              <a:defRPr sz="5120"/>
            </a:lvl7pPr>
            <a:lvl8pPr marL="10241280" indent="0" algn="ctr">
              <a:buNone/>
              <a:defRPr sz="5120"/>
            </a:lvl8pPr>
            <a:lvl9pPr marL="11704320" indent="0" algn="ctr">
              <a:buNone/>
              <a:defRPr sz="5120"/>
            </a:lvl9pPr>
          </a:lstStyle>
          <a:p>
            <a:r>
              <a:rPr lang="en-US"/>
              <a:t>Click to edit Master subtitle style</a:t>
            </a:r>
          </a:p>
        </p:txBody>
      </p:sp>
      <p:sp>
        <p:nvSpPr>
          <p:cNvPr id="4" name="Date Placeholder 3"/>
          <p:cNvSpPr>
            <a:spLocks noGrp="1"/>
          </p:cNvSpPr>
          <p:nvPr>
            <p:ph type="dt" sz="half" idx="10"/>
          </p:nvPr>
        </p:nvSpPr>
        <p:spPr/>
        <p:txBody>
          <a:bodyPr/>
          <a:lstStyle/>
          <a:p>
            <a:fld id="{E12EA621-69D9-4A48-93FA-3F9C17B54167}" type="datetimeFigureOut">
              <a:rPr lang="en-US" smtClean="0"/>
              <a:t>4/25/23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4BEC71-7AFD-D846-8EB1-85633E193582}" type="slidenum">
              <a:rPr lang="en-US" smtClean="0"/>
              <a:t>‹#›</a:t>
            </a:fld>
            <a:endParaRPr lang="en-US"/>
          </a:p>
        </p:txBody>
      </p:sp>
    </p:spTree>
    <p:extLst>
      <p:ext uri="{BB962C8B-B14F-4D97-AF65-F5344CB8AC3E}">
        <p14:creationId xmlns:p14="http://schemas.microsoft.com/office/powerpoint/2010/main" val="2163690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12EA621-69D9-4A48-93FA-3F9C17B54167}" type="datetimeFigureOut">
              <a:rPr lang="en-US" smtClean="0"/>
              <a:t>4/25/23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4BEC71-7AFD-D846-8EB1-85633E193582}" type="slidenum">
              <a:rPr lang="en-US" smtClean="0"/>
              <a:t>‹#›</a:t>
            </a:fld>
            <a:endParaRPr lang="en-US"/>
          </a:p>
        </p:txBody>
      </p:sp>
    </p:spTree>
    <p:extLst>
      <p:ext uri="{BB962C8B-B14F-4D97-AF65-F5344CB8AC3E}">
        <p14:creationId xmlns:p14="http://schemas.microsoft.com/office/powerpoint/2010/main" val="3328754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557232" y="1168400"/>
            <a:ext cx="7098030" cy="1859788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63142" y="1168400"/>
            <a:ext cx="20882610" cy="1859788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12EA621-69D9-4A48-93FA-3F9C17B54167}" type="datetimeFigureOut">
              <a:rPr lang="en-US" smtClean="0"/>
              <a:t>4/25/23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4BEC71-7AFD-D846-8EB1-85633E193582}" type="slidenum">
              <a:rPr lang="en-US" smtClean="0"/>
              <a:t>‹#›</a:t>
            </a:fld>
            <a:endParaRPr lang="en-US"/>
          </a:p>
        </p:txBody>
      </p:sp>
    </p:spTree>
    <p:extLst>
      <p:ext uri="{BB962C8B-B14F-4D97-AF65-F5344CB8AC3E}">
        <p14:creationId xmlns:p14="http://schemas.microsoft.com/office/powerpoint/2010/main" val="654536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12EA621-69D9-4A48-93FA-3F9C17B54167}" type="datetimeFigureOut">
              <a:rPr lang="en-US" smtClean="0"/>
              <a:t>4/25/23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4BEC71-7AFD-D846-8EB1-85633E193582}" type="slidenum">
              <a:rPr lang="en-US" smtClean="0"/>
              <a:t>‹#›</a:t>
            </a:fld>
            <a:endParaRPr lang="en-US"/>
          </a:p>
        </p:txBody>
      </p:sp>
    </p:spTree>
    <p:extLst>
      <p:ext uri="{BB962C8B-B14F-4D97-AF65-F5344CB8AC3E}">
        <p14:creationId xmlns:p14="http://schemas.microsoft.com/office/powerpoint/2010/main" val="1165206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45997" y="5471167"/>
            <a:ext cx="28392120" cy="9128758"/>
          </a:xfrm>
        </p:spPr>
        <p:txBody>
          <a:bodyPr anchor="b"/>
          <a:lstStyle>
            <a:lvl1pPr>
              <a:defRPr sz="19200"/>
            </a:lvl1pPr>
          </a:lstStyle>
          <a:p>
            <a:r>
              <a:rPr lang="en-US"/>
              <a:t>Click to edit Master title style</a:t>
            </a:r>
          </a:p>
        </p:txBody>
      </p:sp>
      <p:sp>
        <p:nvSpPr>
          <p:cNvPr id="3" name="Text Placeholder 2"/>
          <p:cNvSpPr>
            <a:spLocks noGrp="1"/>
          </p:cNvSpPr>
          <p:nvPr>
            <p:ph type="body" idx="1"/>
          </p:nvPr>
        </p:nvSpPr>
        <p:spPr>
          <a:xfrm>
            <a:off x="2245997" y="14686287"/>
            <a:ext cx="28392120" cy="4800598"/>
          </a:xfrm>
        </p:spPr>
        <p:txBody>
          <a:bodyPr/>
          <a:lstStyle>
            <a:lvl1pPr marL="0" indent="0">
              <a:buNone/>
              <a:defRPr sz="7680">
                <a:solidFill>
                  <a:schemeClr val="tx1"/>
                </a:solidFill>
              </a:defRPr>
            </a:lvl1pPr>
            <a:lvl2pPr marL="1463040" indent="0">
              <a:buNone/>
              <a:defRPr sz="6400">
                <a:solidFill>
                  <a:schemeClr val="tx1">
                    <a:tint val="75000"/>
                  </a:schemeClr>
                </a:solidFill>
              </a:defRPr>
            </a:lvl2pPr>
            <a:lvl3pPr marL="2926080" indent="0">
              <a:buNone/>
              <a:defRPr sz="5760">
                <a:solidFill>
                  <a:schemeClr val="tx1">
                    <a:tint val="75000"/>
                  </a:schemeClr>
                </a:solidFill>
              </a:defRPr>
            </a:lvl3pPr>
            <a:lvl4pPr marL="4389120" indent="0">
              <a:buNone/>
              <a:defRPr sz="5120">
                <a:solidFill>
                  <a:schemeClr val="tx1">
                    <a:tint val="75000"/>
                  </a:schemeClr>
                </a:solidFill>
              </a:defRPr>
            </a:lvl4pPr>
            <a:lvl5pPr marL="5852160" indent="0">
              <a:buNone/>
              <a:defRPr sz="5120">
                <a:solidFill>
                  <a:schemeClr val="tx1">
                    <a:tint val="75000"/>
                  </a:schemeClr>
                </a:solidFill>
              </a:defRPr>
            </a:lvl5pPr>
            <a:lvl6pPr marL="7315200" indent="0">
              <a:buNone/>
              <a:defRPr sz="5120">
                <a:solidFill>
                  <a:schemeClr val="tx1">
                    <a:tint val="75000"/>
                  </a:schemeClr>
                </a:solidFill>
              </a:defRPr>
            </a:lvl6pPr>
            <a:lvl7pPr marL="8778240" indent="0">
              <a:buNone/>
              <a:defRPr sz="5120">
                <a:solidFill>
                  <a:schemeClr val="tx1">
                    <a:tint val="75000"/>
                  </a:schemeClr>
                </a:solidFill>
              </a:defRPr>
            </a:lvl7pPr>
            <a:lvl8pPr marL="10241280" indent="0">
              <a:buNone/>
              <a:defRPr sz="5120">
                <a:solidFill>
                  <a:schemeClr val="tx1">
                    <a:tint val="75000"/>
                  </a:schemeClr>
                </a:solidFill>
              </a:defRPr>
            </a:lvl8pPr>
            <a:lvl9pPr marL="11704320" indent="0">
              <a:buNone/>
              <a:defRPr sz="51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2EA621-69D9-4A48-93FA-3F9C17B54167}" type="datetimeFigureOut">
              <a:rPr lang="en-US" smtClean="0"/>
              <a:t>4/25/23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4BEC71-7AFD-D846-8EB1-85633E193582}" type="slidenum">
              <a:rPr lang="en-US" smtClean="0"/>
              <a:t>‹#›</a:t>
            </a:fld>
            <a:endParaRPr lang="en-US"/>
          </a:p>
        </p:txBody>
      </p:sp>
    </p:spTree>
    <p:extLst>
      <p:ext uri="{BB962C8B-B14F-4D97-AF65-F5344CB8AC3E}">
        <p14:creationId xmlns:p14="http://schemas.microsoft.com/office/powerpoint/2010/main" val="3099907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63140" y="5842000"/>
            <a:ext cx="13990320" cy="139242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664940" y="5842000"/>
            <a:ext cx="13990320" cy="139242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12EA621-69D9-4A48-93FA-3F9C17B54167}" type="datetimeFigureOut">
              <a:rPr lang="en-US" smtClean="0"/>
              <a:t>4/25/23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4BEC71-7AFD-D846-8EB1-85633E193582}" type="slidenum">
              <a:rPr lang="en-US" smtClean="0"/>
              <a:t>‹#›</a:t>
            </a:fld>
            <a:endParaRPr lang="en-US"/>
          </a:p>
        </p:txBody>
      </p:sp>
    </p:spTree>
    <p:extLst>
      <p:ext uri="{BB962C8B-B14F-4D97-AF65-F5344CB8AC3E}">
        <p14:creationId xmlns:p14="http://schemas.microsoft.com/office/powerpoint/2010/main" val="1173284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67428" y="1168405"/>
            <a:ext cx="28392120" cy="4241802"/>
          </a:xfrm>
        </p:spPr>
        <p:txBody>
          <a:bodyPr/>
          <a:lstStyle/>
          <a:p>
            <a:r>
              <a:rPr lang="en-US"/>
              <a:t>Click to edit Master title style</a:t>
            </a:r>
          </a:p>
        </p:txBody>
      </p:sp>
      <p:sp>
        <p:nvSpPr>
          <p:cNvPr id="3" name="Text Placeholder 2"/>
          <p:cNvSpPr>
            <a:spLocks noGrp="1"/>
          </p:cNvSpPr>
          <p:nvPr>
            <p:ph type="body" idx="1"/>
          </p:nvPr>
        </p:nvSpPr>
        <p:spPr>
          <a:xfrm>
            <a:off x="2267431" y="5379722"/>
            <a:ext cx="13926024" cy="2636518"/>
          </a:xfrm>
        </p:spPr>
        <p:txBody>
          <a:bodyPr anchor="b"/>
          <a:lstStyle>
            <a:lvl1pPr marL="0" indent="0">
              <a:buNone/>
              <a:defRPr sz="7680" b="1"/>
            </a:lvl1pPr>
            <a:lvl2pPr marL="1463040" indent="0">
              <a:buNone/>
              <a:defRPr sz="6400" b="1"/>
            </a:lvl2pPr>
            <a:lvl3pPr marL="2926080" indent="0">
              <a:buNone/>
              <a:defRPr sz="5760" b="1"/>
            </a:lvl3pPr>
            <a:lvl4pPr marL="4389120" indent="0">
              <a:buNone/>
              <a:defRPr sz="5120" b="1"/>
            </a:lvl4pPr>
            <a:lvl5pPr marL="5852160" indent="0">
              <a:buNone/>
              <a:defRPr sz="5120" b="1"/>
            </a:lvl5pPr>
            <a:lvl6pPr marL="7315200" indent="0">
              <a:buNone/>
              <a:defRPr sz="5120" b="1"/>
            </a:lvl6pPr>
            <a:lvl7pPr marL="8778240" indent="0">
              <a:buNone/>
              <a:defRPr sz="5120" b="1"/>
            </a:lvl7pPr>
            <a:lvl8pPr marL="10241280" indent="0">
              <a:buNone/>
              <a:defRPr sz="5120" b="1"/>
            </a:lvl8pPr>
            <a:lvl9pPr marL="11704320" indent="0">
              <a:buNone/>
              <a:defRPr sz="5120" b="1"/>
            </a:lvl9pPr>
          </a:lstStyle>
          <a:p>
            <a:pPr lvl="0"/>
            <a:r>
              <a:rPr lang="en-US"/>
              <a:t>Click to edit Master text styles</a:t>
            </a:r>
          </a:p>
        </p:txBody>
      </p:sp>
      <p:sp>
        <p:nvSpPr>
          <p:cNvPr id="4" name="Content Placeholder 3"/>
          <p:cNvSpPr>
            <a:spLocks noGrp="1"/>
          </p:cNvSpPr>
          <p:nvPr>
            <p:ph sz="half" idx="2"/>
          </p:nvPr>
        </p:nvSpPr>
        <p:spPr>
          <a:xfrm>
            <a:off x="2267431" y="8016240"/>
            <a:ext cx="13926024" cy="117906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664942" y="5379722"/>
            <a:ext cx="13994608" cy="2636518"/>
          </a:xfrm>
        </p:spPr>
        <p:txBody>
          <a:bodyPr anchor="b"/>
          <a:lstStyle>
            <a:lvl1pPr marL="0" indent="0">
              <a:buNone/>
              <a:defRPr sz="7680" b="1"/>
            </a:lvl1pPr>
            <a:lvl2pPr marL="1463040" indent="0">
              <a:buNone/>
              <a:defRPr sz="6400" b="1"/>
            </a:lvl2pPr>
            <a:lvl3pPr marL="2926080" indent="0">
              <a:buNone/>
              <a:defRPr sz="5760" b="1"/>
            </a:lvl3pPr>
            <a:lvl4pPr marL="4389120" indent="0">
              <a:buNone/>
              <a:defRPr sz="5120" b="1"/>
            </a:lvl4pPr>
            <a:lvl5pPr marL="5852160" indent="0">
              <a:buNone/>
              <a:defRPr sz="5120" b="1"/>
            </a:lvl5pPr>
            <a:lvl6pPr marL="7315200" indent="0">
              <a:buNone/>
              <a:defRPr sz="5120" b="1"/>
            </a:lvl6pPr>
            <a:lvl7pPr marL="8778240" indent="0">
              <a:buNone/>
              <a:defRPr sz="5120" b="1"/>
            </a:lvl7pPr>
            <a:lvl8pPr marL="10241280" indent="0">
              <a:buNone/>
              <a:defRPr sz="5120" b="1"/>
            </a:lvl8pPr>
            <a:lvl9pPr marL="11704320" indent="0">
              <a:buNone/>
              <a:defRPr sz="5120" b="1"/>
            </a:lvl9pPr>
          </a:lstStyle>
          <a:p>
            <a:pPr lvl="0"/>
            <a:r>
              <a:rPr lang="en-US"/>
              <a:t>Click to edit Master text styles</a:t>
            </a:r>
          </a:p>
        </p:txBody>
      </p:sp>
      <p:sp>
        <p:nvSpPr>
          <p:cNvPr id="6" name="Content Placeholder 5"/>
          <p:cNvSpPr>
            <a:spLocks noGrp="1"/>
          </p:cNvSpPr>
          <p:nvPr>
            <p:ph sz="quarter" idx="4"/>
          </p:nvPr>
        </p:nvSpPr>
        <p:spPr>
          <a:xfrm>
            <a:off x="16664942" y="8016240"/>
            <a:ext cx="13994608" cy="117906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12EA621-69D9-4A48-93FA-3F9C17B54167}" type="datetimeFigureOut">
              <a:rPr lang="en-US" smtClean="0"/>
              <a:t>4/25/23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4BEC71-7AFD-D846-8EB1-85633E193582}" type="slidenum">
              <a:rPr lang="en-US" smtClean="0"/>
              <a:t>‹#›</a:t>
            </a:fld>
            <a:endParaRPr lang="en-US"/>
          </a:p>
        </p:txBody>
      </p:sp>
    </p:spTree>
    <p:extLst>
      <p:ext uri="{BB962C8B-B14F-4D97-AF65-F5344CB8AC3E}">
        <p14:creationId xmlns:p14="http://schemas.microsoft.com/office/powerpoint/2010/main" val="2327337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12EA621-69D9-4A48-93FA-3F9C17B54167}" type="datetimeFigureOut">
              <a:rPr lang="en-US" smtClean="0"/>
              <a:t>4/25/23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4BEC71-7AFD-D846-8EB1-85633E193582}" type="slidenum">
              <a:rPr lang="en-US" smtClean="0"/>
              <a:t>‹#›</a:t>
            </a:fld>
            <a:endParaRPr lang="en-US"/>
          </a:p>
        </p:txBody>
      </p:sp>
    </p:spTree>
    <p:extLst>
      <p:ext uri="{BB962C8B-B14F-4D97-AF65-F5344CB8AC3E}">
        <p14:creationId xmlns:p14="http://schemas.microsoft.com/office/powerpoint/2010/main" val="563693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2EA621-69D9-4A48-93FA-3F9C17B54167}" type="datetimeFigureOut">
              <a:rPr lang="en-US" smtClean="0"/>
              <a:t>4/25/23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4BEC71-7AFD-D846-8EB1-85633E193582}" type="slidenum">
              <a:rPr lang="en-US" smtClean="0"/>
              <a:t>‹#›</a:t>
            </a:fld>
            <a:endParaRPr lang="en-US"/>
          </a:p>
        </p:txBody>
      </p:sp>
    </p:spTree>
    <p:extLst>
      <p:ext uri="{BB962C8B-B14F-4D97-AF65-F5344CB8AC3E}">
        <p14:creationId xmlns:p14="http://schemas.microsoft.com/office/powerpoint/2010/main" val="1658923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1463040"/>
            <a:ext cx="10617041" cy="5120640"/>
          </a:xfrm>
        </p:spPr>
        <p:txBody>
          <a:bodyPr anchor="b"/>
          <a:lstStyle>
            <a:lvl1pPr>
              <a:defRPr sz="10240"/>
            </a:lvl1pPr>
          </a:lstStyle>
          <a:p>
            <a:r>
              <a:rPr lang="en-US"/>
              <a:t>Click to edit Master title style</a:t>
            </a:r>
          </a:p>
        </p:txBody>
      </p:sp>
      <p:sp>
        <p:nvSpPr>
          <p:cNvPr id="3" name="Content Placeholder 2"/>
          <p:cNvSpPr>
            <a:spLocks noGrp="1"/>
          </p:cNvSpPr>
          <p:nvPr>
            <p:ph idx="1"/>
          </p:nvPr>
        </p:nvSpPr>
        <p:spPr>
          <a:xfrm>
            <a:off x="13994608" y="3159765"/>
            <a:ext cx="16664940" cy="15595600"/>
          </a:xfrm>
        </p:spPr>
        <p:txBody>
          <a:bodyPr/>
          <a:lstStyle>
            <a:lvl1pPr>
              <a:defRPr sz="10240"/>
            </a:lvl1pPr>
            <a:lvl2pPr>
              <a:defRPr sz="8960"/>
            </a:lvl2pPr>
            <a:lvl3pPr>
              <a:defRPr sz="7680"/>
            </a:lvl3pPr>
            <a:lvl4pPr>
              <a:defRPr sz="6400"/>
            </a:lvl4pPr>
            <a:lvl5pPr>
              <a:defRPr sz="6400"/>
            </a:lvl5pPr>
            <a:lvl6pPr>
              <a:defRPr sz="6400"/>
            </a:lvl6pPr>
            <a:lvl7pPr>
              <a:defRPr sz="6400"/>
            </a:lvl7pPr>
            <a:lvl8pPr>
              <a:defRPr sz="6400"/>
            </a:lvl8pPr>
            <a:lvl9pPr>
              <a:defRPr sz="6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267428" y="6583680"/>
            <a:ext cx="10617041" cy="12197082"/>
          </a:xfrm>
        </p:spPr>
        <p:txBody>
          <a:bodyPr/>
          <a:lstStyle>
            <a:lvl1pPr marL="0" indent="0">
              <a:buNone/>
              <a:defRPr sz="5120"/>
            </a:lvl1pPr>
            <a:lvl2pPr marL="1463040" indent="0">
              <a:buNone/>
              <a:defRPr sz="4480"/>
            </a:lvl2pPr>
            <a:lvl3pPr marL="2926080" indent="0">
              <a:buNone/>
              <a:defRPr sz="3840"/>
            </a:lvl3pPr>
            <a:lvl4pPr marL="4389120" indent="0">
              <a:buNone/>
              <a:defRPr sz="3200"/>
            </a:lvl4pPr>
            <a:lvl5pPr marL="5852160" indent="0">
              <a:buNone/>
              <a:defRPr sz="3200"/>
            </a:lvl5pPr>
            <a:lvl6pPr marL="7315200" indent="0">
              <a:buNone/>
              <a:defRPr sz="3200"/>
            </a:lvl6pPr>
            <a:lvl7pPr marL="8778240" indent="0">
              <a:buNone/>
              <a:defRPr sz="3200"/>
            </a:lvl7pPr>
            <a:lvl8pPr marL="10241280" indent="0">
              <a:buNone/>
              <a:defRPr sz="3200"/>
            </a:lvl8pPr>
            <a:lvl9pPr marL="11704320" indent="0">
              <a:buNone/>
              <a:defRPr sz="3200"/>
            </a:lvl9pPr>
          </a:lstStyle>
          <a:p>
            <a:pPr lvl="0"/>
            <a:r>
              <a:rPr lang="en-US"/>
              <a:t>Click to edit Master text styles</a:t>
            </a:r>
          </a:p>
        </p:txBody>
      </p:sp>
      <p:sp>
        <p:nvSpPr>
          <p:cNvPr id="5" name="Date Placeholder 4"/>
          <p:cNvSpPr>
            <a:spLocks noGrp="1"/>
          </p:cNvSpPr>
          <p:nvPr>
            <p:ph type="dt" sz="half" idx="10"/>
          </p:nvPr>
        </p:nvSpPr>
        <p:spPr/>
        <p:txBody>
          <a:bodyPr/>
          <a:lstStyle/>
          <a:p>
            <a:fld id="{E12EA621-69D9-4A48-93FA-3F9C17B54167}" type="datetimeFigureOut">
              <a:rPr lang="en-US" smtClean="0"/>
              <a:t>4/25/23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4BEC71-7AFD-D846-8EB1-85633E193582}" type="slidenum">
              <a:rPr lang="en-US" smtClean="0"/>
              <a:t>‹#›</a:t>
            </a:fld>
            <a:endParaRPr lang="en-US"/>
          </a:p>
        </p:txBody>
      </p:sp>
    </p:spTree>
    <p:extLst>
      <p:ext uri="{BB962C8B-B14F-4D97-AF65-F5344CB8AC3E}">
        <p14:creationId xmlns:p14="http://schemas.microsoft.com/office/powerpoint/2010/main" val="2527313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1463040"/>
            <a:ext cx="10617041" cy="5120640"/>
          </a:xfrm>
        </p:spPr>
        <p:txBody>
          <a:bodyPr anchor="b"/>
          <a:lstStyle>
            <a:lvl1pPr>
              <a:defRPr sz="10240"/>
            </a:lvl1pPr>
          </a:lstStyle>
          <a:p>
            <a:r>
              <a:rPr lang="en-US"/>
              <a:t>Click to edit Master title style</a:t>
            </a:r>
          </a:p>
        </p:txBody>
      </p:sp>
      <p:sp>
        <p:nvSpPr>
          <p:cNvPr id="3" name="Picture Placeholder 2"/>
          <p:cNvSpPr>
            <a:spLocks noGrp="1" noChangeAspect="1"/>
          </p:cNvSpPr>
          <p:nvPr>
            <p:ph type="pic" idx="1"/>
          </p:nvPr>
        </p:nvSpPr>
        <p:spPr>
          <a:xfrm>
            <a:off x="13994608" y="3159765"/>
            <a:ext cx="16664940" cy="15595600"/>
          </a:xfrm>
        </p:spPr>
        <p:txBody>
          <a:bodyPr anchor="t"/>
          <a:lstStyle>
            <a:lvl1pPr marL="0" indent="0">
              <a:buNone/>
              <a:defRPr sz="10240"/>
            </a:lvl1pPr>
            <a:lvl2pPr marL="1463040" indent="0">
              <a:buNone/>
              <a:defRPr sz="8960"/>
            </a:lvl2pPr>
            <a:lvl3pPr marL="2926080" indent="0">
              <a:buNone/>
              <a:defRPr sz="7680"/>
            </a:lvl3pPr>
            <a:lvl4pPr marL="4389120" indent="0">
              <a:buNone/>
              <a:defRPr sz="6400"/>
            </a:lvl4pPr>
            <a:lvl5pPr marL="5852160" indent="0">
              <a:buNone/>
              <a:defRPr sz="6400"/>
            </a:lvl5pPr>
            <a:lvl6pPr marL="7315200" indent="0">
              <a:buNone/>
              <a:defRPr sz="6400"/>
            </a:lvl6pPr>
            <a:lvl7pPr marL="8778240" indent="0">
              <a:buNone/>
              <a:defRPr sz="6400"/>
            </a:lvl7pPr>
            <a:lvl8pPr marL="10241280" indent="0">
              <a:buNone/>
              <a:defRPr sz="6400"/>
            </a:lvl8pPr>
            <a:lvl9pPr marL="11704320" indent="0">
              <a:buNone/>
              <a:defRPr sz="6400"/>
            </a:lvl9pPr>
          </a:lstStyle>
          <a:p>
            <a:r>
              <a:rPr lang="en-US"/>
              <a:t>Click icon to add picture</a:t>
            </a:r>
          </a:p>
        </p:txBody>
      </p:sp>
      <p:sp>
        <p:nvSpPr>
          <p:cNvPr id="4" name="Text Placeholder 3"/>
          <p:cNvSpPr>
            <a:spLocks noGrp="1"/>
          </p:cNvSpPr>
          <p:nvPr>
            <p:ph type="body" sz="half" idx="2"/>
          </p:nvPr>
        </p:nvSpPr>
        <p:spPr>
          <a:xfrm>
            <a:off x="2267428" y="6583680"/>
            <a:ext cx="10617041" cy="12197082"/>
          </a:xfrm>
        </p:spPr>
        <p:txBody>
          <a:bodyPr/>
          <a:lstStyle>
            <a:lvl1pPr marL="0" indent="0">
              <a:buNone/>
              <a:defRPr sz="5120"/>
            </a:lvl1pPr>
            <a:lvl2pPr marL="1463040" indent="0">
              <a:buNone/>
              <a:defRPr sz="4480"/>
            </a:lvl2pPr>
            <a:lvl3pPr marL="2926080" indent="0">
              <a:buNone/>
              <a:defRPr sz="3840"/>
            </a:lvl3pPr>
            <a:lvl4pPr marL="4389120" indent="0">
              <a:buNone/>
              <a:defRPr sz="3200"/>
            </a:lvl4pPr>
            <a:lvl5pPr marL="5852160" indent="0">
              <a:buNone/>
              <a:defRPr sz="3200"/>
            </a:lvl5pPr>
            <a:lvl6pPr marL="7315200" indent="0">
              <a:buNone/>
              <a:defRPr sz="3200"/>
            </a:lvl6pPr>
            <a:lvl7pPr marL="8778240" indent="0">
              <a:buNone/>
              <a:defRPr sz="3200"/>
            </a:lvl7pPr>
            <a:lvl8pPr marL="10241280" indent="0">
              <a:buNone/>
              <a:defRPr sz="3200"/>
            </a:lvl8pPr>
            <a:lvl9pPr marL="11704320" indent="0">
              <a:buNone/>
              <a:defRPr sz="3200"/>
            </a:lvl9pPr>
          </a:lstStyle>
          <a:p>
            <a:pPr lvl="0"/>
            <a:r>
              <a:rPr lang="en-US"/>
              <a:t>Click to edit Master text styles</a:t>
            </a:r>
          </a:p>
        </p:txBody>
      </p:sp>
      <p:sp>
        <p:nvSpPr>
          <p:cNvPr id="5" name="Date Placeholder 4"/>
          <p:cNvSpPr>
            <a:spLocks noGrp="1"/>
          </p:cNvSpPr>
          <p:nvPr>
            <p:ph type="dt" sz="half" idx="10"/>
          </p:nvPr>
        </p:nvSpPr>
        <p:spPr/>
        <p:txBody>
          <a:bodyPr/>
          <a:lstStyle/>
          <a:p>
            <a:fld id="{E12EA621-69D9-4A48-93FA-3F9C17B54167}" type="datetimeFigureOut">
              <a:rPr lang="en-US" smtClean="0"/>
              <a:t>4/25/23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4BEC71-7AFD-D846-8EB1-85633E193582}" type="slidenum">
              <a:rPr lang="en-US" smtClean="0"/>
              <a:t>‹#›</a:t>
            </a:fld>
            <a:endParaRPr lang="en-US"/>
          </a:p>
        </p:txBody>
      </p:sp>
    </p:spTree>
    <p:extLst>
      <p:ext uri="{BB962C8B-B14F-4D97-AF65-F5344CB8AC3E}">
        <p14:creationId xmlns:p14="http://schemas.microsoft.com/office/powerpoint/2010/main" val="367688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63140" y="1168405"/>
            <a:ext cx="28392120" cy="42418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263140" y="5842000"/>
            <a:ext cx="28392120" cy="1392428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263140" y="20340325"/>
            <a:ext cx="7406640" cy="1168400"/>
          </a:xfrm>
          <a:prstGeom prst="rect">
            <a:avLst/>
          </a:prstGeom>
        </p:spPr>
        <p:txBody>
          <a:bodyPr vert="horz" lIns="91440" tIns="45720" rIns="91440" bIns="45720" rtlCol="0" anchor="ctr"/>
          <a:lstStyle>
            <a:lvl1pPr algn="l">
              <a:defRPr sz="3840">
                <a:solidFill>
                  <a:schemeClr val="tx1">
                    <a:tint val="75000"/>
                  </a:schemeClr>
                </a:solidFill>
              </a:defRPr>
            </a:lvl1pPr>
          </a:lstStyle>
          <a:p>
            <a:fld id="{E12EA621-69D9-4A48-93FA-3F9C17B54167}" type="datetimeFigureOut">
              <a:rPr lang="en-US" smtClean="0"/>
              <a:t>4/25/23</a:t>
            </a:fld>
            <a:endParaRPr lang="en-US"/>
          </a:p>
        </p:txBody>
      </p:sp>
      <p:sp>
        <p:nvSpPr>
          <p:cNvPr id="5" name="Footer Placeholder 4"/>
          <p:cNvSpPr>
            <a:spLocks noGrp="1"/>
          </p:cNvSpPr>
          <p:nvPr>
            <p:ph type="ftr" sz="quarter" idx="3"/>
          </p:nvPr>
        </p:nvSpPr>
        <p:spPr>
          <a:xfrm>
            <a:off x="10904220" y="20340325"/>
            <a:ext cx="11109960" cy="1168400"/>
          </a:xfrm>
          <a:prstGeom prst="rect">
            <a:avLst/>
          </a:prstGeom>
        </p:spPr>
        <p:txBody>
          <a:bodyPr vert="horz" lIns="91440" tIns="45720" rIns="91440" bIns="45720" rtlCol="0" anchor="ctr"/>
          <a:lstStyle>
            <a:lvl1pPr algn="ctr">
              <a:defRPr sz="384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248620" y="20340325"/>
            <a:ext cx="7406640" cy="1168400"/>
          </a:xfrm>
          <a:prstGeom prst="rect">
            <a:avLst/>
          </a:prstGeom>
        </p:spPr>
        <p:txBody>
          <a:bodyPr vert="horz" lIns="91440" tIns="45720" rIns="91440" bIns="45720" rtlCol="0" anchor="ctr"/>
          <a:lstStyle>
            <a:lvl1pPr algn="r">
              <a:defRPr sz="3840">
                <a:solidFill>
                  <a:schemeClr val="tx1">
                    <a:tint val="75000"/>
                  </a:schemeClr>
                </a:solidFill>
              </a:defRPr>
            </a:lvl1pPr>
          </a:lstStyle>
          <a:p>
            <a:fld id="{F04BEC71-7AFD-D846-8EB1-85633E193582}" type="slidenum">
              <a:rPr lang="en-US" smtClean="0"/>
              <a:t>‹#›</a:t>
            </a:fld>
            <a:endParaRPr lang="en-US"/>
          </a:p>
        </p:txBody>
      </p:sp>
    </p:spTree>
    <p:extLst>
      <p:ext uri="{BB962C8B-B14F-4D97-AF65-F5344CB8AC3E}">
        <p14:creationId xmlns:p14="http://schemas.microsoft.com/office/powerpoint/2010/main" val="240124880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2926080" rtl="0" eaLnBrk="1" latinLnBrk="0" hangingPunct="1">
        <a:lnSpc>
          <a:spcPct val="90000"/>
        </a:lnSpc>
        <a:spcBef>
          <a:spcPct val="0"/>
        </a:spcBef>
        <a:buNone/>
        <a:defRPr sz="14080" kern="1200">
          <a:solidFill>
            <a:schemeClr val="tx1"/>
          </a:solidFill>
          <a:latin typeface="+mj-lt"/>
          <a:ea typeface="+mj-ea"/>
          <a:cs typeface="+mj-cs"/>
        </a:defRPr>
      </a:lvl1pPr>
    </p:titleStyle>
    <p:bodyStyle>
      <a:lvl1pPr marL="731520" indent="-731520" algn="l" defTabSz="2926080" rtl="0" eaLnBrk="1" latinLnBrk="0" hangingPunct="1">
        <a:lnSpc>
          <a:spcPct val="90000"/>
        </a:lnSpc>
        <a:spcBef>
          <a:spcPts val="3200"/>
        </a:spcBef>
        <a:buFont typeface="Arial" panose="020B0604020202020204" pitchFamily="34" charset="0"/>
        <a:buChar char="•"/>
        <a:defRPr sz="8960" kern="1200">
          <a:solidFill>
            <a:schemeClr val="tx1"/>
          </a:solidFill>
          <a:latin typeface="+mn-lt"/>
          <a:ea typeface="+mn-ea"/>
          <a:cs typeface="+mn-cs"/>
        </a:defRPr>
      </a:lvl1pPr>
      <a:lvl2pPr marL="2194560" indent="-731520" algn="l" defTabSz="2926080" rtl="0" eaLnBrk="1" latinLnBrk="0" hangingPunct="1">
        <a:lnSpc>
          <a:spcPct val="90000"/>
        </a:lnSpc>
        <a:spcBef>
          <a:spcPts val="1600"/>
        </a:spcBef>
        <a:buFont typeface="Arial" panose="020B0604020202020204" pitchFamily="34" charset="0"/>
        <a:buChar char="•"/>
        <a:defRPr sz="7680" kern="1200">
          <a:solidFill>
            <a:schemeClr val="tx1"/>
          </a:solidFill>
          <a:latin typeface="+mn-lt"/>
          <a:ea typeface="+mn-ea"/>
          <a:cs typeface="+mn-cs"/>
        </a:defRPr>
      </a:lvl2pPr>
      <a:lvl3pPr marL="3657600" indent="-731520" algn="l" defTabSz="2926080" rtl="0" eaLnBrk="1" latinLnBrk="0" hangingPunct="1">
        <a:lnSpc>
          <a:spcPct val="90000"/>
        </a:lnSpc>
        <a:spcBef>
          <a:spcPts val="1600"/>
        </a:spcBef>
        <a:buFont typeface="Arial" panose="020B0604020202020204" pitchFamily="34" charset="0"/>
        <a:buChar char="•"/>
        <a:defRPr sz="6400" kern="1200">
          <a:solidFill>
            <a:schemeClr val="tx1"/>
          </a:solidFill>
          <a:latin typeface="+mn-lt"/>
          <a:ea typeface="+mn-ea"/>
          <a:cs typeface="+mn-cs"/>
        </a:defRPr>
      </a:lvl3pPr>
      <a:lvl4pPr marL="512064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4pPr>
      <a:lvl5pPr marL="658368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5pPr>
      <a:lvl6pPr marL="804672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6pPr>
      <a:lvl7pPr marL="950976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7pPr>
      <a:lvl8pPr marL="1097280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8pPr>
      <a:lvl9pPr marL="12435840" indent="-731520" algn="l" defTabSz="2926080" rtl="0" eaLnBrk="1" latinLnBrk="0" hangingPunct="1">
        <a:lnSpc>
          <a:spcPct val="90000"/>
        </a:lnSpc>
        <a:spcBef>
          <a:spcPts val="1600"/>
        </a:spcBef>
        <a:buFont typeface="Arial" panose="020B0604020202020204" pitchFamily="34" charset="0"/>
        <a:buChar char="•"/>
        <a:defRPr sz="5760" kern="1200">
          <a:solidFill>
            <a:schemeClr val="tx1"/>
          </a:solidFill>
          <a:latin typeface="+mn-lt"/>
          <a:ea typeface="+mn-ea"/>
          <a:cs typeface="+mn-cs"/>
        </a:defRPr>
      </a:lvl9pPr>
    </p:bodyStyle>
    <p:otherStyle>
      <a:defPPr>
        <a:defRPr lang="en-US"/>
      </a:defPPr>
      <a:lvl1pPr marL="0" algn="l" defTabSz="2926080" rtl="0" eaLnBrk="1" latinLnBrk="0" hangingPunct="1">
        <a:defRPr sz="5760" kern="1200">
          <a:solidFill>
            <a:schemeClr val="tx1"/>
          </a:solidFill>
          <a:latin typeface="+mn-lt"/>
          <a:ea typeface="+mn-ea"/>
          <a:cs typeface="+mn-cs"/>
        </a:defRPr>
      </a:lvl1pPr>
      <a:lvl2pPr marL="1463040" algn="l" defTabSz="2926080" rtl="0" eaLnBrk="1" latinLnBrk="0" hangingPunct="1">
        <a:defRPr sz="5760" kern="1200">
          <a:solidFill>
            <a:schemeClr val="tx1"/>
          </a:solidFill>
          <a:latin typeface="+mn-lt"/>
          <a:ea typeface="+mn-ea"/>
          <a:cs typeface="+mn-cs"/>
        </a:defRPr>
      </a:lvl2pPr>
      <a:lvl3pPr marL="2926080" algn="l" defTabSz="2926080" rtl="0" eaLnBrk="1" latinLnBrk="0" hangingPunct="1">
        <a:defRPr sz="5760" kern="1200">
          <a:solidFill>
            <a:schemeClr val="tx1"/>
          </a:solidFill>
          <a:latin typeface="+mn-lt"/>
          <a:ea typeface="+mn-ea"/>
          <a:cs typeface="+mn-cs"/>
        </a:defRPr>
      </a:lvl3pPr>
      <a:lvl4pPr marL="4389120" algn="l" defTabSz="2926080" rtl="0" eaLnBrk="1" latinLnBrk="0" hangingPunct="1">
        <a:defRPr sz="5760" kern="1200">
          <a:solidFill>
            <a:schemeClr val="tx1"/>
          </a:solidFill>
          <a:latin typeface="+mn-lt"/>
          <a:ea typeface="+mn-ea"/>
          <a:cs typeface="+mn-cs"/>
        </a:defRPr>
      </a:lvl4pPr>
      <a:lvl5pPr marL="5852160" algn="l" defTabSz="2926080" rtl="0" eaLnBrk="1" latinLnBrk="0" hangingPunct="1">
        <a:defRPr sz="5760" kern="1200">
          <a:solidFill>
            <a:schemeClr val="tx1"/>
          </a:solidFill>
          <a:latin typeface="+mn-lt"/>
          <a:ea typeface="+mn-ea"/>
          <a:cs typeface="+mn-cs"/>
        </a:defRPr>
      </a:lvl5pPr>
      <a:lvl6pPr marL="7315200" algn="l" defTabSz="2926080" rtl="0" eaLnBrk="1" latinLnBrk="0" hangingPunct="1">
        <a:defRPr sz="5760" kern="1200">
          <a:solidFill>
            <a:schemeClr val="tx1"/>
          </a:solidFill>
          <a:latin typeface="+mn-lt"/>
          <a:ea typeface="+mn-ea"/>
          <a:cs typeface="+mn-cs"/>
        </a:defRPr>
      </a:lvl6pPr>
      <a:lvl7pPr marL="8778240" algn="l" defTabSz="2926080" rtl="0" eaLnBrk="1" latinLnBrk="0" hangingPunct="1">
        <a:defRPr sz="5760" kern="1200">
          <a:solidFill>
            <a:schemeClr val="tx1"/>
          </a:solidFill>
          <a:latin typeface="+mn-lt"/>
          <a:ea typeface="+mn-ea"/>
          <a:cs typeface="+mn-cs"/>
        </a:defRPr>
      </a:lvl7pPr>
      <a:lvl8pPr marL="10241280" algn="l" defTabSz="2926080" rtl="0" eaLnBrk="1" latinLnBrk="0" hangingPunct="1">
        <a:defRPr sz="5760" kern="1200">
          <a:solidFill>
            <a:schemeClr val="tx1"/>
          </a:solidFill>
          <a:latin typeface="+mn-lt"/>
          <a:ea typeface="+mn-ea"/>
          <a:cs typeface="+mn-cs"/>
        </a:defRPr>
      </a:lvl8pPr>
      <a:lvl9pPr marL="11704320" algn="l" defTabSz="2926080" rtl="0" eaLnBrk="1" latinLnBrk="0" hangingPunct="1">
        <a:defRPr sz="57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extension.tennessee.edu/publications/Documents/W899.pdf" TargetMode="External"/><Relationship Id="rId13" Type="http://schemas.openxmlformats.org/officeDocument/2006/relationships/hyperlink" Target="https://www.uaex.uada.edu/publications/pdf/FSA-3118.pdf" TargetMode="External"/><Relationship Id="rId3" Type="http://schemas.openxmlformats.org/officeDocument/2006/relationships/image" Target="../media/image2.jpeg"/><Relationship Id="rId7" Type="http://schemas.openxmlformats.org/officeDocument/2006/relationships/hyperlink" Target="https://cesiskiyou.ucanr.edu/newsletters/Siskiyou_Stockman42251.pdf" TargetMode="External"/><Relationship Id="rId12" Type="http://schemas.openxmlformats.org/officeDocument/2006/relationships/hyperlink" Target="https://hereford.org/wp-content/uploads/2020/02/0220_DoesAIPay.pdf"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www.agric.wa.gov.au/genetics-selection/artificial-breeding-beef-cattle?page=0%2C0" TargetMode="External"/><Relationship Id="rId11" Type="http://schemas.openxmlformats.org/officeDocument/2006/relationships/hyperlink" Target="https://extension.okstate.edu/fact-sheets/artificial-insemination-for-beef-cattle.html" TargetMode="External"/><Relationship Id="rId5" Type="http://schemas.openxmlformats.org/officeDocument/2006/relationships/hyperlink" Target="https://doi.org/10.1017/S175173111800054X" TargetMode="External"/><Relationship Id="rId15" Type="http://schemas.openxmlformats.org/officeDocument/2006/relationships/image" Target="../media/image4.png"/><Relationship Id="rId10" Type="http://schemas.openxmlformats.org/officeDocument/2006/relationships/hyperlink" Target="http://extension.msstate.edu/publications/economic-impact-artificial-insemination-vs-natural-mating-for-beef-cattle-herds#:~:text=The%20reduction%20in%20bull%20numbers,reduces%20revenue%20by%20%24567%20annually" TargetMode="External"/><Relationship Id="rId4" Type="http://schemas.openxmlformats.org/officeDocument/2006/relationships/hyperlink" Target="https://www.thebeefsite.com/articles/1453/economic-impact-of-artificial-insemination-vs-natural-mating-for-beef-cattle-herds" TargetMode="External"/><Relationship Id="rId9" Type="http://schemas.openxmlformats.org/officeDocument/2006/relationships/hyperlink" Target="https://beef2live.com/story-cost-implementing-ai-technology-breeding-season-0-142475" TargetMode="External"/><Relationship Id="rId1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6F27DE8A-823D-357B-E8DA-0259F656C0C7}"/>
              </a:ext>
            </a:extLst>
          </p:cNvPr>
          <p:cNvSpPr/>
          <p:nvPr/>
        </p:nvSpPr>
        <p:spPr>
          <a:xfrm>
            <a:off x="21923585" y="8084193"/>
            <a:ext cx="9739389" cy="1361056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0E66C32B-1A3F-EC63-D77D-77DD950C79B2}"/>
              </a:ext>
            </a:extLst>
          </p:cNvPr>
          <p:cNvSpPr/>
          <p:nvPr/>
        </p:nvSpPr>
        <p:spPr>
          <a:xfrm>
            <a:off x="21917521" y="2904394"/>
            <a:ext cx="9722971" cy="4925442"/>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17C936D6-B33F-FEF1-AF9B-AA311E5DA77B}"/>
              </a:ext>
            </a:extLst>
          </p:cNvPr>
          <p:cNvSpPr/>
          <p:nvPr/>
        </p:nvSpPr>
        <p:spPr>
          <a:xfrm>
            <a:off x="11589276" y="2899376"/>
            <a:ext cx="9604880" cy="18828074"/>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0BF3ABE7-B5F6-C868-6268-2EF4B9A0F6F9}"/>
              </a:ext>
            </a:extLst>
          </p:cNvPr>
          <p:cNvSpPr/>
          <p:nvPr/>
        </p:nvSpPr>
        <p:spPr>
          <a:xfrm>
            <a:off x="1216545" y="17617541"/>
            <a:ext cx="9470911" cy="4076909"/>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92119E1-C998-DC0C-114C-49C8C1FE9975}"/>
              </a:ext>
            </a:extLst>
          </p:cNvPr>
          <p:cNvSpPr/>
          <p:nvPr/>
        </p:nvSpPr>
        <p:spPr>
          <a:xfrm>
            <a:off x="1216545" y="2925441"/>
            <a:ext cx="9470911" cy="14335302"/>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F4DE5E35-F84C-3220-DE25-0F247D120A13}"/>
              </a:ext>
            </a:extLst>
          </p:cNvPr>
          <p:cNvSpPr/>
          <p:nvPr/>
        </p:nvSpPr>
        <p:spPr>
          <a:xfrm>
            <a:off x="-11475" y="0"/>
            <a:ext cx="32947127" cy="2506428"/>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79D8D033-E533-FA87-CBCA-8206B7072AA6}"/>
              </a:ext>
            </a:extLst>
          </p:cNvPr>
          <p:cNvSpPr txBox="1"/>
          <p:nvPr/>
        </p:nvSpPr>
        <p:spPr>
          <a:xfrm>
            <a:off x="4922472" y="3013440"/>
            <a:ext cx="2006431" cy="52322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Introduction</a:t>
            </a:r>
            <a:endParaRPr lang="en-US" sz="800" dirty="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F88F6CEB-79CB-B96C-6AF4-4A051BC2054F}"/>
              </a:ext>
            </a:extLst>
          </p:cNvPr>
          <p:cNvSpPr txBox="1"/>
          <p:nvPr/>
        </p:nvSpPr>
        <p:spPr>
          <a:xfrm>
            <a:off x="5197839" y="17617542"/>
            <a:ext cx="1455699" cy="523220"/>
          </a:xfrm>
          <a:prstGeom prst="rect">
            <a:avLst/>
          </a:prstGeom>
          <a:noFill/>
        </p:spPr>
        <p:txBody>
          <a:bodyPr wrap="square" rtlCol="0">
            <a:spAutoFit/>
          </a:bodyPr>
          <a:lstStyle/>
          <a:p>
            <a:r>
              <a:rPr lang="en-US" sz="2800">
                <a:latin typeface="Times New Roman" panose="02020603050405020304" pitchFamily="18" charset="0"/>
                <a:cs typeface="Times New Roman" panose="02020603050405020304" pitchFamily="18" charset="0"/>
              </a:rPr>
              <a:t>Methods</a:t>
            </a:r>
          </a:p>
        </p:txBody>
      </p:sp>
      <p:sp>
        <p:nvSpPr>
          <p:cNvPr id="8" name="TextBox 7">
            <a:extLst>
              <a:ext uri="{FF2B5EF4-FFF2-40B4-BE49-F238E27FC236}">
                <a16:creationId xmlns:a16="http://schemas.microsoft.com/office/drawing/2014/main" id="{52154E17-4A37-66D9-7FFF-6B313AA7E580}"/>
              </a:ext>
            </a:extLst>
          </p:cNvPr>
          <p:cNvSpPr txBox="1"/>
          <p:nvPr/>
        </p:nvSpPr>
        <p:spPr>
          <a:xfrm>
            <a:off x="15732528" y="2819464"/>
            <a:ext cx="1318373" cy="523220"/>
          </a:xfrm>
          <a:prstGeom prst="rect">
            <a:avLst/>
          </a:prstGeom>
          <a:noFill/>
        </p:spPr>
        <p:txBody>
          <a:bodyPr wrap="square" rtlCol="0">
            <a:spAutoFit/>
          </a:bodyPr>
          <a:lstStyle/>
          <a:p>
            <a:r>
              <a:rPr lang="en-US" sz="2800">
                <a:latin typeface="Times New Roman" panose="02020603050405020304" pitchFamily="18" charset="0"/>
                <a:cs typeface="Times New Roman" panose="02020603050405020304" pitchFamily="18" charset="0"/>
              </a:rPr>
              <a:t>Results</a:t>
            </a:r>
          </a:p>
        </p:txBody>
      </p:sp>
      <p:sp>
        <p:nvSpPr>
          <p:cNvPr id="10" name="TextBox 9">
            <a:extLst>
              <a:ext uri="{FF2B5EF4-FFF2-40B4-BE49-F238E27FC236}">
                <a16:creationId xmlns:a16="http://schemas.microsoft.com/office/drawing/2014/main" id="{303FCDA8-C015-0F9F-600E-34933A0EDFEF}"/>
              </a:ext>
            </a:extLst>
          </p:cNvPr>
          <p:cNvSpPr txBox="1"/>
          <p:nvPr/>
        </p:nvSpPr>
        <p:spPr>
          <a:xfrm>
            <a:off x="26027785" y="3082070"/>
            <a:ext cx="1815191" cy="523220"/>
          </a:xfrm>
          <a:prstGeom prst="rect">
            <a:avLst/>
          </a:prstGeom>
          <a:noFill/>
        </p:spPr>
        <p:txBody>
          <a:bodyPr wrap="square" rtlCol="0">
            <a:spAutoFit/>
          </a:bodyPr>
          <a:lstStyle/>
          <a:p>
            <a:r>
              <a:rPr lang="en-US" sz="2800">
                <a:latin typeface="Times New Roman" panose="02020603050405020304" pitchFamily="18" charset="0"/>
                <a:cs typeface="Times New Roman" panose="02020603050405020304" pitchFamily="18" charset="0"/>
              </a:rPr>
              <a:t>Conclusion</a:t>
            </a:r>
          </a:p>
        </p:txBody>
      </p:sp>
      <p:sp>
        <p:nvSpPr>
          <p:cNvPr id="11" name="TextBox 10">
            <a:extLst>
              <a:ext uri="{FF2B5EF4-FFF2-40B4-BE49-F238E27FC236}">
                <a16:creationId xmlns:a16="http://schemas.microsoft.com/office/drawing/2014/main" id="{D7E938BB-00A1-BC32-67F8-C785EFEA241A}"/>
              </a:ext>
            </a:extLst>
          </p:cNvPr>
          <p:cNvSpPr txBox="1"/>
          <p:nvPr/>
        </p:nvSpPr>
        <p:spPr>
          <a:xfrm>
            <a:off x="25885683" y="8183892"/>
            <a:ext cx="1815192" cy="52322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References</a:t>
            </a:r>
          </a:p>
        </p:txBody>
      </p:sp>
      <p:pic>
        <p:nvPicPr>
          <p:cNvPr id="1026" name="Picture 2" descr="logos | Arkansas Tech University">
            <a:extLst>
              <a:ext uri="{FF2B5EF4-FFF2-40B4-BE49-F238E27FC236}">
                <a16:creationId xmlns:a16="http://schemas.microsoft.com/office/drawing/2014/main" id="{C269725B-A487-BD1A-37B5-839C71B18F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721567" y="-176804"/>
            <a:ext cx="7634473" cy="2826841"/>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A9D873B7-1C97-492B-E77A-1235798C2AA5}"/>
              </a:ext>
            </a:extLst>
          </p:cNvPr>
          <p:cNvSpPr txBox="1"/>
          <p:nvPr/>
        </p:nvSpPr>
        <p:spPr>
          <a:xfrm>
            <a:off x="7482428" y="480954"/>
            <a:ext cx="18463860" cy="830997"/>
          </a:xfrm>
          <a:prstGeom prst="rect">
            <a:avLst/>
          </a:prstGeom>
          <a:noFill/>
        </p:spPr>
        <p:txBody>
          <a:bodyPr wrap="square" lIns="91440" tIns="45720" rIns="91440" bIns="45720" rtlCol="0" anchor="t">
            <a:spAutoFit/>
          </a:bodyPr>
          <a:lstStyle/>
          <a:p>
            <a:pPr algn="ctr"/>
            <a:r>
              <a:rPr lang="en-US" sz="4800">
                <a:latin typeface="Times New Roman"/>
                <a:cs typeface="Times New Roman"/>
              </a:rPr>
              <a:t>The Effects of Artificial Insemination on Beef Cattle in the United States </a:t>
            </a:r>
          </a:p>
        </p:txBody>
      </p:sp>
      <p:sp>
        <p:nvSpPr>
          <p:cNvPr id="13" name="TextBox 12">
            <a:extLst>
              <a:ext uri="{FF2B5EF4-FFF2-40B4-BE49-F238E27FC236}">
                <a16:creationId xmlns:a16="http://schemas.microsoft.com/office/drawing/2014/main" id="{0321B80F-3F9B-A51A-E4E7-FA1BD32EE70E}"/>
              </a:ext>
            </a:extLst>
          </p:cNvPr>
          <p:cNvSpPr txBox="1"/>
          <p:nvPr/>
        </p:nvSpPr>
        <p:spPr>
          <a:xfrm>
            <a:off x="12279984" y="1331739"/>
            <a:ext cx="9659856" cy="584775"/>
          </a:xfrm>
          <a:prstGeom prst="rect">
            <a:avLst/>
          </a:prstGeom>
          <a:noFill/>
        </p:spPr>
        <p:txBody>
          <a:bodyPr wrap="square" rtlCol="0">
            <a:spAutoFit/>
          </a:bodyPr>
          <a:lstStyle/>
          <a:p>
            <a:r>
              <a:rPr lang="en-US" sz="3200">
                <a:latin typeface="Times New Roman" panose="02020603050405020304" pitchFamily="18" charset="0"/>
                <a:cs typeface="Times New Roman" panose="02020603050405020304" pitchFamily="18" charset="0"/>
              </a:rPr>
              <a:t>Allee Sweeten, Abby Shelnut, and Madison Dickey</a:t>
            </a:r>
          </a:p>
        </p:txBody>
      </p:sp>
      <p:sp>
        <p:nvSpPr>
          <p:cNvPr id="14" name="TextBox 13">
            <a:extLst>
              <a:ext uri="{FF2B5EF4-FFF2-40B4-BE49-F238E27FC236}">
                <a16:creationId xmlns:a16="http://schemas.microsoft.com/office/drawing/2014/main" id="{37153FF3-CF02-F003-2056-E9D00200B897}"/>
              </a:ext>
            </a:extLst>
          </p:cNvPr>
          <p:cNvSpPr txBox="1"/>
          <p:nvPr/>
        </p:nvSpPr>
        <p:spPr>
          <a:xfrm>
            <a:off x="1508440" y="7371025"/>
            <a:ext cx="8885757" cy="2923877"/>
          </a:xfrm>
          <a:prstGeom prst="rect">
            <a:avLst/>
          </a:prstGeom>
          <a:noFill/>
        </p:spPr>
        <p:txBody>
          <a:bodyPr wrap="square" lIns="91440" tIns="45720" rIns="91440" bIns="45720" rtlCol="0" anchor="t">
            <a:spAutoFit/>
          </a:bodyPr>
          <a:lstStyle/>
          <a:p>
            <a:r>
              <a:rPr lang="en-US" sz="2300" dirty="0">
                <a:effectLst/>
                <a:latin typeface="Times New Roman" panose="02020603050405020304" pitchFamily="18" charset="0"/>
                <a:ea typeface="Times New Roman" panose="02020603050405020304" pitchFamily="18" charset="0"/>
              </a:rPr>
              <a:t>AI in commercial cattle production has advantages for the cattle and the farmer but also has disadvantages that could prevent a producer from choosing it as their breeding method.  AI is typically used for the reasons of increasing genetic variation within the herd, having accessibility to select certain beneficial genetics, managing fewer bulls, and being able to narrow the time frame of calving for the herd (Griffith, 2020). Artificial insemination for cattle production requires an investment of training and practice, time, and money</a:t>
            </a:r>
            <a:r>
              <a:rPr lang="en-US" sz="1800" dirty="0">
                <a:effectLst/>
                <a:latin typeface="Times New Roman" panose="02020603050405020304" pitchFamily="18" charset="0"/>
                <a:ea typeface="Times New Roman" panose="02020603050405020304" pitchFamily="18" charset="0"/>
              </a:rPr>
              <a:t>. </a:t>
            </a:r>
            <a:endParaRPr lang="en-US" sz="2300" dirty="0"/>
          </a:p>
        </p:txBody>
      </p:sp>
      <p:sp>
        <p:nvSpPr>
          <p:cNvPr id="15" name="TextBox 14">
            <a:extLst>
              <a:ext uri="{FF2B5EF4-FFF2-40B4-BE49-F238E27FC236}">
                <a16:creationId xmlns:a16="http://schemas.microsoft.com/office/drawing/2014/main" id="{351247FB-1E2B-9337-1DEC-8B152A4F5981}"/>
              </a:ext>
            </a:extLst>
          </p:cNvPr>
          <p:cNvSpPr txBox="1"/>
          <p:nvPr/>
        </p:nvSpPr>
        <p:spPr>
          <a:xfrm>
            <a:off x="1492379" y="3798270"/>
            <a:ext cx="8866618" cy="3277820"/>
          </a:xfrm>
          <a:prstGeom prst="rect">
            <a:avLst/>
          </a:prstGeom>
          <a:noFill/>
        </p:spPr>
        <p:txBody>
          <a:bodyPr wrap="square" lIns="91440" tIns="45720" rIns="91440" bIns="45720" rtlCol="0" anchor="t">
            <a:spAutoFit/>
          </a:bodyPr>
          <a:lstStyle/>
          <a:p>
            <a:r>
              <a:rPr lang="en-US" sz="2300" dirty="0">
                <a:latin typeface="Times New Roman" panose="02020603050405020304" pitchFamily="18" charset="0"/>
                <a:cs typeface="Times New Roman" panose="02020603050405020304" pitchFamily="18" charset="0"/>
              </a:rPr>
              <a:t>Artificial insemination or otherwise known as AI, is a medical procedure of inserting semen into the vagina or uterus of an animal. It is a popular method of breeding among farmers, industry professionals, and mass production breeders. </a:t>
            </a:r>
            <a:r>
              <a:rPr lang="en-US" sz="2300" dirty="0">
                <a:effectLst/>
                <a:latin typeface="Times New Roman" panose="02020603050405020304" pitchFamily="18" charset="0"/>
                <a:ea typeface="Times New Roman" panose="02020603050405020304" pitchFamily="18" charset="0"/>
                <a:cs typeface="Times New Roman" panose="02020603050405020304" pitchFamily="18" charset="0"/>
              </a:rPr>
              <a:t>Comparing AI to natural breeding can come with some advantages and disadvantages. If not done properly, AI can come with infectious diseases that can impact the fertility of the animal and could even be life-threatening. AI can also come with expensive costs due to the need of well-trained individuals and the fact that it is a longer process than natural breeding.  </a:t>
            </a:r>
            <a:endParaRPr lang="en-US" sz="23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Artificial Insemination for Beef Cattle | Oklahoma State University">
            <a:extLst>
              <a:ext uri="{FF2B5EF4-FFF2-40B4-BE49-F238E27FC236}">
                <a16:creationId xmlns:a16="http://schemas.microsoft.com/office/drawing/2014/main" id="{224016C7-3F91-5311-0934-A54C8EAD72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9911" y="10822805"/>
            <a:ext cx="9083175" cy="478803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066D57B5-A662-C182-EAE1-DBAB89ED9768}"/>
              </a:ext>
            </a:extLst>
          </p:cNvPr>
          <p:cNvSpPr txBox="1"/>
          <p:nvPr/>
        </p:nvSpPr>
        <p:spPr>
          <a:xfrm>
            <a:off x="1403299" y="15755335"/>
            <a:ext cx="9702041" cy="584775"/>
          </a:xfrm>
          <a:prstGeom prst="rect">
            <a:avLst/>
          </a:prstGeom>
          <a:noFill/>
        </p:spPr>
        <p:txBody>
          <a:bodyPr wrap="square" rtlCol="0">
            <a:spAutoFit/>
          </a:bodyPr>
          <a:lstStyle/>
          <a:p>
            <a:r>
              <a:rPr lang="en-US" sz="1600" b="0" i="0" u="none" strike="noStrike" dirty="0">
                <a:effectLst/>
                <a:latin typeface="Times New Roman" panose="02020603050405020304" pitchFamily="18" charset="0"/>
                <a:cs typeface="Times New Roman" panose="02020603050405020304" pitchFamily="18" charset="0"/>
              </a:rPr>
              <a:t>Figure 1. Proper placement of insemination gun to deposit semen in the body of the uterus.</a:t>
            </a:r>
            <a:r>
              <a:rPr lang="en-US" sz="1600" i="1" baseline="30000" dirty="0">
                <a:latin typeface="Times New Roman"/>
              </a:rPr>
              <a:t> 11</a:t>
            </a:r>
            <a:r>
              <a:rPr lang="en-US" sz="1600" b="0" i="0" u="none" strike="noStrike" dirty="0">
                <a:effectLst/>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https://</a:t>
            </a:r>
            <a:r>
              <a:rPr lang="en-US" sz="1600" dirty="0" err="1">
                <a:latin typeface="Times New Roman" panose="02020603050405020304" pitchFamily="18" charset="0"/>
                <a:cs typeface="Times New Roman" panose="02020603050405020304" pitchFamily="18" charset="0"/>
              </a:rPr>
              <a:t>extension.okstate.edu</a:t>
            </a:r>
            <a:r>
              <a:rPr lang="en-US" sz="1600" dirty="0">
                <a:latin typeface="Times New Roman" panose="02020603050405020304" pitchFamily="18" charset="0"/>
                <a:cs typeface="Times New Roman" panose="02020603050405020304" pitchFamily="18" charset="0"/>
              </a:rPr>
              <a:t>/fact-sheets/artificial-insemination-for-beef-</a:t>
            </a:r>
            <a:r>
              <a:rPr lang="en-US" sz="1600" dirty="0" err="1">
                <a:latin typeface="Times New Roman" panose="02020603050405020304" pitchFamily="18" charset="0"/>
                <a:cs typeface="Times New Roman" panose="02020603050405020304" pitchFamily="18" charset="0"/>
              </a:rPr>
              <a:t>cattle.html</a:t>
            </a:r>
            <a:r>
              <a:rPr lang="en-US" sz="1600" dirty="0">
                <a:latin typeface="Times New Roman" panose="02020603050405020304" pitchFamily="18" charset="0"/>
                <a:cs typeface="Times New Roman" panose="02020603050405020304" pitchFamily="18" charset="0"/>
              </a:rPr>
              <a:t> </a:t>
            </a:r>
          </a:p>
        </p:txBody>
      </p:sp>
      <p:sp>
        <p:nvSpPr>
          <p:cNvPr id="17" name="TextBox 16">
            <a:extLst>
              <a:ext uri="{FF2B5EF4-FFF2-40B4-BE49-F238E27FC236}">
                <a16:creationId xmlns:a16="http://schemas.microsoft.com/office/drawing/2014/main" id="{89C13D9E-A889-2EF8-A5B7-FE02F18E87D0}"/>
              </a:ext>
            </a:extLst>
          </p:cNvPr>
          <p:cNvSpPr txBox="1"/>
          <p:nvPr/>
        </p:nvSpPr>
        <p:spPr>
          <a:xfrm>
            <a:off x="1402712" y="18285262"/>
            <a:ext cx="9097215" cy="29238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panose="020B0604020202020204" pitchFamily="34" charset="0"/>
              <a:buChar char="•"/>
            </a:pPr>
            <a:r>
              <a:rPr lang="en-US" sz="2300" dirty="0">
                <a:latin typeface="Times New Roman"/>
              </a:rPr>
              <a:t>Gathering information from reliable sources. </a:t>
            </a:r>
          </a:p>
          <a:p>
            <a:pPr marL="342900" indent="-342900">
              <a:buFont typeface="Arial" panose="020B0604020202020204" pitchFamily="34" charset="0"/>
              <a:buChar char="•"/>
            </a:pPr>
            <a:r>
              <a:rPr lang="en-US" sz="2300" dirty="0">
                <a:latin typeface="Times New Roman"/>
              </a:rPr>
              <a:t>Search key words including, “artificial insemination”, “beef cattle”, and “United States”, as well as “cost association”, benefits”, and “supplies”</a:t>
            </a:r>
          </a:p>
          <a:p>
            <a:pPr marL="342900" indent="-342900">
              <a:buFont typeface="Arial" panose="020B0604020202020204" pitchFamily="34" charset="0"/>
              <a:buChar char="•"/>
            </a:pPr>
            <a:r>
              <a:rPr lang="en-US" sz="2300" dirty="0">
                <a:latin typeface="Times New Roman"/>
              </a:rPr>
              <a:t>Organized into categories that included  benefits of artificial insemination, cost associations, disadvantages of artificial insemination, estrus synchronization, etc. </a:t>
            </a:r>
          </a:p>
          <a:p>
            <a:pPr marL="342900" indent="-342900">
              <a:buFont typeface="Arial" panose="020B0604020202020204" pitchFamily="34" charset="0"/>
              <a:buChar char="•"/>
            </a:pPr>
            <a:r>
              <a:rPr lang="en-US" sz="2300" dirty="0">
                <a:latin typeface="Times New Roman"/>
              </a:rPr>
              <a:t>Process of artificial insemination and estrus synchronization was reviewed including the methods and equipment needed</a:t>
            </a:r>
          </a:p>
        </p:txBody>
      </p:sp>
      <p:sp>
        <p:nvSpPr>
          <p:cNvPr id="19" name="TextBox 18">
            <a:extLst>
              <a:ext uri="{FF2B5EF4-FFF2-40B4-BE49-F238E27FC236}">
                <a16:creationId xmlns:a16="http://schemas.microsoft.com/office/drawing/2014/main" id="{2970E016-A45A-AC38-3C59-4D697D07B97C}"/>
              </a:ext>
            </a:extLst>
          </p:cNvPr>
          <p:cNvSpPr txBox="1"/>
          <p:nvPr/>
        </p:nvSpPr>
        <p:spPr>
          <a:xfrm>
            <a:off x="11816932" y="1886597"/>
            <a:ext cx="9717272" cy="523220"/>
          </a:xfrm>
          <a:prstGeom prst="rect">
            <a:avLst/>
          </a:prstGeom>
          <a:noFill/>
        </p:spPr>
        <p:txBody>
          <a:bodyPr wrap="square" lIns="91440" tIns="45720" rIns="91440" bIns="45720" rtlCol="0" anchor="t">
            <a:spAutoFit/>
          </a:bodyPr>
          <a:lstStyle/>
          <a:p>
            <a:r>
              <a:rPr lang="en-US" sz="2800">
                <a:latin typeface="Times New Roman"/>
                <a:cs typeface="Times New Roman"/>
              </a:rPr>
              <a:t>Arkansas Tech University, Department of Agriculture &amp; Tourism</a:t>
            </a:r>
            <a:endParaRPr lang="en-US" sz="2800">
              <a:latin typeface="Times New Roman" panose="02020603050405020304" pitchFamily="18" charset="0"/>
              <a:cs typeface="Times New Roman" panose="02020603050405020304" pitchFamily="18" charset="0"/>
            </a:endParaRPr>
          </a:p>
        </p:txBody>
      </p:sp>
      <p:sp>
        <p:nvSpPr>
          <p:cNvPr id="25" name="TextBox 24">
            <a:extLst>
              <a:ext uri="{FF2B5EF4-FFF2-40B4-BE49-F238E27FC236}">
                <a16:creationId xmlns:a16="http://schemas.microsoft.com/office/drawing/2014/main" id="{B855C559-93C2-E8FC-592E-C44158DB9CDB}"/>
              </a:ext>
            </a:extLst>
          </p:cNvPr>
          <p:cNvSpPr txBox="1"/>
          <p:nvPr/>
        </p:nvSpPr>
        <p:spPr>
          <a:xfrm>
            <a:off x="22095582" y="3943224"/>
            <a:ext cx="9567392" cy="33654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300">
                <a:latin typeface="Times New Roman"/>
              </a:rPr>
              <a:t>Overall, artificial insemination is a reproductive procedure that is widely used through livestock industries. AI is used to increase pregnancy rates, give the ability to use specific bulls that may not be affordable, are able to shorten breeding season, etc. Though AI has advantages, it can be more expensive when compared to natural breeding. Artificial insemination requires training, equipment, and an investment of time and money. However, with the prices of bulls going up, AI could be a solution to livestock industries that saves the farmers money by requiring fewer bulls and producing a greater pregnancy rate.</a:t>
            </a:r>
            <a:r>
              <a:rPr lang="en-US" sz="2300">
                <a:latin typeface="Times New Roman"/>
                <a:cs typeface="Times New Roman"/>
              </a:rPr>
              <a:t> </a:t>
            </a:r>
            <a:endParaRPr lang="en-US" sz="2300"/>
          </a:p>
        </p:txBody>
      </p:sp>
      <p:sp>
        <p:nvSpPr>
          <p:cNvPr id="26" name="TextBox 25">
            <a:extLst>
              <a:ext uri="{FF2B5EF4-FFF2-40B4-BE49-F238E27FC236}">
                <a16:creationId xmlns:a16="http://schemas.microsoft.com/office/drawing/2014/main" id="{1C632D42-E7E4-2EB7-3AA1-4AF9CB1C7F8B}"/>
              </a:ext>
            </a:extLst>
          </p:cNvPr>
          <p:cNvSpPr txBox="1"/>
          <p:nvPr/>
        </p:nvSpPr>
        <p:spPr>
          <a:xfrm>
            <a:off x="22293607" y="8707112"/>
            <a:ext cx="9116353" cy="1314205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700" baseline="30000" dirty="0">
                <a:solidFill>
                  <a:srgbClr val="000000"/>
                </a:solidFill>
                <a:latin typeface="Times New Roman"/>
              </a:rPr>
              <a:t>1</a:t>
            </a:r>
            <a:r>
              <a:rPr lang="en-US" sz="1700" dirty="0">
                <a:solidFill>
                  <a:srgbClr val="000000"/>
                </a:solidFill>
                <a:latin typeface="Times New Roman"/>
              </a:rPr>
              <a:t>Anderson, J. D., Rhinehart, J. D., &amp; Parish, J. A. (2008, June 13). </a:t>
            </a:r>
            <a:r>
              <a:rPr lang="en-US" sz="1700" i="1" dirty="0">
                <a:solidFill>
                  <a:srgbClr val="000000"/>
                </a:solidFill>
                <a:latin typeface="Times New Roman"/>
              </a:rPr>
              <a:t>Economic impact of artificial </a:t>
            </a:r>
            <a:endParaRPr lang="en-US" sz="1700" dirty="0">
              <a:solidFill>
                <a:srgbClr val="000000"/>
              </a:solidFill>
              <a:latin typeface="Times New Roman"/>
              <a:cs typeface="Times New Roman"/>
            </a:endParaRPr>
          </a:p>
          <a:p>
            <a:r>
              <a:rPr lang="en-US" sz="1700" i="1" dirty="0">
                <a:solidFill>
                  <a:srgbClr val="000000"/>
                </a:solidFill>
                <a:latin typeface="Times New Roman"/>
              </a:rPr>
              <a:t>insemination vs. natural mating for beef cattle herds</a:t>
            </a:r>
            <a:r>
              <a:rPr lang="en-US" sz="1700" dirty="0">
                <a:solidFill>
                  <a:srgbClr val="000000"/>
                </a:solidFill>
                <a:latin typeface="Times New Roman"/>
              </a:rPr>
              <a:t>. Economic Impact of Artificial Insemination vs. Natural Mating for Beef Cattle Herds | The Beef Site. Retrieved April 2, 2023, from </a:t>
            </a:r>
            <a:r>
              <a:rPr lang="en-US" sz="1700" u="sng" dirty="0">
                <a:solidFill>
                  <a:srgbClr val="000000"/>
                </a:solidFill>
                <a:latin typeface="Times New Roman"/>
                <a:hlinkClick r:id="rId4">
                  <a:extLst>
                    <a:ext uri="{A12FA001-AC4F-418D-AE19-62706E023703}">
                      <ahyp:hlinkClr xmlns:ahyp="http://schemas.microsoft.com/office/drawing/2018/hyperlinkcolor" val="tx"/>
                    </a:ext>
                  </a:extLst>
                </a:hlinkClick>
              </a:rPr>
              <a:t>https://www.thebeefsite.com/articles/1453/economic-impact-of-artificial-</a:t>
            </a:r>
            <a:r>
              <a:rPr lang="en-US" sz="1700" dirty="0">
                <a:solidFill>
                  <a:srgbClr val="000000"/>
                </a:solidFill>
                <a:latin typeface="Times New Roman"/>
                <a:ea typeface="+mn-lt"/>
                <a:cs typeface="+mn-lt"/>
              </a:rPr>
              <a:t> </a:t>
            </a:r>
            <a:r>
              <a:rPr lang="en-US" sz="1700" dirty="0">
                <a:solidFill>
                  <a:srgbClr val="000000"/>
                </a:solidFill>
                <a:latin typeface="Times New Roman"/>
              </a:rPr>
              <a:t>insemination-vs-natural-mating-for-beef-cattle-herds</a:t>
            </a:r>
            <a:endParaRPr lang="en-US" sz="1700" dirty="0">
              <a:solidFill>
                <a:srgbClr val="000000"/>
              </a:solidFill>
              <a:latin typeface="Times New Roman"/>
              <a:cs typeface="Times New Roman"/>
            </a:endParaRPr>
          </a:p>
          <a:p>
            <a:endParaRPr lang="en-US" sz="1700" dirty="0">
              <a:solidFill>
                <a:srgbClr val="000000"/>
              </a:solidFill>
              <a:latin typeface="Times New Roman"/>
              <a:cs typeface="Times New Roman"/>
            </a:endParaRPr>
          </a:p>
          <a:p>
            <a:r>
              <a:rPr lang="en" sz="1700" baseline="30000" dirty="0">
                <a:solidFill>
                  <a:srgbClr val="000000"/>
                </a:solidFill>
                <a:latin typeface="Times New Roman"/>
              </a:rPr>
              <a:t>2</a:t>
            </a:r>
            <a:r>
              <a:rPr lang="en" sz="1700" dirty="0">
                <a:solidFill>
                  <a:srgbClr val="000000"/>
                </a:solidFill>
                <a:latin typeface="Times New Roman"/>
              </a:rPr>
              <a:t>Baruselli , P. S., et al. (2018). </a:t>
            </a:r>
            <a:r>
              <a:rPr lang="en" sz="1700" i="1" dirty="0">
                <a:solidFill>
                  <a:srgbClr val="000000"/>
                </a:solidFill>
                <a:latin typeface="Times New Roman"/>
              </a:rPr>
              <a:t>Review: Using artificial insemination v. natural service in beef herds</a:t>
            </a:r>
            <a:r>
              <a:rPr lang="en" sz="1700" dirty="0">
                <a:solidFill>
                  <a:srgbClr val="000000"/>
                </a:solidFill>
                <a:latin typeface="Times New Roman"/>
              </a:rPr>
              <a:t>. Redirecting. Retrieved April 10, 2023, from </a:t>
            </a:r>
            <a:r>
              <a:rPr lang="en" sz="1700" u="sng" dirty="0">
                <a:solidFill>
                  <a:srgbClr val="000000"/>
                </a:solidFill>
                <a:latin typeface="Times New Roman"/>
                <a:hlinkClick r:id="rId5">
                  <a:extLst>
                    <a:ext uri="{A12FA001-AC4F-418D-AE19-62706E023703}">
                      <ahyp:hlinkClr xmlns:ahyp="http://schemas.microsoft.com/office/drawing/2018/hyperlinkcolor" val="tx"/>
                    </a:ext>
                  </a:extLst>
                </a:hlinkClick>
              </a:rPr>
              <a:t>https://doi.org/10.1017/S175173111800054X</a:t>
            </a:r>
            <a:endParaRPr lang="en-US" sz="1700" dirty="0">
              <a:solidFill>
                <a:srgbClr val="000000"/>
              </a:solidFill>
              <a:latin typeface="Times New Roman"/>
              <a:cs typeface="Times New Roman"/>
            </a:endParaRPr>
          </a:p>
          <a:p>
            <a:endParaRPr lang="en-US" sz="1700" dirty="0">
              <a:solidFill>
                <a:srgbClr val="000000"/>
              </a:solidFill>
              <a:latin typeface="Times New Roman"/>
              <a:cs typeface="Times New Roman"/>
            </a:endParaRPr>
          </a:p>
          <a:p>
            <a:r>
              <a:rPr lang="en" sz="1700" baseline="30000" dirty="0">
                <a:solidFill>
                  <a:srgbClr val="000000"/>
                </a:solidFill>
                <a:latin typeface="Times New Roman"/>
              </a:rPr>
              <a:t>3</a:t>
            </a:r>
            <a:r>
              <a:rPr lang="en" sz="1700" dirty="0">
                <a:solidFill>
                  <a:srgbClr val="000000"/>
                </a:solidFill>
                <a:latin typeface="Times New Roman"/>
              </a:rPr>
              <a:t>Butcher, R. (2017) </a:t>
            </a:r>
            <a:r>
              <a:rPr lang="en" sz="1700" i="1" dirty="0">
                <a:solidFill>
                  <a:srgbClr val="000000"/>
                </a:solidFill>
                <a:latin typeface="Times New Roman"/>
              </a:rPr>
              <a:t>Artificial breeding in beef cattle</a:t>
            </a:r>
            <a:r>
              <a:rPr lang="en" sz="1700" dirty="0">
                <a:solidFill>
                  <a:srgbClr val="000000"/>
                </a:solidFill>
                <a:latin typeface="Times New Roman"/>
              </a:rPr>
              <a:t>. Department of primary industries and regional development </a:t>
            </a:r>
            <a:endParaRPr lang="en-US" sz="1700" dirty="0">
              <a:solidFill>
                <a:srgbClr val="000000"/>
              </a:solidFill>
              <a:latin typeface="Times New Roman"/>
              <a:cs typeface="Times New Roman"/>
            </a:endParaRPr>
          </a:p>
          <a:p>
            <a:r>
              <a:rPr lang="en" sz="1700" u="sng" dirty="0">
                <a:solidFill>
                  <a:srgbClr val="000000"/>
                </a:solidFill>
                <a:latin typeface="Times New Roman"/>
                <a:hlinkClick r:id="rId6">
                  <a:extLst>
                    <a:ext uri="{A12FA001-AC4F-418D-AE19-62706E023703}">
                      <ahyp:hlinkClr xmlns:ahyp="http://schemas.microsoft.com/office/drawing/2018/hyperlinkcolor" val="tx"/>
                    </a:ext>
                  </a:extLst>
                </a:hlinkClick>
              </a:rPr>
              <a:t>https://www.agric.wa.gov.au/genetics-selection/artificial-breeding-beef-cattle?</a:t>
            </a:r>
            <a:r>
              <a:rPr lang="en-US" sz="1700" dirty="0">
                <a:solidFill>
                  <a:srgbClr val="000000"/>
                </a:solidFill>
                <a:latin typeface="Times New Roman"/>
                <a:ea typeface="+mn-lt"/>
                <a:cs typeface="+mn-lt"/>
              </a:rPr>
              <a:t> </a:t>
            </a:r>
            <a:r>
              <a:rPr lang="en" sz="1700" u="sng" dirty="0">
                <a:solidFill>
                  <a:srgbClr val="000000"/>
                </a:solidFill>
                <a:latin typeface="Times New Roman"/>
              </a:rPr>
              <a:t>page=0%2C0</a:t>
            </a:r>
            <a:r>
              <a:rPr lang="en" sz="1700" dirty="0">
                <a:solidFill>
                  <a:srgbClr val="000000"/>
                </a:solidFill>
                <a:latin typeface="Times New Roman"/>
              </a:rPr>
              <a:t> </a:t>
            </a:r>
            <a:endParaRPr lang="en-US" sz="1700" dirty="0">
              <a:solidFill>
                <a:srgbClr val="000000"/>
              </a:solidFill>
              <a:latin typeface="Times New Roman"/>
              <a:cs typeface="Times New Roman"/>
            </a:endParaRPr>
          </a:p>
          <a:p>
            <a:endParaRPr lang="en-US" sz="1700" dirty="0">
              <a:solidFill>
                <a:srgbClr val="000000"/>
              </a:solidFill>
              <a:latin typeface="Times New Roman"/>
              <a:cs typeface="Times New Roman"/>
            </a:endParaRPr>
          </a:p>
          <a:p>
            <a:r>
              <a:rPr lang="en" sz="1700" baseline="30000" dirty="0">
                <a:solidFill>
                  <a:srgbClr val="000000"/>
                </a:solidFill>
                <a:latin typeface="Times New Roman"/>
              </a:rPr>
              <a:t>4</a:t>
            </a:r>
            <a:r>
              <a:rPr lang="en" sz="1700" dirty="0">
                <a:solidFill>
                  <a:srgbClr val="000000"/>
                </a:solidFill>
                <a:latin typeface="Times New Roman"/>
              </a:rPr>
              <a:t>Drake, Daniel J. </a:t>
            </a:r>
            <a:r>
              <a:rPr lang="en" sz="1700" i="1" dirty="0">
                <a:solidFill>
                  <a:srgbClr val="000000"/>
                </a:solidFill>
                <a:latin typeface="Times New Roman"/>
              </a:rPr>
              <a:t>Artificial insemination for beef cattle-cost and benefits.  </a:t>
            </a:r>
            <a:r>
              <a:rPr lang="en" sz="1700" dirty="0" err="1">
                <a:solidFill>
                  <a:srgbClr val="000000"/>
                </a:solidFill>
                <a:latin typeface="Times New Roman"/>
              </a:rPr>
              <a:t>Cesiskiyou.ucanr.edu</a:t>
            </a:r>
            <a:r>
              <a:rPr lang="en" sz="1700" dirty="0">
                <a:solidFill>
                  <a:srgbClr val="000000"/>
                </a:solidFill>
                <a:latin typeface="Times New Roman"/>
              </a:rPr>
              <a:t>. University of California Agriculture &amp; Natural Resources. </a:t>
            </a:r>
            <a:r>
              <a:rPr lang="en" sz="1700" u="sng" dirty="0">
                <a:solidFill>
                  <a:srgbClr val="000000"/>
                </a:solidFill>
                <a:latin typeface="Times New Roman"/>
                <a:hlinkClick r:id="rId7">
                  <a:extLst>
                    <a:ext uri="{A12FA001-AC4F-418D-AE19-62706E023703}">
                      <ahyp:hlinkClr xmlns:ahyp="http://schemas.microsoft.com/office/drawing/2018/hyperlinkcolor" val="tx"/>
                    </a:ext>
                  </a:extLst>
                </a:hlinkClick>
              </a:rPr>
              <a:t>https://cesiskiyou.ucanr.edu/newsletters/Siskiyou_Stockman42251.pdf</a:t>
            </a:r>
            <a:r>
              <a:rPr lang="en" sz="1700" dirty="0">
                <a:solidFill>
                  <a:srgbClr val="000000"/>
                </a:solidFill>
                <a:latin typeface="Times New Roman"/>
              </a:rPr>
              <a:t>.</a:t>
            </a:r>
            <a:endParaRPr lang="en-US" sz="1700" dirty="0">
              <a:solidFill>
                <a:srgbClr val="000000"/>
              </a:solidFill>
              <a:latin typeface="Times New Roman"/>
              <a:cs typeface="Times New Roman"/>
            </a:endParaRPr>
          </a:p>
          <a:p>
            <a:endParaRPr lang="en-US" sz="1700" dirty="0">
              <a:solidFill>
                <a:srgbClr val="000000"/>
              </a:solidFill>
              <a:latin typeface="Times New Roman"/>
              <a:cs typeface="Times New Roman"/>
            </a:endParaRPr>
          </a:p>
          <a:p>
            <a:r>
              <a:rPr lang="en" sz="1700" baseline="30000" dirty="0">
                <a:solidFill>
                  <a:srgbClr val="000000"/>
                </a:solidFill>
                <a:latin typeface="Times New Roman"/>
              </a:rPr>
              <a:t>5</a:t>
            </a:r>
            <a:r>
              <a:rPr lang="en" sz="1700" dirty="0">
                <a:solidFill>
                  <a:srgbClr val="000000"/>
                </a:solidFill>
                <a:latin typeface="Times New Roman"/>
              </a:rPr>
              <a:t>Graves,W,M. Smith, R,C. (2017). </a:t>
            </a:r>
            <a:r>
              <a:rPr lang="en" sz="1700" i="1" dirty="0">
                <a:solidFill>
                  <a:srgbClr val="000000"/>
                </a:solidFill>
                <a:latin typeface="Times New Roman"/>
              </a:rPr>
              <a:t>Improving Artificial Insemination Techniques</a:t>
            </a:r>
            <a:r>
              <a:rPr lang="en" sz="1700" dirty="0">
                <a:solidFill>
                  <a:srgbClr val="000000"/>
                </a:solidFill>
                <a:latin typeface="Times New Roman"/>
              </a:rPr>
              <a:t>. UGA</a:t>
            </a:r>
            <a:endParaRPr lang="en-US" sz="1700" dirty="0">
              <a:solidFill>
                <a:srgbClr val="000000"/>
              </a:solidFill>
              <a:latin typeface="Times New Roman"/>
              <a:cs typeface="Times New Roman"/>
            </a:endParaRPr>
          </a:p>
          <a:p>
            <a:endParaRPr lang="en-US" sz="1700" dirty="0">
              <a:solidFill>
                <a:srgbClr val="000000"/>
              </a:solidFill>
              <a:latin typeface="Times New Roman"/>
              <a:cs typeface="Times New Roman"/>
            </a:endParaRPr>
          </a:p>
          <a:p>
            <a:r>
              <a:rPr lang="en" sz="1700" baseline="30000" dirty="0">
                <a:solidFill>
                  <a:srgbClr val="000000"/>
                </a:solidFill>
                <a:latin typeface="Times New Roman"/>
              </a:rPr>
              <a:t>6</a:t>
            </a:r>
            <a:r>
              <a:rPr lang="en" sz="1700" dirty="0">
                <a:solidFill>
                  <a:srgbClr val="000000"/>
                </a:solidFill>
                <a:latin typeface="Times New Roman"/>
              </a:rPr>
              <a:t>Griffith, Andrew, et al. (2020). Cost-Benefit Analysis of Timed A.I. and Natural Service in Beef Cattle. </a:t>
            </a:r>
            <a:r>
              <a:rPr lang="en" sz="1700" i="1" dirty="0">
                <a:solidFill>
                  <a:srgbClr val="000000"/>
                </a:solidFill>
                <a:latin typeface="Times New Roman"/>
              </a:rPr>
              <a:t>UT Extension Institute of Agriculture.</a:t>
            </a:r>
            <a:r>
              <a:rPr lang="en" sz="1700" dirty="0">
                <a:solidFill>
                  <a:srgbClr val="000000"/>
                </a:solidFill>
                <a:latin typeface="Times New Roman"/>
              </a:rPr>
              <a:t> </a:t>
            </a:r>
            <a:r>
              <a:rPr lang="en" sz="1700" u="sng" dirty="0">
                <a:solidFill>
                  <a:srgbClr val="000000"/>
                </a:solidFill>
                <a:latin typeface="Times New Roman"/>
                <a:hlinkClick r:id="rId8">
                  <a:extLst>
                    <a:ext uri="{A12FA001-AC4F-418D-AE19-62706E023703}">
                      <ahyp:hlinkClr xmlns:ahyp="http://schemas.microsoft.com/office/drawing/2018/hyperlinkcolor" val="tx"/>
                    </a:ext>
                  </a:extLst>
                </a:hlinkClick>
              </a:rPr>
              <a:t>https://extension.tennessee.edu/publications/Documents/W899.pdf</a:t>
            </a:r>
            <a:r>
              <a:rPr lang="en" sz="1700" dirty="0">
                <a:solidFill>
                  <a:srgbClr val="000000"/>
                </a:solidFill>
                <a:latin typeface="Times New Roman"/>
              </a:rPr>
              <a:t>.</a:t>
            </a:r>
            <a:endParaRPr lang="en-US" sz="1700" dirty="0">
              <a:solidFill>
                <a:srgbClr val="000000"/>
              </a:solidFill>
              <a:latin typeface="Times New Roman"/>
              <a:cs typeface="Times New Roman"/>
            </a:endParaRPr>
          </a:p>
          <a:p>
            <a:endParaRPr lang="en-US" sz="1700" dirty="0">
              <a:solidFill>
                <a:srgbClr val="000000"/>
              </a:solidFill>
              <a:latin typeface="Times New Roman"/>
              <a:cs typeface="Times New Roman"/>
            </a:endParaRPr>
          </a:p>
          <a:p>
            <a:r>
              <a:rPr lang="en" sz="1700" baseline="30000" dirty="0">
                <a:solidFill>
                  <a:srgbClr val="000000"/>
                </a:solidFill>
                <a:latin typeface="Times New Roman"/>
              </a:rPr>
              <a:t>7</a:t>
            </a:r>
            <a:r>
              <a:rPr lang="en" sz="1700" dirty="0">
                <a:solidFill>
                  <a:srgbClr val="000000"/>
                </a:solidFill>
                <a:latin typeface="Times New Roman"/>
              </a:rPr>
              <a:t>Grussing, Taylor. (2023)</a:t>
            </a:r>
            <a:r>
              <a:rPr lang="en" sz="1700" i="1" dirty="0">
                <a:solidFill>
                  <a:srgbClr val="000000"/>
                </a:solidFill>
                <a:latin typeface="Times New Roman"/>
              </a:rPr>
              <a:t> Cost of Implementing AI Technology This Breeding Season.</a:t>
            </a:r>
            <a:r>
              <a:rPr lang="en" sz="1700" dirty="0">
                <a:solidFill>
                  <a:srgbClr val="000000"/>
                </a:solidFill>
                <a:latin typeface="Times New Roman"/>
              </a:rPr>
              <a:t> </a:t>
            </a:r>
            <a:r>
              <a:rPr lang="en" sz="1700" i="1" dirty="0">
                <a:solidFill>
                  <a:srgbClr val="000000"/>
                </a:solidFill>
                <a:latin typeface="Times New Roman"/>
              </a:rPr>
              <a:t>Beef2Live. </a:t>
            </a:r>
            <a:r>
              <a:rPr lang="en" sz="1700" dirty="0">
                <a:solidFill>
                  <a:srgbClr val="000000"/>
                </a:solidFill>
                <a:latin typeface="Times New Roman"/>
              </a:rPr>
              <a:t> </a:t>
            </a:r>
            <a:r>
              <a:rPr lang="en" sz="1700" u="sng" dirty="0">
                <a:solidFill>
                  <a:srgbClr val="000000"/>
                </a:solidFill>
                <a:latin typeface="Times New Roman"/>
                <a:hlinkClick r:id="rId9">
                  <a:extLst>
                    <a:ext uri="{A12FA001-AC4F-418D-AE19-62706E023703}">
                      <ahyp:hlinkClr xmlns:ahyp="http://schemas.microsoft.com/office/drawing/2018/hyperlinkcolor" val="tx"/>
                    </a:ext>
                  </a:extLst>
                </a:hlinkClick>
              </a:rPr>
              <a:t>https://beef2live.com/story-cost-implementing-ai-technology-breeding-season-0-142475</a:t>
            </a:r>
            <a:r>
              <a:rPr lang="en" sz="1700" dirty="0">
                <a:solidFill>
                  <a:srgbClr val="000000"/>
                </a:solidFill>
                <a:latin typeface="Times New Roman"/>
              </a:rPr>
              <a:t>. </a:t>
            </a:r>
            <a:endParaRPr lang="en" sz="1700" dirty="0">
              <a:solidFill>
                <a:srgbClr val="000000"/>
              </a:solidFill>
              <a:latin typeface="Times New Roman"/>
              <a:cs typeface="Times New Roman"/>
            </a:endParaRPr>
          </a:p>
          <a:p>
            <a:endParaRPr lang="en-US" sz="1700" dirty="0">
              <a:solidFill>
                <a:srgbClr val="000000"/>
              </a:solidFill>
              <a:latin typeface="Times New Roman"/>
              <a:cs typeface="Times New Roman"/>
            </a:endParaRPr>
          </a:p>
          <a:p>
            <a:r>
              <a:rPr lang="en" sz="1700" baseline="30000" dirty="0">
                <a:solidFill>
                  <a:srgbClr val="000000"/>
                </a:solidFill>
                <a:latin typeface="Times New Roman"/>
              </a:rPr>
              <a:t>8</a:t>
            </a:r>
            <a:r>
              <a:rPr lang="en" sz="1700" dirty="0">
                <a:solidFill>
                  <a:srgbClr val="000000"/>
                </a:solidFill>
                <a:latin typeface="Times New Roman"/>
              </a:rPr>
              <a:t>Karisch, Brandi. (n.d.). Economic Impact of Artificial Insemination vs. Natural Mating For. </a:t>
            </a:r>
            <a:r>
              <a:rPr lang="en" sz="1700" i="1" dirty="0">
                <a:solidFill>
                  <a:srgbClr val="000000"/>
                </a:solidFill>
                <a:latin typeface="Times New Roman"/>
              </a:rPr>
              <a:t>Mississippi State University Extension Service.</a:t>
            </a:r>
            <a:r>
              <a:rPr lang="en" sz="1700" dirty="0">
                <a:solidFill>
                  <a:srgbClr val="000000"/>
                </a:solidFill>
                <a:latin typeface="Times New Roman"/>
              </a:rPr>
              <a:t> </a:t>
            </a:r>
            <a:r>
              <a:rPr lang="en" sz="1700" u="sng" dirty="0">
                <a:solidFill>
                  <a:srgbClr val="000000"/>
                </a:solidFill>
                <a:latin typeface="Times New Roman"/>
                <a:hlinkClick r:id="rId10">
                  <a:extLst>
                    <a:ext uri="{A12FA001-AC4F-418D-AE19-62706E023703}">
                      <ahyp:hlinkClr xmlns:ahyp="http://schemas.microsoft.com/office/drawing/2018/hyperlinkcolor" val="tx"/>
                    </a:ext>
                  </a:extLst>
                </a:hlinkClick>
              </a:rPr>
              <a:t>http://extension.msstate.edu/publications/economic-impact-artificial-insemination-vs-natural-mating-for-beef-cattle-herds#:~:text=The%20reduction%20in%20bull%20numbers,reduces%20revenue%20by%20%24567%20annually</a:t>
            </a:r>
            <a:r>
              <a:rPr lang="en" sz="1700" dirty="0">
                <a:solidFill>
                  <a:srgbClr val="000000"/>
                </a:solidFill>
                <a:latin typeface="Times New Roman"/>
              </a:rPr>
              <a:t>.</a:t>
            </a:r>
            <a:endParaRPr lang="en-US" sz="1700" dirty="0">
              <a:solidFill>
                <a:srgbClr val="000000"/>
              </a:solidFill>
              <a:latin typeface="Times New Roman"/>
              <a:cs typeface="Times New Roman"/>
            </a:endParaRPr>
          </a:p>
          <a:p>
            <a:endParaRPr lang="en-US" sz="1700" dirty="0">
              <a:solidFill>
                <a:srgbClr val="000000"/>
              </a:solidFill>
              <a:latin typeface="Times New Roman"/>
              <a:cs typeface="Times New Roman"/>
            </a:endParaRPr>
          </a:p>
          <a:p>
            <a:r>
              <a:rPr lang="en" sz="1700" baseline="30000" dirty="0">
                <a:solidFill>
                  <a:srgbClr val="000000"/>
                </a:solidFill>
                <a:latin typeface="Times New Roman"/>
              </a:rPr>
              <a:t>9</a:t>
            </a:r>
            <a:r>
              <a:rPr lang="en" sz="1700" dirty="0">
                <a:solidFill>
                  <a:srgbClr val="000000"/>
                </a:solidFill>
                <a:latin typeface="Times New Roman"/>
              </a:rPr>
              <a:t>Mochamad, S., et al. (2019). The influence of Artificial Insemination (AI) cost to profitability of beef cattle farming in </a:t>
            </a:r>
            <a:r>
              <a:rPr lang="en" sz="1700" dirty="0" err="1">
                <a:solidFill>
                  <a:srgbClr val="000000"/>
                </a:solidFill>
                <a:latin typeface="Times New Roman"/>
              </a:rPr>
              <a:t>Banjarnegara</a:t>
            </a:r>
            <a:r>
              <a:rPr lang="en" sz="1700" dirty="0">
                <a:solidFill>
                  <a:srgbClr val="000000"/>
                </a:solidFill>
                <a:latin typeface="Times New Roman"/>
              </a:rPr>
              <a:t> District, Central Java Province, Indonesia. </a:t>
            </a:r>
            <a:r>
              <a:rPr lang="en" sz="1700" i="1" dirty="0">
                <a:solidFill>
                  <a:srgbClr val="000000"/>
                </a:solidFill>
                <a:latin typeface="Times New Roman"/>
              </a:rPr>
              <a:t>IOP Conference Series: Earth and Environmental Science,</a:t>
            </a:r>
            <a:r>
              <a:rPr lang="en" sz="1700" dirty="0">
                <a:solidFill>
                  <a:srgbClr val="000000"/>
                </a:solidFill>
                <a:latin typeface="Times New Roman"/>
              </a:rPr>
              <a:t> </a:t>
            </a:r>
            <a:r>
              <a:rPr lang="en" sz="1700" i="1" dirty="0">
                <a:solidFill>
                  <a:srgbClr val="000000"/>
                </a:solidFill>
                <a:latin typeface="Times New Roman"/>
              </a:rPr>
              <a:t>247. </a:t>
            </a:r>
            <a:endParaRPr lang="en-US" sz="1700" dirty="0">
              <a:solidFill>
                <a:srgbClr val="000000"/>
              </a:solidFill>
              <a:latin typeface="Times New Roman"/>
              <a:cs typeface="Times New Roman"/>
            </a:endParaRPr>
          </a:p>
          <a:p>
            <a:endParaRPr lang="en-US" sz="1700" dirty="0">
              <a:solidFill>
                <a:srgbClr val="000000"/>
              </a:solidFill>
              <a:latin typeface="Times New Roman"/>
              <a:cs typeface="Times New Roman"/>
            </a:endParaRPr>
          </a:p>
          <a:p>
            <a:r>
              <a:rPr lang="en" sz="1700" baseline="30000" dirty="0">
                <a:solidFill>
                  <a:srgbClr val="000000"/>
                </a:solidFill>
                <a:latin typeface="Times New Roman"/>
              </a:rPr>
              <a:t>10</a:t>
            </a:r>
            <a:r>
              <a:rPr lang="en" sz="1700" dirty="0">
                <a:solidFill>
                  <a:srgbClr val="000000"/>
                </a:solidFill>
                <a:latin typeface="Times New Roman"/>
              </a:rPr>
              <a:t>Mulu, M., </a:t>
            </a:r>
            <a:r>
              <a:rPr lang="en" sz="1700" dirty="0" err="1">
                <a:solidFill>
                  <a:srgbClr val="000000"/>
                </a:solidFill>
                <a:latin typeface="Times New Roman"/>
              </a:rPr>
              <a:t>Moges</a:t>
            </a:r>
            <a:r>
              <a:rPr lang="en" sz="1700" dirty="0">
                <a:solidFill>
                  <a:srgbClr val="000000"/>
                </a:solidFill>
                <a:latin typeface="Times New Roman"/>
              </a:rPr>
              <a:t>, N., &amp; </a:t>
            </a:r>
            <a:r>
              <a:rPr lang="en" sz="1700" dirty="0" err="1">
                <a:solidFill>
                  <a:srgbClr val="000000"/>
                </a:solidFill>
                <a:latin typeface="Times New Roman"/>
              </a:rPr>
              <a:t>Adane</a:t>
            </a:r>
            <a:r>
              <a:rPr lang="en" sz="1700" dirty="0">
                <a:solidFill>
                  <a:srgbClr val="000000"/>
                </a:solidFill>
                <a:latin typeface="Times New Roman"/>
              </a:rPr>
              <a:t>, M. (2018). Review on process, advantages and disadvantages of artificial insemination in cattle. </a:t>
            </a:r>
            <a:r>
              <a:rPr lang="en" sz="1700" i="1" dirty="0">
                <a:solidFill>
                  <a:srgbClr val="000000"/>
                </a:solidFill>
                <a:latin typeface="Times New Roman"/>
              </a:rPr>
              <a:t>International Journal of Veterinary Sciences and Animal Husbandry, 8-13</a:t>
            </a:r>
            <a:r>
              <a:rPr lang="en" sz="1700" dirty="0">
                <a:solidFill>
                  <a:srgbClr val="000000"/>
                </a:solidFill>
                <a:latin typeface="Times New Roman"/>
              </a:rPr>
              <a:t>.  </a:t>
            </a:r>
            <a:endParaRPr lang="en-US" sz="1700" dirty="0">
              <a:solidFill>
                <a:srgbClr val="000000"/>
              </a:solidFill>
              <a:latin typeface="Times New Roman"/>
              <a:cs typeface="Times New Roman"/>
            </a:endParaRPr>
          </a:p>
          <a:p>
            <a:endParaRPr lang="en-US" sz="1700" dirty="0">
              <a:solidFill>
                <a:srgbClr val="000000"/>
              </a:solidFill>
              <a:latin typeface="Times New Roman"/>
              <a:cs typeface="Times New Roman"/>
            </a:endParaRPr>
          </a:p>
          <a:p>
            <a:r>
              <a:rPr lang="en" sz="1700" baseline="30000" dirty="0">
                <a:solidFill>
                  <a:srgbClr val="000000"/>
                </a:solidFill>
                <a:latin typeface="Times New Roman"/>
              </a:rPr>
              <a:t>11</a:t>
            </a:r>
            <a:r>
              <a:rPr lang="en" sz="1700" dirty="0">
                <a:solidFill>
                  <a:srgbClr val="000000"/>
                </a:solidFill>
                <a:latin typeface="Times New Roman"/>
              </a:rPr>
              <a:t>Selk,G. (2017). </a:t>
            </a:r>
            <a:r>
              <a:rPr lang="en" sz="1700" i="1" dirty="0">
                <a:solidFill>
                  <a:srgbClr val="000000"/>
                </a:solidFill>
                <a:latin typeface="Times New Roman"/>
              </a:rPr>
              <a:t>Artificial insemination for beef cattle. </a:t>
            </a:r>
            <a:r>
              <a:rPr lang="en" sz="1700" dirty="0">
                <a:solidFill>
                  <a:srgbClr val="000000"/>
                </a:solidFill>
                <a:latin typeface="Times New Roman"/>
              </a:rPr>
              <a:t>OSU</a:t>
            </a:r>
            <a:endParaRPr lang="en-US" sz="1700" dirty="0">
              <a:solidFill>
                <a:srgbClr val="000000"/>
              </a:solidFill>
              <a:latin typeface="Times New Roman"/>
              <a:cs typeface="Times New Roman"/>
            </a:endParaRPr>
          </a:p>
          <a:p>
            <a:r>
              <a:rPr lang="en" sz="1700" u="sng" dirty="0">
                <a:solidFill>
                  <a:srgbClr val="000000"/>
                </a:solidFill>
                <a:latin typeface="Times New Roman"/>
                <a:hlinkClick r:id="rId11">
                  <a:extLst>
                    <a:ext uri="{A12FA001-AC4F-418D-AE19-62706E023703}">
                      <ahyp:hlinkClr xmlns:ahyp="http://schemas.microsoft.com/office/drawing/2018/hyperlinkcolor" val="tx"/>
                    </a:ext>
                  </a:extLst>
                </a:hlinkClick>
              </a:rPr>
              <a:t>https://extension.okstate.edu/fact-sheets/artificial-insemination-for-beef-cattle.html</a:t>
            </a:r>
            <a:r>
              <a:rPr lang="en" sz="1700" dirty="0">
                <a:solidFill>
                  <a:srgbClr val="000000"/>
                </a:solidFill>
                <a:latin typeface="Times New Roman"/>
              </a:rPr>
              <a:t> </a:t>
            </a:r>
            <a:endParaRPr lang="en-US" sz="1700" dirty="0">
              <a:solidFill>
                <a:srgbClr val="000000"/>
              </a:solidFill>
              <a:latin typeface="Times New Roman"/>
              <a:cs typeface="Times New Roman"/>
            </a:endParaRPr>
          </a:p>
          <a:p>
            <a:endParaRPr lang="en-US" sz="1700" dirty="0">
              <a:solidFill>
                <a:srgbClr val="000000"/>
              </a:solidFill>
              <a:latin typeface="Times New Roman"/>
              <a:cs typeface="Times New Roman"/>
            </a:endParaRPr>
          </a:p>
          <a:p>
            <a:r>
              <a:rPr lang="en" sz="1700" baseline="30000" dirty="0">
                <a:solidFill>
                  <a:srgbClr val="000000"/>
                </a:solidFill>
                <a:latin typeface="Times New Roman"/>
              </a:rPr>
              <a:t>12</a:t>
            </a:r>
            <a:r>
              <a:rPr lang="en" sz="1700" dirty="0">
                <a:solidFill>
                  <a:srgbClr val="000000"/>
                </a:solidFill>
                <a:latin typeface="Times New Roman"/>
              </a:rPr>
              <a:t>Smith, Troy. (2020). D</a:t>
            </a:r>
            <a:r>
              <a:rPr lang="en" sz="1700" i="1" dirty="0">
                <a:solidFill>
                  <a:srgbClr val="000000"/>
                </a:solidFill>
                <a:latin typeface="Times New Roman"/>
              </a:rPr>
              <a:t>oes AI Pay in a Commercial Herd?</a:t>
            </a:r>
            <a:r>
              <a:rPr lang="en" sz="1700" dirty="0">
                <a:solidFill>
                  <a:srgbClr val="000000"/>
                </a:solidFill>
                <a:latin typeface="Times New Roman"/>
              </a:rPr>
              <a:t> - American Hereford association. </a:t>
            </a:r>
            <a:r>
              <a:rPr lang="en" sz="1700" i="1" dirty="0">
                <a:solidFill>
                  <a:srgbClr val="000000"/>
                </a:solidFill>
                <a:latin typeface="Times New Roman"/>
              </a:rPr>
              <a:t>Hereford World</a:t>
            </a:r>
            <a:endParaRPr lang="en-US" sz="1700" dirty="0">
              <a:solidFill>
                <a:srgbClr val="000000"/>
              </a:solidFill>
              <a:latin typeface="Times New Roman"/>
              <a:cs typeface="Times New Roman"/>
            </a:endParaRPr>
          </a:p>
          <a:p>
            <a:r>
              <a:rPr lang="en" sz="1700" u="sng" dirty="0">
                <a:solidFill>
                  <a:srgbClr val="000000"/>
                </a:solidFill>
                <a:latin typeface="Times New Roman"/>
                <a:hlinkClick r:id="rId12">
                  <a:extLst>
                    <a:ext uri="{A12FA001-AC4F-418D-AE19-62706E023703}">
                      <ahyp:hlinkClr xmlns:ahyp="http://schemas.microsoft.com/office/drawing/2018/hyperlinkcolor" val="tx"/>
                    </a:ext>
                  </a:extLst>
                </a:hlinkClick>
              </a:rPr>
              <a:t>https://hereford.org/wp-content/uploads/2020/02/0220_DoesAIPay.pdf</a:t>
            </a:r>
            <a:r>
              <a:rPr lang="en" sz="1700" dirty="0">
                <a:solidFill>
                  <a:srgbClr val="000000"/>
                </a:solidFill>
                <a:latin typeface="Times New Roman"/>
              </a:rPr>
              <a:t>.</a:t>
            </a:r>
            <a:endParaRPr lang="en-US" sz="1700" dirty="0">
              <a:solidFill>
                <a:srgbClr val="000000"/>
              </a:solidFill>
              <a:latin typeface="Times New Roman"/>
              <a:cs typeface="Times New Roman"/>
            </a:endParaRPr>
          </a:p>
          <a:p>
            <a:endParaRPr lang="en-US" sz="1700" dirty="0">
              <a:solidFill>
                <a:srgbClr val="000000"/>
              </a:solidFill>
              <a:latin typeface="Times New Roman"/>
              <a:cs typeface="Times New Roman"/>
            </a:endParaRPr>
          </a:p>
          <a:p>
            <a:r>
              <a:rPr lang="en-US" sz="1700" baseline="30000" dirty="0">
                <a:solidFill>
                  <a:srgbClr val="000000"/>
                </a:solidFill>
                <a:latin typeface="Times New Roman"/>
              </a:rPr>
              <a:t>13</a:t>
            </a:r>
            <a:r>
              <a:rPr lang="en-US" sz="1700" dirty="0">
                <a:solidFill>
                  <a:srgbClr val="000000"/>
                </a:solidFill>
                <a:latin typeface="Times New Roman"/>
              </a:rPr>
              <a:t>Troxel, T. R. (n.d.). </a:t>
            </a:r>
            <a:r>
              <a:rPr lang="en-US" sz="1700" i="1" dirty="0">
                <a:solidFill>
                  <a:srgbClr val="000000"/>
                </a:solidFill>
                <a:latin typeface="Times New Roman"/>
              </a:rPr>
              <a:t>Artificial insemination - FSA3118 - University of Arkansas system ...</a:t>
            </a:r>
            <a:r>
              <a:rPr lang="en-US" sz="1700" dirty="0">
                <a:solidFill>
                  <a:srgbClr val="000000"/>
                </a:solidFill>
                <a:latin typeface="Times New Roman"/>
              </a:rPr>
              <a:t> Retrieved March 29, 2023, from </a:t>
            </a:r>
            <a:r>
              <a:rPr lang="en-US" sz="1700" u="sng" dirty="0">
                <a:solidFill>
                  <a:srgbClr val="000000"/>
                </a:solidFill>
                <a:latin typeface="Times New Roman"/>
                <a:hlinkClick r:id="rId13">
                  <a:extLst>
                    <a:ext uri="{A12FA001-AC4F-418D-AE19-62706E023703}">
                      <ahyp:hlinkClr xmlns:ahyp="http://schemas.microsoft.com/office/drawing/2018/hyperlinkcolor" val="tx"/>
                    </a:ext>
                  </a:extLst>
                </a:hlinkClick>
              </a:rPr>
              <a:t>https://www.uaex.uada.edu/publications/pdf/FSA-3118.</a:t>
            </a:r>
            <a:r>
              <a:rPr lang="en-US" sz="1700" u="sng" dirty="0">
                <a:solidFill>
                  <a:srgbClr val="000000"/>
                </a:solidFill>
                <a:latin typeface="Times New Roman"/>
                <a:cs typeface="Times New Roman"/>
                <a:hlinkClick r:id="rId13">
                  <a:extLst>
                    <a:ext uri="{A12FA001-AC4F-418D-AE19-62706E023703}">
                      <ahyp:hlinkClr xmlns:ahyp="http://schemas.microsoft.com/office/drawing/2018/hyperlinkcolor" val="tx"/>
                    </a:ext>
                  </a:extLst>
                </a:hlinkClick>
              </a:rPr>
              <a:t>pdf</a:t>
            </a:r>
            <a:endParaRPr lang="en-US" sz="1700" dirty="0">
              <a:solidFill>
                <a:srgbClr val="000000"/>
              </a:solidFill>
              <a:latin typeface="Times New Roman"/>
              <a:cs typeface="Times New Roman"/>
            </a:endParaRPr>
          </a:p>
          <a:p>
            <a:endParaRPr lang="en-US" sz="1500" dirty="0">
              <a:solidFill>
                <a:srgbClr val="000000"/>
              </a:solidFill>
              <a:latin typeface="Times New Roman"/>
              <a:cs typeface="Times New Roman"/>
            </a:endParaRPr>
          </a:p>
        </p:txBody>
      </p:sp>
      <p:sp>
        <p:nvSpPr>
          <p:cNvPr id="29" name="TextBox 28">
            <a:extLst>
              <a:ext uri="{FF2B5EF4-FFF2-40B4-BE49-F238E27FC236}">
                <a16:creationId xmlns:a16="http://schemas.microsoft.com/office/drawing/2014/main" id="{A2157DC8-EC4F-DCB1-69D4-C9514A91D7ED}"/>
              </a:ext>
            </a:extLst>
          </p:cNvPr>
          <p:cNvSpPr txBox="1"/>
          <p:nvPr/>
        </p:nvSpPr>
        <p:spPr>
          <a:xfrm>
            <a:off x="11901023" y="8546977"/>
            <a:ext cx="9097215"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i="1" dirty="0">
                <a:latin typeface="Times New Roman"/>
              </a:rPr>
              <a:t>Figure 2. During a 90-day breeding season, the cumulative pregnancy rate is compared between multiple reproductive procedures in beef cattle. The different procedures conducted were natural service (NS); timed artificial insemination (TAI) and NS; TAI with resynchronization 28-32 days after the previous AI (RE30) and NS; and TAI with resynchronization 22 days after the previous AI (RE22) and NS </a:t>
            </a:r>
            <a:r>
              <a:rPr lang="en-US" i="1" baseline="30000" dirty="0">
                <a:latin typeface="Times New Roman"/>
              </a:rPr>
              <a:t>2</a:t>
            </a:r>
            <a:r>
              <a:rPr lang="en-US" i="1" dirty="0">
                <a:latin typeface="Times New Roman"/>
              </a:rPr>
              <a:t>. </a:t>
            </a:r>
            <a:r>
              <a:rPr lang="en-US" i="1" dirty="0">
                <a:latin typeface="Times New Roman"/>
                <a:cs typeface="Times New Roman"/>
              </a:rPr>
              <a:t> </a:t>
            </a:r>
            <a:endParaRPr lang="en-US" i="1" dirty="0"/>
          </a:p>
        </p:txBody>
      </p:sp>
      <p:sp>
        <p:nvSpPr>
          <p:cNvPr id="30" name="TextBox 29">
            <a:extLst>
              <a:ext uri="{FF2B5EF4-FFF2-40B4-BE49-F238E27FC236}">
                <a16:creationId xmlns:a16="http://schemas.microsoft.com/office/drawing/2014/main" id="{3A894FB4-3C48-5F25-4B2A-F32EAB03F70A}"/>
              </a:ext>
            </a:extLst>
          </p:cNvPr>
          <p:cNvSpPr txBox="1"/>
          <p:nvPr/>
        </p:nvSpPr>
        <p:spPr>
          <a:xfrm>
            <a:off x="11829252" y="10002158"/>
            <a:ext cx="9078076" cy="43396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300" dirty="0">
                <a:latin typeface="Times New Roman"/>
              </a:rPr>
              <a:t>In Figure 1, a variety of reproductive procedures are constructed and compared over a 90-day breeding season. You can see in the graph that the natural service breeding produced the lowest percentage of cumulative pregnancy amongst the heifers. In contradictory, the procedure including timed artificial insemination, resynchronization 28-32 days after the previous AI, and natural service for clean-up (TAI + RE30 + NS) produced the highest percentage of cumulative pregnancies</a:t>
            </a:r>
            <a:r>
              <a:rPr lang="en-US" sz="2300" baseline="30000" dirty="0">
                <a:latin typeface="Times New Roman"/>
              </a:rPr>
              <a:t>2</a:t>
            </a:r>
            <a:r>
              <a:rPr lang="en-US" sz="2300" dirty="0">
                <a:latin typeface="Times New Roman"/>
              </a:rPr>
              <a:t>. Resynchronization is used when cows are not pregnant after the TAI. These programs make it possible for potentially eliminating the need for clean-up bulls</a:t>
            </a:r>
            <a:r>
              <a:rPr lang="en-US" sz="2300" baseline="30000" dirty="0">
                <a:latin typeface="Times New Roman"/>
              </a:rPr>
              <a:t>2</a:t>
            </a:r>
            <a:r>
              <a:rPr lang="en-US" sz="2300" dirty="0">
                <a:latin typeface="Times New Roman"/>
              </a:rPr>
              <a:t>. It was supported that adding resynchronization to the TAI process during the procedure was beneficial in increasing the number of pregnancies in beef cattle by reducing the interval time between AI of each cow</a:t>
            </a:r>
            <a:r>
              <a:rPr lang="en-US" sz="2300" baseline="30000" dirty="0">
                <a:latin typeface="Times New Roman"/>
              </a:rPr>
              <a:t>2</a:t>
            </a:r>
            <a:r>
              <a:rPr lang="en-US" sz="2300" dirty="0">
                <a:latin typeface="Times New Roman"/>
              </a:rPr>
              <a:t>. </a:t>
            </a:r>
            <a:r>
              <a:rPr lang="en-US" sz="2300" dirty="0">
                <a:latin typeface="Times New Roman"/>
                <a:cs typeface="Times New Roman"/>
              </a:rPr>
              <a:t> </a:t>
            </a:r>
            <a:endParaRPr lang="en-US" sz="2300" dirty="0"/>
          </a:p>
        </p:txBody>
      </p:sp>
      <p:sp>
        <p:nvSpPr>
          <p:cNvPr id="31" name="TextBox 30">
            <a:extLst>
              <a:ext uri="{FF2B5EF4-FFF2-40B4-BE49-F238E27FC236}">
                <a16:creationId xmlns:a16="http://schemas.microsoft.com/office/drawing/2014/main" id="{B5C62EEA-8622-8E30-4B0D-5C5481DB1C4E}"/>
              </a:ext>
            </a:extLst>
          </p:cNvPr>
          <p:cNvSpPr txBox="1"/>
          <p:nvPr/>
        </p:nvSpPr>
        <p:spPr>
          <a:xfrm>
            <a:off x="11816932" y="14311345"/>
            <a:ext cx="9078077"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i="1" dirty="0">
                <a:latin typeface="Times New Roman"/>
              </a:rPr>
              <a:t>Table 1. Comparison between natural service and fixed time AI (FTAI) with clean-up bulls. The different average cost of bulls and number of bulls used were included in the comparison. The total bull cost was used to find the total breeding cost which then broke down into the cost per pregnancy</a:t>
            </a:r>
            <a:r>
              <a:rPr lang="en-US" i="1" baseline="30000" dirty="0">
                <a:latin typeface="Times New Roman"/>
              </a:rPr>
              <a:t>12</a:t>
            </a:r>
            <a:r>
              <a:rPr lang="en-US" i="1" dirty="0">
                <a:latin typeface="Times New Roman"/>
              </a:rPr>
              <a:t>. </a:t>
            </a:r>
            <a:r>
              <a:rPr lang="en-US" i="1" dirty="0">
                <a:latin typeface="Times New Roman"/>
                <a:cs typeface="Times New Roman"/>
              </a:rPr>
              <a:t> </a:t>
            </a:r>
            <a:endParaRPr lang="en-US" i="1" dirty="0"/>
          </a:p>
        </p:txBody>
      </p:sp>
      <p:sp>
        <p:nvSpPr>
          <p:cNvPr id="32" name="TextBox 31">
            <a:extLst>
              <a:ext uri="{FF2B5EF4-FFF2-40B4-BE49-F238E27FC236}">
                <a16:creationId xmlns:a16="http://schemas.microsoft.com/office/drawing/2014/main" id="{7E03694D-7BD0-AC64-51E6-E754423EFE59}"/>
              </a:ext>
            </a:extLst>
          </p:cNvPr>
          <p:cNvSpPr txBox="1"/>
          <p:nvPr/>
        </p:nvSpPr>
        <p:spPr>
          <a:xfrm>
            <a:off x="11834038" y="18274807"/>
            <a:ext cx="9097215" cy="36317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300">
                <a:latin typeface="Times New Roman"/>
                <a:cs typeface="Segoe UI"/>
              </a:rPr>
              <a:t>From Table 1, it is supported that AI does cost more than natural service, but AI does produce a higher pregnancy rate. As you can see in Table 1, the cost per pregnancy is calculated. The last two columns show comparison of a herd using AI and a herd using more expensive bulls in natural service. The cost per pregnancy between these are the exact same, but the herd with AI has a 5% more likely chance of the cattle becoming pregnant</a:t>
            </a:r>
            <a:r>
              <a:rPr lang="en-US" sz="2300" baseline="30000">
                <a:latin typeface="Times New Roman"/>
                <a:cs typeface="Segoe UI"/>
              </a:rPr>
              <a:t>12</a:t>
            </a:r>
            <a:r>
              <a:rPr lang="en-US" sz="2300">
                <a:latin typeface="Times New Roman"/>
                <a:cs typeface="Segoe UI"/>
              </a:rPr>
              <a:t>. Therefore, depending on the quality of bulls that you own, the cost per pregnancy between natural service and AI are either close or the exact same. </a:t>
            </a:r>
            <a:r>
              <a:rPr lang="en-US" sz="2300">
                <a:latin typeface="Times New Roman"/>
                <a:cs typeface="Times New Roman"/>
              </a:rPr>
              <a:t> </a:t>
            </a:r>
          </a:p>
          <a:p>
            <a:endParaRPr lang="en-US" sz="2300">
              <a:latin typeface="Times New Roman"/>
              <a:cs typeface="Times New Roman"/>
            </a:endParaRPr>
          </a:p>
        </p:txBody>
      </p:sp>
      <p:pic>
        <p:nvPicPr>
          <p:cNvPr id="2" name="Picture 2">
            <a:extLst>
              <a:ext uri="{FF2B5EF4-FFF2-40B4-BE49-F238E27FC236}">
                <a16:creationId xmlns:a16="http://schemas.microsoft.com/office/drawing/2014/main" id="{F40F1BCD-5977-9457-652D-52B66DCCE00A}"/>
              </a:ext>
            </a:extLst>
          </p:cNvPr>
          <p:cNvPicPr>
            <a:picLocks noChangeAspect="1"/>
          </p:cNvPicPr>
          <p:nvPr/>
        </p:nvPicPr>
        <p:blipFill>
          <a:blip r:embed="rId14"/>
          <a:stretch>
            <a:fillRect/>
          </a:stretch>
        </p:blipFill>
        <p:spPr>
          <a:xfrm>
            <a:off x="12661383" y="3481444"/>
            <a:ext cx="7432955" cy="5071795"/>
          </a:xfrm>
          <a:prstGeom prst="rect">
            <a:avLst/>
          </a:prstGeom>
        </p:spPr>
      </p:pic>
      <p:pic>
        <p:nvPicPr>
          <p:cNvPr id="3" name="Picture 8" descr="Table&#10;&#10;Description automatically generated">
            <a:extLst>
              <a:ext uri="{FF2B5EF4-FFF2-40B4-BE49-F238E27FC236}">
                <a16:creationId xmlns:a16="http://schemas.microsoft.com/office/drawing/2014/main" id="{3F779167-E2A3-C1DD-CBA3-CD70A3977555}"/>
              </a:ext>
            </a:extLst>
          </p:cNvPr>
          <p:cNvPicPr>
            <a:picLocks noChangeAspect="1"/>
          </p:cNvPicPr>
          <p:nvPr/>
        </p:nvPicPr>
        <p:blipFill>
          <a:blip r:embed="rId15"/>
          <a:stretch>
            <a:fillRect/>
          </a:stretch>
        </p:blipFill>
        <p:spPr>
          <a:xfrm>
            <a:off x="12278611" y="15481210"/>
            <a:ext cx="8179359" cy="2711737"/>
          </a:xfrm>
          <a:prstGeom prst="rect">
            <a:avLst/>
          </a:prstGeom>
        </p:spPr>
      </p:pic>
      <p:sp>
        <p:nvSpPr>
          <p:cNvPr id="9" name="TextBox 8">
            <a:extLst>
              <a:ext uri="{FF2B5EF4-FFF2-40B4-BE49-F238E27FC236}">
                <a16:creationId xmlns:a16="http://schemas.microsoft.com/office/drawing/2014/main" id="{D5F7B6AC-B03E-DE75-9924-AB97EF71C2F3}"/>
              </a:ext>
            </a:extLst>
          </p:cNvPr>
          <p:cNvSpPr txBox="1"/>
          <p:nvPr/>
        </p:nvSpPr>
        <p:spPr>
          <a:xfrm>
            <a:off x="18545554" y="8183892"/>
            <a:ext cx="1763475" cy="338554"/>
          </a:xfrm>
          <a:prstGeom prst="rect">
            <a:avLst/>
          </a:prstGeom>
          <a:noFill/>
        </p:spPr>
        <p:txBody>
          <a:bodyPr wrap="square" rtlCol="0">
            <a:spAutoFit/>
          </a:bodyPr>
          <a:lstStyle/>
          <a:p>
            <a:r>
              <a:rPr lang="en-US" sz="1600" dirty="0">
                <a:latin typeface="Times New Roman" panose="02020603050405020304" pitchFamily="18" charset="0"/>
                <a:cs typeface="Times New Roman" panose="02020603050405020304" pitchFamily="18" charset="0"/>
              </a:rPr>
              <a:t>(</a:t>
            </a:r>
            <a:r>
              <a:rPr lang="en-US" sz="1600" dirty="0" err="1">
                <a:latin typeface="Times New Roman" panose="02020603050405020304" pitchFamily="18" charset="0"/>
                <a:cs typeface="Times New Roman" panose="02020603050405020304" pitchFamily="18" charset="0"/>
              </a:rPr>
              <a:t>Baruselli</a:t>
            </a:r>
            <a:r>
              <a:rPr lang="en-US" sz="1600" dirty="0">
                <a:latin typeface="Times New Roman" panose="02020603050405020304" pitchFamily="18" charset="0"/>
                <a:cs typeface="Times New Roman" panose="02020603050405020304" pitchFamily="18" charset="0"/>
              </a:rPr>
              <a:t>, 2018)</a:t>
            </a:r>
          </a:p>
        </p:txBody>
      </p:sp>
      <p:sp>
        <p:nvSpPr>
          <p:cNvPr id="16" name="TextBox 15">
            <a:extLst>
              <a:ext uri="{FF2B5EF4-FFF2-40B4-BE49-F238E27FC236}">
                <a16:creationId xmlns:a16="http://schemas.microsoft.com/office/drawing/2014/main" id="{B3539EED-FE30-A999-B3A4-177E08D72147}"/>
              </a:ext>
            </a:extLst>
          </p:cNvPr>
          <p:cNvSpPr txBox="1"/>
          <p:nvPr/>
        </p:nvSpPr>
        <p:spPr>
          <a:xfrm>
            <a:off x="19202400" y="17854393"/>
            <a:ext cx="1377766" cy="338554"/>
          </a:xfrm>
          <a:prstGeom prst="rect">
            <a:avLst/>
          </a:prstGeom>
          <a:noFill/>
        </p:spPr>
        <p:txBody>
          <a:bodyPr wrap="square" rtlCol="0">
            <a:spAutoFit/>
          </a:bodyPr>
          <a:lstStyle/>
          <a:p>
            <a:r>
              <a:rPr lang="en-US" sz="1600" dirty="0">
                <a:latin typeface="Times New Roman" panose="02020603050405020304" pitchFamily="18" charset="0"/>
                <a:cs typeface="Times New Roman" panose="02020603050405020304" pitchFamily="18" charset="0"/>
              </a:rPr>
              <a:t>(Smith, 2020)</a:t>
            </a:r>
          </a:p>
        </p:txBody>
      </p:sp>
      <p:sp>
        <p:nvSpPr>
          <p:cNvPr id="27" name="TextBox 26">
            <a:extLst>
              <a:ext uri="{FF2B5EF4-FFF2-40B4-BE49-F238E27FC236}">
                <a16:creationId xmlns:a16="http://schemas.microsoft.com/office/drawing/2014/main" id="{49AEBA05-B6E3-0777-DBCD-5D3BA84B4AAE}"/>
              </a:ext>
            </a:extLst>
          </p:cNvPr>
          <p:cNvSpPr txBox="1"/>
          <p:nvPr/>
        </p:nvSpPr>
        <p:spPr>
          <a:xfrm>
            <a:off x="9333978" y="15281403"/>
            <a:ext cx="4738253" cy="338554"/>
          </a:xfrm>
          <a:prstGeom prst="rect">
            <a:avLst/>
          </a:prstGeom>
          <a:noFill/>
        </p:spPr>
        <p:txBody>
          <a:bodyPr wrap="square" rtlCol="0">
            <a:spAutoFit/>
          </a:bodyPr>
          <a:lstStyle/>
          <a:p>
            <a:r>
              <a:rPr lang="en-US" sz="1600" dirty="0">
                <a:latin typeface="Times New Roman" panose="02020603050405020304" pitchFamily="18" charset="0"/>
                <a:cs typeface="Times New Roman" panose="02020603050405020304" pitchFamily="18" charset="0"/>
              </a:rPr>
              <a:t>(</a:t>
            </a:r>
            <a:r>
              <a:rPr lang="en-US" sz="1600" dirty="0" err="1">
                <a:latin typeface="Times New Roman" panose="02020603050405020304" pitchFamily="18" charset="0"/>
                <a:cs typeface="Times New Roman" panose="02020603050405020304" pitchFamily="18" charset="0"/>
              </a:rPr>
              <a:t>Selk</a:t>
            </a:r>
            <a:r>
              <a:rPr lang="en-US" sz="1600" dirty="0">
                <a:latin typeface="Times New Roman" panose="02020603050405020304" pitchFamily="18" charset="0"/>
                <a:cs typeface="Times New Roman" panose="02020603050405020304" pitchFamily="18" charset="0"/>
              </a:rPr>
              <a:t>, 2017)</a:t>
            </a:r>
          </a:p>
        </p:txBody>
      </p:sp>
    </p:spTree>
    <p:extLst>
      <p:ext uri="{BB962C8B-B14F-4D97-AF65-F5344CB8AC3E}">
        <p14:creationId xmlns:p14="http://schemas.microsoft.com/office/powerpoint/2010/main" val="9183878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0</TotalTime>
  <Words>1410</Words>
  <Application>Microsoft Macintosh PowerPoint</Application>
  <PresentationFormat>Custom</PresentationFormat>
  <Paragraphs>52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Madison Dickey</dc:creator>
  <cp:lastModifiedBy>Allee Sweeten</cp:lastModifiedBy>
  <cp:revision>2</cp:revision>
  <dcterms:created xsi:type="dcterms:W3CDTF">2023-03-13T18:02:15Z</dcterms:created>
  <dcterms:modified xsi:type="dcterms:W3CDTF">2023-04-25T14:32:35Z</dcterms:modified>
</cp:coreProperties>
</file>