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1089600"/>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792">
          <p15:clr>
            <a:srgbClr val="A4A3A4"/>
          </p15:clr>
        </p15:guide>
        <p15:guide id="2" pos="991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200"/>
    <a:srgbClr val="FFE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AF767-C2B9-4F0C-AC5B-FA32A19909CA}" v="1389" dt="2023-04-17T21:26:34.011"/>
    <p1510:client id="{3660325F-B415-F447-81D0-4E2E3C07EFEA}" v="73" vWet="75" dt="2023-04-12T00:31:39.157"/>
    <p1510:client id="{9F39B4C0-2CF0-2238-E409-3DB2E448CFAE}" v="115" dt="2023-04-17T22:28:53.526"/>
    <p1510:client id="{ABCBD1E5-6023-1D2A-2623-67D51B80CDF7}" v="1406" dt="2023-04-17T20:46:19.735"/>
    <p1510:client id="{CBB572F4-B65B-4E71-84FE-EBDC8CD8A44D}" v="203" dt="2023-04-17T21:03:47.242"/>
    <p1510:client id="{DC3641B9-6E28-9F4B-AC67-8671CF76091B}" v="17" dt="2023-04-17T21:01:27.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23" d="100"/>
          <a:sy n="23" d="100"/>
        </p:scale>
        <p:origin x="1768" y="280"/>
      </p:cViewPr>
      <p:guideLst>
        <p:guide orient="horz" pos="9792"/>
        <p:guide pos="9915"/>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D67DCA0-E72B-8516-D9FE-77873FECC1FA}"/>
              </a:ext>
            </a:extLst>
          </p:cNvPr>
          <p:cNvSpPr>
            <a:spLocks noGrp="1" noChangeArrowheads="1"/>
          </p:cNvSpPr>
          <p:nvPr>
            <p:ph type="hdr" sz="quarter"/>
          </p:nvPr>
        </p:nvSpPr>
        <p:spPr bwMode="auto">
          <a:xfrm>
            <a:off x="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3B9657AF-B582-713F-1925-4869AD5A6EA4}"/>
              </a:ext>
            </a:extLst>
          </p:cNvPr>
          <p:cNvSpPr>
            <a:spLocks noGrp="1" noChangeArrowheads="1"/>
          </p:cNvSpPr>
          <p:nvPr>
            <p:ph type="dt" idx="1"/>
          </p:nvPr>
        </p:nvSpPr>
        <p:spPr bwMode="auto">
          <a:xfrm>
            <a:off x="518160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3D92E871-9E98-8BBB-84F2-2225FD31DDC5}"/>
              </a:ext>
            </a:extLst>
          </p:cNvPr>
          <p:cNvSpPr>
            <a:spLocks noGrp="1" noRot="1" noChangeAspect="1" noChangeArrowheads="1" noTextEdit="1"/>
          </p:cNvSpPr>
          <p:nvPr>
            <p:ph type="sldImg" idx="2"/>
          </p:nvPr>
        </p:nvSpPr>
        <p:spPr bwMode="auto">
          <a:xfrm>
            <a:off x="2743200" y="533400"/>
            <a:ext cx="3657600" cy="2590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4AE2ECA-DA44-60B4-E2A3-8487323E5079}"/>
              </a:ext>
            </a:extLst>
          </p:cNvPr>
          <p:cNvSpPr>
            <a:spLocks noGrp="1" noChangeArrowheads="1"/>
          </p:cNvSpPr>
          <p:nvPr>
            <p:ph type="body" sz="quarter" idx="3"/>
          </p:nvPr>
        </p:nvSpPr>
        <p:spPr bwMode="auto">
          <a:xfrm>
            <a:off x="1219200" y="3276600"/>
            <a:ext cx="6705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F49E15A-B4A0-3F51-252C-E6CF3F829D01}"/>
              </a:ext>
            </a:extLst>
          </p:cNvPr>
          <p:cNvSpPr>
            <a:spLocks noGrp="1" noChangeArrowheads="1"/>
          </p:cNvSpPr>
          <p:nvPr>
            <p:ph type="ftr" sz="quarter" idx="4"/>
          </p:nvPr>
        </p:nvSpPr>
        <p:spPr bwMode="auto">
          <a:xfrm>
            <a:off x="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43A40A88-A701-92C3-BEC3-F7A57C0582D6}"/>
              </a:ext>
            </a:extLst>
          </p:cNvPr>
          <p:cNvSpPr>
            <a:spLocks noGrp="1" noChangeArrowheads="1"/>
          </p:cNvSpPr>
          <p:nvPr>
            <p:ph type="sldNum" sz="quarter" idx="5"/>
          </p:nvPr>
        </p:nvSpPr>
        <p:spPr bwMode="auto">
          <a:xfrm>
            <a:off x="518160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845438F-8879-F04B-8D0B-CF23D47F92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0051F4-36E7-CE4E-2F01-E8A8EE4C4E41}"/>
              </a:ext>
            </a:extLst>
          </p:cNvPr>
          <p:cNvSpPr>
            <a:spLocks noGrp="1" noChangeArrowheads="1"/>
          </p:cNvSpPr>
          <p:nvPr>
            <p:ph type="sldNum" sz="quarter" idx="5"/>
          </p:nvPr>
        </p:nvSpPr>
        <p:spPr>
          <a:ln/>
        </p:spPr>
        <p:txBody>
          <a:bodyPr/>
          <a:lstStyle/>
          <a:p>
            <a:fld id="{B10F1882-25E7-DB42-939E-8E20FF761138}" type="slidenum">
              <a:rPr lang="en-US" altLang="en-US"/>
              <a:pPr/>
              <a:t>1</a:t>
            </a:fld>
            <a:endParaRPr lang="en-US" altLang="en-US"/>
          </a:p>
        </p:txBody>
      </p:sp>
      <p:sp>
        <p:nvSpPr>
          <p:cNvPr id="4098" name="Rectangle 2">
            <a:extLst>
              <a:ext uri="{FF2B5EF4-FFF2-40B4-BE49-F238E27FC236}">
                <a16:creationId xmlns:a16="http://schemas.microsoft.com/office/drawing/2014/main" id="{EB30ECFB-926A-FFED-092C-1612ADA9ED7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BEE73BE-7E01-291F-67BF-008C3856B29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C4F4-04E0-B279-4649-FC9E64DF135C}"/>
              </a:ext>
            </a:extLst>
          </p:cNvPr>
          <p:cNvSpPr>
            <a:spLocks noGrp="1"/>
          </p:cNvSpPr>
          <p:nvPr>
            <p:ph type="ctrTitle"/>
          </p:nvPr>
        </p:nvSpPr>
        <p:spPr>
          <a:xfrm>
            <a:off x="5486400" y="5087938"/>
            <a:ext cx="32918400" cy="108235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29D70-6C47-4ACB-7259-A01FBC86246B}"/>
              </a:ext>
            </a:extLst>
          </p:cNvPr>
          <p:cNvSpPr>
            <a:spLocks noGrp="1"/>
          </p:cNvSpPr>
          <p:nvPr>
            <p:ph type="subTitle" idx="1"/>
          </p:nvPr>
        </p:nvSpPr>
        <p:spPr>
          <a:xfrm>
            <a:off x="5486400" y="16329025"/>
            <a:ext cx="32918400" cy="75057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DB468F-EE11-9197-558B-590F2DD85D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5DA190-8177-4324-8984-69EDB8EF33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1B013D-DB96-9756-19B3-3C535FE6D955}"/>
              </a:ext>
            </a:extLst>
          </p:cNvPr>
          <p:cNvSpPr>
            <a:spLocks noGrp="1"/>
          </p:cNvSpPr>
          <p:nvPr>
            <p:ph type="sldNum" sz="quarter" idx="12"/>
          </p:nvPr>
        </p:nvSpPr>
        <p:spPr/>
        <p:txBody>
          <a:bodyPr/>
          <a:lstStyle>
            <a:lvl1pPr>
              <a:defRPr/>
            </a:lvl1pPr>
          </a:lstStyle>
          <a:p>
            <a:fld id="{E58AADA3-664C-7546-A35A-F7DCC05D7AEC}" type="slidenum">
              <a:rPr lang="en-US" altLang="en-US"/>
              <a:pPr/>
              <a:t>‹#›</a:t>
            </a:fld>
            <a:endParaRPr lang="en-US" altLang="en-US"/>
          </a:p>
        </p:txBody>
      </p:sp>
    </p:spTree>
    <p:extLst>
      <p:ext uri="{BB962C8B-B14F-4D97-AF65-F5344CB8AC3E}">
        <p14:creationId xmlns:p14="http://schemas.microsoft.com/office/powerpoint/2010/main" val="42352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4522-A022-B795-CA03-F8FF1031E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ECC04-2DDF-B645-E8A5-A2C58BBC3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9EE9A-A969-B898-057E-2D658523B25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050FFB-8672-6C58-9DBC-A46FA08295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AA76F2-0EA9-97F9-5CAB-87D18CD618CD}"/>
              </a:ext>
            </a:extLst>
          </p:cNvPr>
          <p:cNvSpPr>
            <a:spLocks noGrp="1"/>
          </p:cNvSpPr>
          <p:nvPr>
            <p:ph type="sldNum" sz="quarter" idx="12"/>
          </p:nvPr>
        </p:nvSpPr>
        <p:spPr/>
        <p:txBody>
          <a:bodyPr/>
          <a:lstStyle>
            <a:lvl1pPr>
              <a:defRPr/>
            </a:lvl1pPr>
          </a:lstStyle>
          <a:p>
            <a:fld id="{CDEC5782-033F-8340-B361-DC6F3DC3948E}" type="slidenum">
              <a:rPr lang="en-US" altLang="en-US"/>
              <a:pPr/>
              <a:t>‹#›</a:t>
            </a:fld>
            <a:endParaRPr lang="en-US" altLang="en-US"/>
          </a:p>
        </p:txBody>
      </p:sp>
    </p:spTree>
    <p:extLst>
      <p:ext uri="{BB962C8B-B14F-4D97-AF65-F5344CB8AC3E}">
        <p14:creationId xmlns:p14="http://schemas.microsoft.com/office/powerpoint/2010/main" val="28729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E9DD4-BAFA-22B5-6C0B-C228F81B155F}"/>
              </a:ext>
            </a:extLst>
          </p:cNvPr>
          <p:cNvSpPr>
            <a:spLocks noGrp="1"/>
          </p:cNvSpPr>
          <p:nvPr>
            <p:ph type="title" orient="vert"/>
          </p:nvPr>
        </p:nvSpPr>
        <p:spPr>
          <a:xfrm>
            <a:off x="31273750" y="2765425"/>
            <a:ext cx="9326563" cy="248697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E1B9-5214-F107-0561-FDE13099357B}"/>
              </a:ext>
            </a:extLst>
          </p:cNvPr>
          <p:cNvSpPr>
            <a:spLocks noGrp="1"/>
          </p:cNvSpPr>
          <p:nvPr>
            <p:ph type="body" orient="vert" idx="1"/>
          </p:nvPr>
        </p:nvSpPr>
        <p:spPr>
          <a:xfrm>
            <a:off x="3290888" y="2765425"/>
            <a:ext cx="27830462" cy="2486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BEF9-D431-0A82-A310-D8BDC4ACB1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824CCC-DB71-066D-D7B3-9E71D3F15B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2A8ACD-3E90-E9D3-673D-04B097080091}"/>
              </a:ext>
            </a:extLst>
          </p:cNvPr>
          <p:cNvSpPr>
            <a:spLocks noGrp="1"/>
          </p:cNvSpPr>
          <p:nvPr>
            <p:ph type="sldNum" sz="quarter" idx="12"/>
          </p:nvPr>
        </p:nvSpPr>
        <p:spPr/>
        <p:txBody>
          <a:bodyPr/>
          <a:lstStyle>
            <a:lvl1pPr>
              <a:defRPr/>
            </a:lvl1pPr>
          </a:lstStyle>
          <a:p>
            <a:fld id="{10C48C60-A543-4749-B5BA-4B19F3E2999D}" type="slidenum">
              <a:rPr lang="en-US" altLang="en-US"/>
              <a:pPr/>
              <a:t>‹#›</a:t>
            </a:fld>
            <a:endParaRPr lang="en-US" altLang="en-US"/>
          </a:p>
        </p:txBody>
      </p:sp>
    </p:spTree>
    <p:extLst>
      <p:ext uri="{BB962C8B-B14F-4D97-AF65-F5344CB8AC3E}">
        <p14:creationId xmlns:p14="http://schemas.microsoft.com/office/powerpoint/2010/main" val="307434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70D9-096B-1E60-90E5-F88DFED3C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4CCEB-5071-586D-3106-C08724560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570F6-35CB-74E6-021A-5BD5C15AFF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463C19-CB94-A31E-54AB-2EB6B08549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487B80-EFBC-880A-A79E-E65608106C71}"/>
              </a:ext>
            </a:extLst>
          </p:cNvPr>
          <p:cNvSpPr>
            <a:spLocks noGrp="1"/>
          </p:cNvSpPr>
          <p:nvPr>
            <p:ph type="sldNum" sz="quarter" idx="12"/>
          </p:nvPr>
        </p:nvSpPr>
        <p:spPr/>
        <p:txBody>
          <a:bodyPr/>
          <a:lstStyle>
            <a:lvl1pPr>
              <a:defRPr/>
            </a:lvl1pPr>
          </a:lstStyle>
          <a:p>
            <a:fld id="{540B87C7-08FB-5A4B-BE11-A417EBBF80F8}" type="slidenum">
              <a:rPr lang="en-US" altLang="en-US"/>
              <a:pPr/>
              <a:t>‹#›</a:t>
            </a:fld>
            <a:endParaRPr lang="en-US" altLang="en-US"/>
          </a:p>
        </p:txBody>
      </p:sp>
    </p:spTree>
    <p:extLst>
      <p:ext uri="{BB962C8B-B14F-4D97-AF65-F5344CB8AC3E}">
        <p14:creationId xmlns:p14="http://schemas.microsoft.com/office/powerpoint/2010/main" val="7894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31EB-CD7A-547C-1C04-0DDEE09F63F8}"/>
              </a:ext>
            </a:extLst>
          </p:cNvPr>
          <p:cNvSpPr>
            <a:spLocks noGrp="1"/>
          </p:cNvSpPr>
          <p:nvPr>
            <p:ph type="title"/>
          </p:nvPr>
        </p:nvSpPr>
        <p:spPr>
          <a:xfrm>
            <a:off x="2994025" y="7750175"/>
            <a:ext cx="37857113" cy="129333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CE41E-156C-31C9-91F0-977D35176AA9}"/>
              </a:ext>
            </a:extLst>
          </p:cNvPr>
          <p:cNvSpPr>
            <a:spLocks noGrp="1"/>
          </p:cNvSpPr>
          <p:nvPr>
            <p:ph type="body" idx="1"/>
          </p:nvPr>
        </p:nvSpPr>
        <p:spPr>
          <a:xfrm>
            <a:off x="2994025" y="20805775"/>
            <a:ext cx="37857113" cy="68008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8BDF397-F82D-F67B-CE07-E9F36FCBA6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6526D6-247D-FA31-82F9-01BEE265A4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79B047-A22F-84C3-3E22-04B8B8D1487E}"/>
              </a:ext>
            </a:extLst>
          </p:cNvPr>
          <p:cNvSpPr>
            <a:spLocks noGrp="1"/>
          </p:cNvSpPr>
          <p:nvPr>
            <p:ph type="sldNum" sz="quarter" idx="12"/>
          </p:nvPr>
        </p:nvSpPr>
        <p:spPr/>
        <p:txBody>
          <a:bodyPr/>
          <a:lstStyle>
            <a:lvl1pPr>
              <a:defRPr/>
            </a:lvl1pPr>
          </a:lstStyle>
          <a:p>
            <a:fld id="{49D9197E-A00E-B148-84DD-9EC7E17C4062}" type="slidenum">
              <a:rPr lang="en-US" altLang="en-US"/>
              <a:pPr/>
              <a:t>‹#›</a:t>
            </a:fld>
            <a:endParaRPr lang="en-US" altLang="en-US"/>
          </a:p>
        </p:txBody>
      </p:sp>
    </p:spTree>
    <p:extLst>
      <p:ext uri="{BB962C8B-B14F-4D97-AF65-F5344CB8AC3E}">
        <p14:creationId xmlns:p14="http://schemas.microsoft.com/office/powerpoint/2010/main" val="159919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B898-528D-83BE-DAC0-6D80458D4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F1CC7-E58C-DAA6-8392-8445B833778D}"/>
              </a:ext>
            </a:extLst>
          </p:cNvPr>
          <p:cNvSpPr>
            <a:spLocks noGrp="1"/>
          </p:cNvSpPr>
          <p:nvPr>
            <p:ph sz="half" idx="1"/>
          </p:nvPr>
        </p:nvSpPr>
        <p:spPr>
          <a:xfrm>
            <a:off x="3290888" y="8980488"/>
            <a:ext cx="18578512"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ED061-0815-4806-39EC-3F1FE5BC3EED}"/>
              </a:ext>
            </a:extLst>
          </p:cNvPr>
          <p:cNvSpPr>
            <a:spLocks noGrp="1"/>
          </p:cNvSpPr>
          <p:nvPr>
            <p:ph sz="half" idx="2"/>
          </p:nvPr>
        </p:nvSpPr>
        <p:spPr>
          <a:xfrm>
            <a:off x="22021800" y="8980488"/>
            <a:ext cx="18578513"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F5179-D6A1-812C-D5EC-A294F309DA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11E18D-76AE-DF0A-C8EC-C08D6B4052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08A689-9B4C-1F10-0C18-28D8164CE665}"/>
              </a:ext>
            </a:extLst>
          </p:cNvPr>
          <p:cNvSpPr>
            <a:spLocks noGrp="1"/>
          </p:cNvSpPr>
          <p:nvPr>
            <p:ph type="sldNum" sz="quarter" idx="12"/>
          </p:nvPr>
        </p:nvSpPr>
        <p:spPr/>
        <p:txBody>
          <a:bodyPr/>
          <a:lstStyle>
            <a:lvl1pPr>
              <a:defRPr/>
            </a:lvl1pPr>
          </a:lstStyle>
          <a:p>
            <a:fld id="{F0856310-7062-814C-AA1C-0CC854A6EEC6}" type="slidenum">
              <a:rPr lang="en-US" altLang="en-US"/>
              <a:pPr/>
              <a:t>‹#›</a:t>
            </a:fld>
            <a:endParaRPr lang="en-US" altLang="en-US"/>
          </a:p>
        </p:txBody>
      </p:sp>
    </p:spTree>
    <p:extLst>
      <p:ext uri="{BB962C8B-B14F-4D97-AF65-F5344CB8AC3E}">
        <p14:creationId xmlns:p14="http://schemas.microsoft.com/office/powerpoint/2010/main" val="316750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80C-BB34-DE0F-E1DE-880A99448635}"/>
              </a:ext>
            </a:extLst>
          </p:cNvPr>
          <p:cNvSpPr>
            <a:spLocks noGrp="1"/>
          </p:cNvSpPr>
          <p:nvPr>
            <p:ph type="title"/>
          </p:nvPr>
        </p:nvSpPr>
        <p:spPr>
          <a:xfrm>
            <a:off x="3022600" y="1655763"/>
            <a:ext cx="37857113" cy="6008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DD14A-80CC-3CEE-7201-CEAAE6C6E96D}"/>
              </a:ext>
            </a:extLst>
          </p:cNvPr>
          <p:cNvSpPr>
            <a:spLocks noGrp="1"/>
          </p:cNvSpPr>
          <p:nvPr>
            <p:ph type="body" idx="1"/>
          </p:nvPr>
        </p:nvSpPr>
        <p:spPr>
          <a:xfrm>
            <a:off x="3022600" y="7621588"/>
            <a:ext cx="18568988"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315559-44A2-86B0-839E-B52B56E9F9DD}"/>
              </a:ext>
            </a:extLst>
          </p:cNvPr>
          <p:cNvSpPr>
            <a:spLocks noGrp="1"/>
          </p:cNvSpPr>
          <p:nvPr>
            <p:ph sz="half" idx="2"/>
          </p:nvPr>
        </p:nvSpPr>
        <p:spPr>
          <a:xfrm>
            <a:off x="3022600" y="11356975"/>
            <a:ext cx="18568988"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5449A-43A9-22A6-08ED-D6FE74BF3F91}"/>
              </a:ext>
            </a:extLst>
          </p:cNvPr>
          <p:cNvSpPr>
            <a:spLocks noGrp="1"/>
          </p:cNvSpPr>
          <p:nvPr>
            <p:ph type="body" sz="quarter" idx="3"/>
          </p:nvPr>
        </p:nvSpPr>
        <p:spPr>
          <a:xfrm>
            <a:off x="22220238" y="7621588"/>
            <a:ext cx="18659475"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EFBFE-1099-9F89-75F0-F1183BB55223}"/>
              </a:ext>
            </a:extLst>
          </p:cNvPr>
          <p:cNvSpPr>
            <a:spLocks noGrp="1"/>
          </p:cNvSpPr>
          <p:nvPr>
            <p:ph sz="quarter" idx="4"/>
          </p:nvPr>
        </p:nvSpPr>
        <p:spPr>
          <a:xfrm>
            <a:off x="22220238" y="11356975"/>
            <a:ext cx="18659475"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B3B33C-736F-B9FF-63F7-24D3D17152A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2F4F1A7-8A37-4F0A-04FC-E2B9E5CBBC3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98B1E2C-ADB2-47BE-C9CE-771601CFB9FD}"/>
              </a:ext>
            </a:extLst>
          </p:cNvPr>
          <p:cNvSpPr>
            <a:spLocks noGrp="1"/>
          </p:cNvSpPr>
          <p:nvPr>
            <p:ph type="sldNum" sz="quarter" idx="12"/>
          </p:nvPr>
        </p:nvSpPr>
        <p:spPr/>
        <p:txBody>
          <a:bodyPr/>
          <a:lstStyle>
            <a:lvl1pPr>
              <a:defRPr/>
            </a:lvl1pPr>
          </a:lstStyle>
          <a:p>
            <a:fld id="{4E009182-D8CB-1D40-8E54-3CEFA1E2464D}" type="slidenum">
              <a:rPr lang="en-US" altLang="en-US"/>
              <a:pPr/>
              <a:t>‹#›</a:t>
            </a:fld>
            <a:endParaRPr lang="en-US" altLang="en-US"/>
          </a:p>
        </p:txBody>
      </p:sp>
    </p:spTree>
    <p:extLst>
      <p:ext uri="{BB962C8B-B14F-4D97-AF65-F5344CB8AC3E}">
        <p14:creationId xmlns:p14="http://schemas.microsoft.com/office/powerpoint/2010/main" val="360630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63D8-2C21-2996-3D98-1C8321B5F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AA4F5C-A631-46DC-6B81-EBCA579BD64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1300CAA-3126-6800-78C9-505907867E4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90B7C83-AAEE-B559-A551-0EA8DE8514F5}"/>
              </a:ext>
            </a:extLst>
          </p:cNvPr>
          <p:cNvSpPr>
            <a:spLocks noGrp="1"/>
          </p:cNvSpPr>
          <p:nvPr>
            <p:ph type="sldNum" sz="quarter" idx="12"/>
          </p:nvPr>
        </p:nvSpPr>
        <p:spPr/>
        <p:txBody>
          <a:bodyPr/>
          <a:lstStyle>
            <a:lvl1pPr>
              <a:defRPr/>
            </a:lvl1pPr>
          </a:lstStyle>
          <a:p>
            <a:fld id="{0648A6BB-9CE7-4E40-AB43-FFFCACCFEA9A}" type="slidenum">
              <a:rPr lang="en-US" altLang="en-US"/>
              <a:pPr/>
              <a:t>‹#›</a:t>
            </a:fld>
            <a:endParaRPr lang="en-US" altLang="en-US"/>
          </a:p>
        </p:txBody>
      </p:sp>
    </p:spTree>
    <p:extLst>
      <p:ext uri="{BB962C8B-B14F-4D97-AF65-F5344CB8AC3E}">
        <p14:creationId xmlns:p14="http://schemas.microsoft.com/office/powerpoint/2010/main" val="13287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A461F-EC30-D1F7-1C52-FEE44A6A068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94F6751-7024-E674-4594-196C20E63C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BD37D7C-8216-D1F3-577A-8AD83B5D367C}"/>
              </a:ext>
            </a:extLst>
          </p:cNvPr>
          <p:cNvSpPr>
            <a:spLocks noGrp="1"/>
          </p:cNvSpPr>
          <p:nvPr>
            <p:ph type="sldNum" sz="quarter" idx="12"/>
          </p:nvPr>
        </p:nvSpPr>
        <p:spPr/>
        <p:txBody>
          <a:bodyPr/>
          <a:lstStyle>
            <a:lvl1pPr>
              <a:defRPr/>
            </a:lvl1pPr>
          </a:lstStyle>
          <a:p>
            <a:fld id="{AA875EBB-1554-2446-9AF7-6393D96637A0}" type="slidenum">
              <a:rPr lang="en-US" altLang="en-US"/>
              <a:pPr/>
              <a:t>‹#›</a:t>
            </a:fld>
            <a:endParaRPr lang="en-US" altLang="en-US"/>
          </a:p>
        </p:txBody>
      </p:sp>
    </p:spTree>
    <p:extLst>
      <p:ext uri="{BB962C8B-B14F-4D97-AF65-F5344CB8AC3E}">
        <p14:creationId xmlns:p14="http://schemas.microsoft.com/office/powerpoint/2010/main" val="312051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3DA6-12C3-2100-8508-23204EE38C7A}"/>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BC219-C40C-7C1F-7DA1-866FCE37FC9F}"/>
              </a:ext>
            </a:extLst>
          </p:cNvPr>
          <p:cNvSpPr>
            <a:spLocks noGrp="1"/>
          </p:cNvSpPr>
          <p:nvPr>
            <p:ph idx="1"/>
          </p:nvPr>
        </p:nvSpPr>
        <p:spPr>
          <a:xfrm>
            <a:off x="18659475" y="4476750"/>
            <a:ext cx="22220238" cy="22093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EE0F8E-DC24-52A7-E888-5071B473320E}"/>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E9F6-4D82-E6C2-4312-6B8FD3761B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09E274-A193-7C3E-7639-671E6FDE01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F2B645-0E42-1029-8ADE-B415693C44E3}"/>
              </a:ext>
            </a:extLst>
          </p:cNvPr>
          <p:cNvSpPr>
            <a:spLocks noGrp="1"/>
          </p:cNvSpPr>
          <p:nvPr>
            <p:ph type="sldNum" sz="quarter" idx="12"/>
          </p:nvPr>
        </p:nvSpPr>
        <p:spPr/>
        <p:txBody>
          <a:bodyPr/>
          <a:lstStyle>
            <a:lvl1pPr>
              <a:defRPr/>
            </a:lvl1pPr>
          </a:lstStyle>
          <a:p>
            <a:fld id="{A15799CE-1F11-7D4B-8F23-A9E21C403E66}" type="slidenum">
              <a:rPr lang="en-US" altLang="en-US"/>
              <a:pPr/>
              <a:t>‹#›</a:t>
            </a:fld>
            <a:endParaRPr lang="en-US" altLang="en-US"/>
          </a:p>
        </p:txBody>
      </p:sp>
    </p:spTree>
    <p:extLst>
      <p:ext uri="{BB962C8B-B14F-4D97-AF65-F5344CB8AC3E}">
        <p14:creationId xmlns:p14="http://schemas.microsoft.com/office/powerpoint/2010/main" val="86589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9F3-6846-E533-EFD0-8EC947D95026}"/>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54577-3434-976F-5F8C-C3EAFA5E3527}"/>
              </a:ext>
            </a:extLst>
          </p:cNvPr>
          <p:cNvSpPr>
            <a:spLocks noGrp="1"/>
          </p:cNvSpPr>
          <p:nvPr>
            <p:ph type="pic" idx="1"/>
          </p:nvPr>
        </p:nvSpPr>
        <p:spPr>
          <a:xfrm>
            <a:off x="18659475" y="4476750"/>
            <a:ext cx="22220238" cy="22093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2A48D-107C-DEE6-1F4E-83E76B4B1EC1}"/>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161B9-BB97-5045-9863-72BB441C683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2ACDC2-3DDB-D986-77ED-C0A2216554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F61DC8-85BA-564B-6EEF-8423E4EB0B75}"/>
              </a:ext>
            </a:extLst>
          </p:cNvPr>
          <p:cNvSpPr>
            <a:spLocks noGrp="1"/>
          </p:cNvSpPr>
          <p:nvPr>
            <p:ph type="sldNum" sz="quarter" idx="12"/>
          </p:nvPr>
        </p:nvSpPr>
        <p:spPr/>
        <p:txBody>
          <a:bodyPr/>
          <a:lstStyle>
            <a:lvl1pPr>
              <a:defRPr/>
            </a:lvl1pPr>
          </a:lstStyle>
          <a:p>
            <a:fld id="{4861FD4B-2F45-4148-A007-27BB24E8C84C}" type="slidenum">
              <a:rPr lang="en-US" altLang="en-US"/>
              <a:pPr/>
              <a:t>‹#›</a:t>
            </a:fld>
            <a:endParaRPr lang="en-US" altLang="en-US"/>
          </a:p>
        </p:txBody>
      </p:sp>
    </p:spTree>
    <p:extLst>
      <p:ext uri="{BB962C8B-B14F-4D97-AF65-F5344CB8AC3E}">
        <p14:creationId xmlns:p14="http://schemas.microsoft.com/office/powerpoint/2010/main" val="9995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A9B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B1D36-A8A7-917F-E417-4D8B7C62A5D4}"/>
              </a:ext>
            </a:extLst>
          </p:cNvPr>
          <p:cNvSpPr>
            <a:spLocks noGrp="1" noChangeArrowheads="1"/>
          </p:cNvSpPr>
          <p:nvPr>
            <p:ph type="title"/>
          </p:nvPr>
        </p:nvSpPr>
        <p:spPr bwMode="auto">
          <a:xfrm>
            <a:off x="3290888" y="2765425"/>
            <a:ext cx="373094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BCB8F8-A6D7-93B5-942D-9114DB64ECE3}"/>
              </a:ext>
            </a:extLst>
          </p:cNvPr>
          <p:cNvSpPr>
            <a:spLocks noGrp="1" noChangeArrowheads="1"/>
          </p:cNvSpPr>
          <p:nvPr>
            <p:ph type="body" idx="1"/>
          </p:nvPr>
        </p:nvSpPr>
        <p:spPr bwMode="auto">
          <a:xfrm>
            <a:off x="3290888" y="8980488"/>
            <a:ext cx="37309425" cy="1865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66B7F0-35AA-05C9-8E60-334DEC8F2F24}"/>
              </a:ext>
            </a:extLst>
          </p:cNvPr>
          <p:cNvSpPr>
            <a:spLocks noGrp="1" noChangeArrowheads="1"/>
          </p:cNvSpPr>
          <p:nvPr>
            <p:ph type="dt" sz="half" idx="2"/>
          </p:nvPr>
        </p:nvSpPr>
        <p:spPr bwMode="auto">
          <a:xfrm>
            <a:off x="3290888"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ltLang="en-US"/>
          </a:p>
        </p:txBody>
      </p:sp>
      <p:sp>
        <p:nvSpPr>
          <p:cNvPr id="1029" name="Rectangle 5">
            <a:extLst>
              <a:ext uri="{FF2B5EF4-FFF2-40B4-BE49-F238E27FC236}">
                <a16:creationId xmlns:a16="http://schemas.microsoft.com/office/drawing/2014/main" id="{F4C1B43B-BBFE-D4A0-621C-4E8B3BEE1D11}"/>
              </a:ext>
            </a:extLst>
          </p:cNvPr>
          <p:cNvSpPr>
            <a:spLocks noGrp="1" noChangeArrowheads="1"/>
          </p:cNvSpPr>
          <p:nvPr>
            <p:ph type="ftr" sz="quarter" idx="3"/>
          </p:nvPr>
        </p:nvSpPr>
        <p:spPr bwMode="auto">
          <a:xfrm>
            <a:off x="14997113" y="28325763"/>
            <a:ext cx="13896975"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ltLang="en-US"/>
          </a:p>
        </p:txBody>
      </p:sp>
      <p:sp>
        <p:nvSpPr>
          <p:cNvPr id="1030" name="Rectangle 6">
            <a:extLst>
              <a:ext uri="{FF2B5EF4-FFF2-40B4-BE49-F238E27FC236}">
                <a16:creationId xmlns:a16="http://schemas.microsoft.com/office/drawing/2014/main" id="{86CDC1CA-FE58-1BD0-6183-F44E23FC1E50}"/>
              </a:ext>
            </a:extLst>
          </p:cNvPr>
          <p:cNvSpPr>
            <a:spLocks noGrp="1" noChangeArrowheads="1"/>
          </p:cNvSpPr>
          <p:nvPr>
            <p:ph type="sldNum" sz="quarter" idx="4"/>
          </p:nvPr>
        </p:nvSpPr>
        <p:spPr bwMode="auto">
          <a:xfrm>
            <a:off x="31456313"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69E45E2F-7B55-C54B-A501-E6ADB2D539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kern="12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2pPr>
      <a:lvl3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3pPr>
      <a:lvl4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4pPr>
      <a:lvl5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5pPr>
      <a:lvl6pPr marL="4572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6pPr>
      <a:lvl7pPr marL="9144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7pPr>
      <a:lvl8pPr marL="13716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8pPr>
      <a:lvl9pPr marL="18288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9pPr>
    </p:titleStyle>
    <p:bodyStyle>
      <a:lvl1pPr marL="1646238" indent="-1646238" algn="l" defTabSz="4389438" rtl="0" fontAlgn="base">
        <a:spcBef>
          <a:spcPct val="20000"/>
        </a:spcBef>
        <a:spcAft>
          <a:spcPct val="0"/>
        </a:spcAft>
        <a:buChar char="•"/>
        <a:defRPr sz="15400" kern="12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kern="1200">
          <a:solidFill>
            <a:schemeClr val="tx1"/>
          </a:solidFill>
          <a:latin typeface="+mn-lt"/>
          <a:ea typeface="+mn-ea"/>
          <a:cs typeface="+mn-cs"/>
        </a:defRPr>
      </a:lvl2pPr>
      <a:lvl3pPr marL="5486400" indent="-1096963" algn="l" defTabSz="4389438" rtl="0" fontAlgn="base">
        <a:spcBef>
          <a:spcPct val="20000"/>
        </a:spcBef>
        <a:spcAft>
          <a:spcPct val="0"/>
        </a:spcAft>
        <a:buChar char="•"/>
        <a:defRPr sz="11500" kern="1200">
          <a:solidFill>
            <a:schemeClr val="tx1"/>
          </a:solidFill>
          <a:latin typeface="+mn-lt"/>
          <a:ea typeface="+mn-ea"/>
          <a:cs typeface="+mn-cs"/>
        </a:defRPr>
      </a:lvl3pPr>
      <a:lvl4pPr marL="7680325" indent="-1096963" algn="l" defTabSz="4389438" rtl="0" fontAlgn="base">
        <a:spcBef>
          <a:spcPct val="20000"/>
        </a:spcBef>
        <a:spcAft>
          <a:spcPct val="0"/>
        </a:spcAft>
        <a:buChar char="–"/>
        <a:defRPr sz="9600" kern="1200">
          <a:solidFill>
            <a:schemeClr val="tx1"/>
          </a:solidFill>
          <a:latin typeface="+mn-lt"/>
          <a:ea typeface="+mn-ea"/>
          <a:cs typeface="+mn-cs"/>
        </a:defRPr>
      </a:lvl4pPr>
      <a:lvl5pPr marL="9875838" indent="-1096963" algn="l" defTabSz="4389438" rtl="0" fontAlgn="base">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E93AF9A7-9DFF-EED4-BE23-9A07F49E849A}"/>
              </a:ext>
            </a:extLst>
          </p:cNvPr>
          <p:cNvSpPr txBox="1">
            <a:spLocks noChangeArrowheads="1"/>
          </p:cNvSpPr>
          <p:nvPr/>
        </p:nvSpPr>
        <p:spPr bwMode="auto">
          <a:xfrm>
            <a:off x="1339850" y="706045"/>
            <a:ext cx="34340183" cy="3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defTabSz="4389438">
              <a:defRPr sz="2400">
                <a:solidFill>
                  <a:schemeClr val="tx1"/>
                </a:solidFill>
                <a:latin typeface="Arial" panose="020B0604020202020204" pitchFamily="34" charset="0"/>
                <a:ea typeface="ＭＳ Ｐゴシック" panose="020B0600070205080204" pitchFamily="34" charset="-128"/>
              </a:defRPr>
            </a:lvl2pPr>
            <a:lvl3pPr defTabSz="4389438">
              <a:defRPr sz="2400">
                <a:solidFill>
                  <a:schemeClr val="tx1"/>
                </a:solidFill>
                <a:latin typeface="Arial" panose="020B0604020202020204" pitchFamily="34" charset="0"/>
                <a:ea typeface="ＭＳ Ｐゴシック" panose="020B0600070205080204" pitchFamily="34" charset="-128"/>
              </a:defRPr>
            </a:lvl3pPr>
            <a:lvl4pPr defTabSz="4389438">
              <a:defRPr sz="2400">
                <a:solidFill>
                  <a:schemeClr val="tx1"/>
                </a:solidFill>
                <a:latin typeface="Arial" panose="020B0604020202020204" pitchFamily="34" charset="0"/>
                <a:ea typeface="ＭＳ Ｐゴシック" panose="020B0600070205080204" pitchFamily="34" charset="-128"/>
              </a:defRPr>
            </a:lvl4pPr>
            <a:lvl5pPr defTabSz="4389438">
              <a:defRPr sz="2400">
                <a:solidFill>
                  <a:schemeClr val="tx1"/>
                </a:solidFill>
                <a:latin typeface="Arial" panose="020B0604020202020204" pitchFamily="34" charset="0"/>
                <a:ea typeface="ＭＳ Ｐゴシック" panose="020B0600070205080204" pitchFamily="34" charset="-128"/>
              </a:defRPr>
            </a:lvl5pPr>
            <a:lvl6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50000"/>
              </a:lnSpc>
              <a:spcBef>
                <a:spcPct val="50000"/>
              </a:spcBef>
            </a:pPr>
            <a:endParaRPr lang="fr-FR" altLang="en-US" sz="8000" b="1">
              <a:solidFill>
                <a:schemeClr val="bg1"/>
              </a:solidFill>
              <a:latin typeface="Tahoma" panose="020B0604030504040204" pitchFamily="34" charset="0"/>
            </a:endParaRPr>
          </a:p>
          <a:p>
            <a:pPr eaLnBrk="1" hangingPunct="1">
              <a:lnSpc>
                <a:spcPct val="50000"/>
              </a:lnSpc>
              <a:spcBef>
                <a:spcPct val="50000"/>
              </a:spcBef>
            </a:pPr>
            <a:r>
              <a:rPr lang="en-US" altLang="en-US" sz="9600">
                <a:latin typeface="+mj-lt"/>
              </a:rPr>
              <a:t>Benefits of Growth Hormone Implants in Beef Cattle</a:t>
            </a:r>
          </a:p>
          <a:p>
            <a:pPr eaLnBrk="1" hangingPunct="1">
              <a:lnSpc>
                <a:spcPct val="50000"/>
              </a:lnSpc>
              <a:spcBef>
                <a:spcPct val="50000"/>
              </a:spcBef>
            </a:pPr>
            <a:r>
              <a:rPr lang="en-US" altLang="en-US" sz="7200">
                <a:latin typeface="+mj-lt"/>
              </a:rPr>
              <a:t>Brody Jones, Jaxsen Franco, and Riley Knight</a:t>
            </a:r>
            <a:endParaRPr lang="en-US" altLang="en-US" sz="4800">
              <a:latin typeface="+mj-lt"/>
            </a:endParaRPr>
          </a:p>
        </p:txBody>
      </p:sp>
      <p:sp>
        <p:nvSpPr>
          <p:cNvPr id="2057" name="Rectangle 9">
            <a:extLst>
              <a:ext uri="{FF2B5EF4-FFF2-40B4-BE49-F238E27FC236}">
                <a16:creationId xmlns:a16="http://schemas.microsoft.com/office/drawing/2014/main" id="{DE6CFA78-314C-35AC-11A9-DA67D15E539C}"/>
              </a:ext>
            </a:extLst>
          </p:cNvPr>
          <p:cNvSpPr>
            <a:spLocks noChangeArrowheads="1"/>
          </p:cNvSpPr>
          <p:nvPr/>
        </p:nvSpPr>
        <p:spPr bwMode="auto">
          <a:xfrm>
            <a:off x="921627" y="5547073"/>
            <a:ext cx="13607652" cy="6563945"/>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76" name="Line 28">
            <a:extLst>
              <a:ext uri="{FF2B5EF4-FFF2-40B4-BE49-F238E27FC236}">
                <a16:creationId xmlns:a16="http://schemas.microsoft.com/office/drawing/2014/main" id="{7F6A5409-761B-EE87-1454-3ADF7AC55C26}"/>
              </a:ext>
            </a:extLst>
          </p:cNvPr>
          <p:cNvSpPr>
            <a:spLocks noChangeShapeType="1"/>
          </p:cNvSpPr>
          <p:nvPr/>
        </p:nvSpPr>
        <p:spPr bwMode="auto">
          <a:xfrm>
            <a:off x="-10319" y="4879725"/>
            <a:ext cx="43891200" cy="0"/>
          </a:xfrm>
          <a:prstGeom prst="line">
            <a:avLst/>
          </a:prstGeom>
          <a:noFill/>
          <a:ln w="317500">
            <a:solidFill>
              <a:srgbClr val="FFE34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2" name="Text Box 64">
            <a:extLst>
              <a:ext uri="{FF2B5EF4-FFF2-40B4-BE49-F238E27FC236}">
                <a16:creationId xmlns:a16="http://schemas.microsoft.com/office/drawing/2014/main" id="{EF0D6D78-457D-C2D7-9409-FB201364BFEB}"/>
              </a:ext>
            </a:extLst>
          </p:cNvPr>
          <p:cNvSpPr txBox="1">
            <a:spLocks noChangeArrowheads="1"/>
          </p:cNvSpPr>
          <p:nvPr/>
        </p:nvSpPr>
        <p:spPr bwMode="auto">
          <a:xfrm>
            <a:off x="15667831" y="6568174"/>
            <a:ext cx="12534900" cy="224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indent="0"/>
            <a:r>
              <a:rPr lang="en-US" altLang="en-US" sz="2800"/>
              <a:t>In order to test the hypothesis which stated, “If growth hormone implants were used in the production of beef cattle, producers would see an increase in productivity through gains in feed efficiency and average daily gain.”  Based on the research articles used, the findings were arranged in averages found from the results discussed in varying articles. </a:t>
            </a:r>
          </a:p>
        </p:txBody>
      </p:sp>
      <p:sp>
        <p:nvSpPr>
          <p:cNvPr id="2213" name="Text Box 165">
            <a:extLst>
              <a:ext uri="{FF2B5EF4-FFF2-40B4-BE49-F238E27FC236}">
                <a16:creationId xmlns:a16="http://schemas.microsoft.com/office/drawing/2014/main" id="{C631C353-3950-9B65-9201-CB18524A0229}"/>
              </a:ext>
            </a:extLst>
          </p:cNvPr>
          <p:cNvSpPr txBox="1">
            <a:spLocks noChangeArrowheads="1"/>
          </p:cNvSpPr>
          <p:nvPr/>
        </p:nvSpPr>
        <p:spPr bwMode="auto">
          <a:xfrm>
            <a:off x="1149106" y="6754517"/>
            <a:ext cx="12800012" cy="826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p>
            <a:r>
              <a:rPr lang="en-US" altLang="en-US" sz="2800" dirty="0">
                <a:latin typeface="Arial"/>
                <a:ea typeface="ＭＳ Ｐゴシック"/>
                <a:cs typeface="Arial"/>
              </a:rPr>
              <a:t>Beef cattle producers in the United States have seen a significant increase in input cost over the past 3 years, causing chance for high profits to become harder to attain. According to the USDA (2022) beef cattle feed prices had rose 16% between May 2021 and May 2022 also, noting corn, the main ingredient in cattle feed, is projected to hit $5.95 per bushel. This would be the highest season-average farm price since 2012/2013 marketing year.  According to the American Farm Bureau Federation (AFBF, 2022) Iowa State University estimated that the total cost to finish out a 760 </a:t>
            </a:r>
            <a:r>
              <a:rPr lang="en-US" altLang="en-US" sz="2800" dirty="0" err="1">
                <a:latin typeface="Arial"/>
                <a:ea typeface="ＭＳ Ｐゴシック"/>
                <a:cs typeface="Arial"/>
              </a:rPr>
              <a:t>lb</a:t>
            </a:r>
            <a:r>
              <a:rPr lang="en-US" altLang="en-US" sz="2800" dirty="0">
                <a:latin typeface="Arial"/>
                <a:ea typeface="ＭＳ Ｐゴシック"/>
                <a:cs typeface="Arial"/>
              </a:rPr>
              <a:t> steer in March of 2022 would cost $1,802.58. They also mentioned with the rising costs of feed, corn, and hay among other things the break-even price was estimated to be $138.66 cwt, which is an increase of 12.8% from the year 2021. “These rising costs will make profitability an uphill battle” (AFBF, 2022). </a:t>
            </a:r>
            <a:endParaRPr lang="en-US" altLang="en-US" sz="2800">
              <a:latin typeface="Arial"/>
              <a:ea typeface="ＭＳ Ｐゴシック"/>
              <a:cs typeface="Arial"/>
            </a:endParaRPr>
          </a:p>
          <a:p>
            <a:pPr marL="457200" indent="-457200">
              <a:lnSpc>
                <a:spcPct val="150000"/>
              </a:lnSpc>
              <a:buFont typeface="Arial"/>
              <a:buChar char="•"/>
            </a:pPr>
            <a:endParaRPr lang="en-US" altLang="en-US" sz="2600">
              <a:cs typeface="Arial" panose="020B0604020202020204" pitchFamily="34" charset="0"/>
            </a:endParaRPr>
          </a:p>
          <a:p>
            <a:pPr algn="ctr"/>
            <a:endParaRPr lang="en-US" altLang="en-US" sz="2600">
              <a:cs typeface="Arial" panose="020B0604020202020204" pitchFamily="34" charset="0"/>
            </a:endParaRPr>
          </a:p>
          <a:p>
            <a:endParaRPr lang="en-US" altLang="en-US" sz="2600">
              <a:latin typeface="Arial"/>
              <a:ea typeface="ＭＳ Ｐゴシック"/>
              <a:cs typeface="Arial"/>
            </a:endParaRPr>
          </a:p>
          <a:p>
            <a:endParaRPr lang="en-US" altLang="en-US" sz="2600">
              <a:latin typeface="Arial"/>
              <a:ea typeface="ＭＳ Ｐゴシック"/>
              <a:cs typeface="Arial"/>
            </a:endParaRPr>
          </a:p>
          <a:p>
            <a:endParaRPr lang="en-US" altLang="en-US" sz="2600">
              <a:latin typeface="Arial"/>
              <a:ea typeface="ＭＳ Ｐゴシック"/>
              <a:cs typeface="Arial"/>
            </a:endParaRPr>
          </a:p>
          <a:p>
            <a:endParaRPr lang="en-US" altLang="en-US" sz="2600">
              <a:latin typeface="Arial"/>
              <a:ea typeface="ＭＳ Ｐゴシック"/>
              <a:cs typeface="Arial"/>
            </a:endParaRPr>
          </a:p>
          <a:p>
            <a:endParaRPr lang="en-US" altLang="en-US" sz="2600">
              <a:latin typeface="Arial"/>
              <a:ea typeface="ＭＳ Ｐゴシック"/>
              <a:cs typeface="Arial"/>
            </a:endParaRPr>
          </a:p>
        </p:txBody>
      </p:sp>
      <p:sp>
        <p:nvSpPr>
          <p:cNvPr id="2216" name="Text Box 168">
            <a:extLst>
              <a:ext uri="{FF2B5EF4-FFF2-40B4-BE49-F238E27FC236}">
                <a16:creationId xmlns:a16="http://schemas.microsoft.com/office/drawing/2014/main" id="{6BD734D6-3DC7-18E9-995F-5CEA775069FD}"/>
              </a:ext>
            </a:extLst>
          </p:cNvPr>
          <p:cNvSpPr txBox="1">
            <a:spLocks noChangeArrowheads="1"/>
          </p:cNvSpPr>
          <p:nvPr/>
        </p:nvSpPr>
        <p:spPr bwMode="auto">
          <a:xfrm>
            <a:off x="18364200" y="22529800"/>
            <a:ext cx="447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293" name="Text Box 245">
            <a:extLst>
              <a:ext uri="{FF2B5EF4-FFF2-40B4-BE49-F238E27FC236}">
                <a16:creationId xmlns:a16="http://schemas.microsoft.com/office/drawing/2014/main" id="{493C3F7E-6466-1F0B-823C-B38C90DDCA9B}"/>
              </a:ext>
            </a:extLst>
          </p:cNvPr>
          <p:cNvSpPr txBox="1">
            <a:spLocks noChangeArrowheads="1"/>
          </p:cNvSpPr>
          <p:nvPr/>
        </p:nvSpPr>
        <p:spPr bwMode="auto">
          <a:xfrm>
            <a:off x="16332200" y="24358600"/>
            <a:ext cx="6654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294" name="Text Box 246">
            <a:extLst>
              <a:ext uri="{FF2B5EF4-FFF2-40B4-BE49-F238E27FC236}">
                <a16:creationId xmlns:a16="http://schemas.microsoft.com/office/drawing/2014/main" id="{3849A8AD-F69A-C034-5AFB-F28CA3FF9FA3}"/>
              </a:ext>
            </a:extLst>
          </p:cNvPr>
          <p:cNvSpPr txBox="1">
            <a:spLocks noChangeArrowheads="1"/>
          </p:cNvSpPr>
          <p:nvPr/>
        </p:nvSpPr>
        <p:spPr bwMode="auto">
          <a:xfrm>
            <a:off x="16306800" y="24739600"/>
            <a:ext cx="518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546" name="Text Box 498">
            <a:extLst>
              <a:ext uri="{FF2B5EF4-FFF2-40B4-BE49-F238E27FC236}">
                <a16:creationId xmlns:a16="http://schemas.microsoft.com/office/drawing/2014/main" id="{6E752219-0ACC-F5B5-4A1F-E104FB015A3E}"/>
              </a:ext>
            </a:extLst>
          </p:cNvPr>
          <p:cNvSpPr txBox="1">
            <a:spLocks noChangeArrowheads="1"/>
          </p:cNvSpPr>
          <p:nvPr/>
        </p:nvSpPr>
        <p:spPr bwMode="auto">
          <a:xfrm>
            <a:off x="16451263" y="21475700"/>
            <a:ext cx="121999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588" name="Text Box 540">
            <a:extLst>
              <a:ext uri="{FF2B5EF4-FFF2-40B4-BE49-F238E27FC236}">
                <a16:creationId xmlns:a16="http://schemas.microsoft.com/office/drawing/2014/main" id="{1BD01A1B-59FE-FD05-DBAD-FB9247F68EBD}"/>
              </a:ext>
            </a:extLst>
          </p:cNvPr>
          <p:cNvSpPr txBox="1">
            <a:spLocks noChangeArrowheads="1"/>
          </p:cNvSpPr>
          <p:nvPr/>
        </p:nvSpPr>
        <p:spPr bwMode="auto">
          <a:xfrm>
            <a:off x="29667200" y="29565600"/>
            <a:ext cx="13843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a:solidFill>
                  <a:schemeClr val="bg1"/>
                </a:solidFill>
              </a:rPr>
              <a:t>Special Thanks to our Project Sponsors: </a:t>
            </a:r>
          </a:p>
        </p:txBody>
      </p:sp>
      <p:pic>
        <p:nvPicPr>
          <p:cNvPr id="5" name="Picture 4" descr="Logo, company name&#10;&#10;Description automatically generated">
            <a:extLst>
              <a:ext uri="{FF2B5EF4-FFF2-40B4-BE49-F238E27FC236}">
                <a16:creationId xmlns:a16="http://schemas.microsoft.com/office/drawing/2014/main" id="{C116541C-884A-D95F-C5F5-F9080E702D55}"/>
              </a:ext>
            </a:extLst>
          </p:cNvPr>
          <p:cNvPicPr>
            <a:picLocks noChangeAspect="1"/>
          </p:cNvPicPr>
          <p:nvPr/>
        </p:nvPicPr>
        <p:blipFill>
          <a:blip r:embed="rId3"/>
          <a:stretch>
            <a:fillRect/>
          </a:stretch>
        </p:blipFill>
        <p:spPr>
          <a:xfrm>
            <a:off x="35680033" y="272199"/>
            <a:ext cx="6623667" cy="5113938"/>
          </a:xfrm>
          <a:prstGeom prst="rect">
            <a:avLst/>
          </a:prstGeom>
        </p:spPr>
      </p:pic>
      <p:sp>
        <p:nvSpPr>
          <p:cNvPr id="3" name="Text Box 49">
            <a:extLst>
              <a:ext uri="{FF2B5EF4-FFF2-40B4-BE49-F238E27FC236}">
                <a16:creationId xmlns:a16="http://schemas.microsoft.com/office/drawing/2014/main" id="{82288298-CE93-B8E0-F049-9AE64171FE03}"/>
              </a:ext>
            </a:extLst>
          </p:cNvPr>
          <p:cNvSpPr txBox="1">
            <a:spLocks noChangeArrowheads="1"/>
          </p:cNvSpPr>
          <p:nvPr/>
        </p:nvSpPr>
        <p:spPr bwMode="auto">
          <a:xfrm>
            <a:off x="1149106" y="5913078"/>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Introduction </a:t>
            </a:r>
          </a:p>
        </p:txBody>
      </p:sp>
      <p:grpSp>
        <p:nvGrpSpPr>
          <p:cNvPr id="2066" name="Group 2065">
            <a:extLst>
              <a:ext uri="{FF2B5EF4-FFF2-40B4-BE49-F238E27FC236}">
                <a16:creationId xmlns:a16="http://schemas.microsoft.com/office/drawing/2014/main" id="{690E10CC-FEA2-4FCA-391E-562DC3F67DB2}"/>
              </a:ext>
            </a:extLst>
          </p:cNvPr>
          <p:cNvGrpSpPr/>
          <p:nvPr/>
        </p:nvGrpSpPr>
        <p:grpSpPr>
          <a:xfrm>
            <a:off x="901112" y="12605421"/>
            <a:ext cx="13682235" cy="3359450"/>
            <a:chOff x="915611" y="16529284"/>
            <a:chExt cx="13551477" cy="3926300"/>
          </a:xfrm>
        </p:grpSpPr>
        <p:sp>
          <p:nvSpPr>
            <p:cNvPr id="2059" name="Rectangle 11">
              <a:extLst>
                <a:ext uri="{FF2B5EF4-FFF2-40B4-BE49-F238E27FC236}">
                  <a16:creationId xmlns:a16="http://schemas.microsoft.com/office/drawing/2014/main" id="{01C886A9-8D45-7CDD-B04F-A94C7041509A}"/>
                </a:ext>
              </a:extLst>
            </p:cNvPr>
            <p:cNvSpPr>
              <a:spLocks noChangeArrowheads="1"/>
            </p:cNvSpPr>
            <p:nvPr/>
          </p:nvSpPr>
          <p:spPr bwMode="auto">
            <a:xfrm>
              <a:off x="921627" y="16529284"/>
              <a:ext cx="13545461" cy="3926300"/>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6" name="Text Box 49">
              <a:extLst>
                <a:ext uri="{FF2B5EF4-FFF2-40B4-BE49-F238E27FC236}">
                  <a16:creationId xmlns:a16="http://schemas.microsoft.com/office/drawing/2014/main" id="{48A57C84-1D62-E51E-425F-18180DF9294B}"/>
                </a:ext>
              </a:extLst>
            </p:cNvPr>
            <p:cNvSpPr txBox="1">
              <a:spLocks noChangeArrowheads="1"/>
            </p:cNvSpPr>
            <p:nvPr/>
          </p:nvSpPr>
          <p:spPr bwMode="auto">
            <a:xfrm>
              <a:off x="1046331" y="16722025"/>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Research Purpose and/or Question(s)</a:t>
              </a:r>
            </a:p>
          </p:txBody>
        </p:sp>
        <p:sp>
          <p:nvSpPr>
            <p:cNvPr id="7" name="Text Box 165">
              <a:extLst>
                <a:ext uri="{FF2B5EF4-FFF2-40B4-BE49-F238E27FC236}">
                  <a16:creationId xmlns:a16="http://schemas.microsoft.com/office/drawing/2014/main" id="{06DDFB6D-262B-60F1-B826-0992C120C5E8}"/>
                </a:ext>
              </a:extLst>
            </p:cNvPr>
            <p:cNvSpPr txBox="1">
              <a:spLocks noChangeArrowheads="1"/>
            </p:cNvSpPr>
            <p:nvPr/>
          </p:nvSpPr>
          <p:spPr bwMode="auto">
            <a:xfrm>
              <a:off x="915611" y="17458541"/>
              <a:ext cx="12800012" cy="198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2800"/>
                <a:t>This study provides an insight into the benefit of using growth hormone implants in the production of beef cattle. The paper looks at the rising costs of input prices, cattle market supply in the US, and the effects these implants had on beef cattle of varying species and environments.</a:t>
              </a:r>
              <a:endParaRPr lang="en-US" altLang="en-US" sz="2800"/>
            </a:p>
          </p:txBody>
        </p:sp>
      </p:grpSp>
      <p:sp>
        <p:nvSpPr>
          <p:cNvPr id="10" name="Rectangle 9">
            <a:extLst>
              <a:ext uri="{FF2B5EF4-FFF2-40B4-BE49-F238E27FC236}">
                <a16:creationId xmlns:a16="http://schemas.microsoft.com/office/drawing/2014/main" id="{70798DDF-E5FE-95C6-760F-F90A5FA660C5}"/>
              </a:ext>
            </a:extLst>
          </p:cNvPr>
          <p:cNvSpPr>
            <a:spLocks noChangeArrowheads="1"/>
          </p:cNvSpPr>
          <p:nvPr/>
        </p:nvSpPr>
        <p:spPr bwMode="auto">
          <a:xfrm>
            <a:off x="15358136" y="5547073"/>
            <a:ext cx="13564066" cy="779745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1" name="Rectangle 10">
            <a:extLst>
              <a:ext uri="{FF2B5EF4-FFF2-40B4-BE49-F238E27FC236}">
                <a16:creationId xmlns:a16="http://schemas.microsoft.com/office/drawing/2014/main" id="{44D17A66-E332-886F-25E9-3E1FEAE591CA}"/>
              </a:ext>
            </a:extLst>
          </p:cNvPr>
          <p:cNvSpPr>
            <a:spLocks noChangeArrowheads="1"/>
          </p:cNvSpPr>
          <p:nvPr/>
        </p:nvSpPr>
        <p:spPr bwMode="auto">
          <a:xfrm>
            <a:off x="15392253" y="14015266"/>
            <a:ext cx="13564066" cy="1620794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2" name="Text Box 49">
            <a:extLst>
              <a:ext uri="{FF2B5EF4-FFF2-40B4-BE49-F238E27FC236}">
                <a16:creationId xmlns:a16="http://schemas.microsoft.com/office/drawing/2014/main" id="{6D06E305-F4CC-A2F9-BDBC-D802CEE01EE2}"/>
              </a:ext>
            </a:extLst>
          </p:cNvPr>
          <p:cNvSpPr txBox="1">
            <a:spLocks noChangeArrowheads="1"/>
          </p:cNvSpPr>
          <p:nvPr/>
        </p:nvSpPr>
        <p:spPr bwMode="auto">
          <a:xfrm>
            <a:off x="15858647" y="5755553"/>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Analysis </a:t>
            </a:r>
          </a:p>
        </p:txBody>
      </p:sp>
      <p:sp>
        <p:nvSpPr>
          <p:cNvPr id="13" name="Text Box 49">
            <a:extLst>
              <a:ext uri="{FF2B5EF4-FFF2-40B4-BE49-F238E27FC236}">
                <a16:creationId xmlns:a16="http://schemas.microsoft.com/office/drawing/2014/main" id="{43362F36-5D6F-F036-0A29-615C36C4E0E9}"/>
              </a:ext>
            </a:extLst>
          </p:cNvPr>
          <p:cNvSpPr txBox="1">
            <a:spLocks noChangeArrowheads="1"/>
          </p:cNvSpPr>
          <p:nvPr/>
        </p:nvSpPr>
        <p:spPr bwMode="auto">
          <a:xfrm>
            <a:off x="15738475" y="14150025"/>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Findings/Results </a:t>
            </a:r>
          </a:p>
        </p:txBody>
      </p:sp>
      <p:sp>
        <p:nvSpPr>
          <p:cNvPr id="15" name="Text Box 165">
            <a:extLst>
              <a:ext uri="{FF2B5EF4-FFF2-40B4-BE49-F238E27FC236}">
                <a16:creationId xmlns:a16="http://schemas.microsoft.com/office/drawing/2014/main" id="{8C03F30F-4601-9473-5D57-B8FAC2B93CAB}"/>
              </a:ext>
            </a:extLst>
          </p:cNvPr>
          <p:cNvSpPr txBox="1">
            <a:spLocks noChangeArrowheads="1"/>
          </p:cNvSpPr>
          <p:nvPr/>
        </p:nvSpPr>
        <p:spPr bwMode="auto">
          <a:xfrm>
            <a:off x="15713476" y="14779051"/>
            <a:ext cx="12795452" cy="1656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p>
            <a:pPr marL="0" marR="0">
              <a:lnSpc>
                <a:spcPct val="200000"/>
              </a:lnSpc>
              <a:spcBef>
                <a:spcPts val="0"/>
              </a:spcBef>
              <a:spcAft>
                <a:spcPts val="0"/>
              </a:spcAft>
            </a:pPr>
            <a:r>
              <a:rPr lang="en-US" sz="2600" b="1" dirty="0">
                <a:effectLst/>
                <a:latin typeface="+mj-lt"/>
                <a:ea typeface="Calibri" panose="020F0502020204030204" pitchFamily="34" charset="0"/>
                <a:cs typeface="Times New Roman"/>
              </a:rPr>
              <a:t>Table 1</a:t>
            </a:r>
            <a:endParaRPr lang="en-US" sz="2600" dirty="0">
              <a:effectLst/>
              <a:latin typeface="+mj-lt"/>
              <a:ea typeface="Calibri" panose="020F0502020204030204" pitchFamily="34" charset="0"/>
              <a:cs typeface="Times New Roman"/>
            </a:endParaRPr>
          </a:p>
          <a:p>
            <a:pPr marL="0" marR="0">
              <a:lnSpc>
                <a:spcPct val="150000"/>
              </a:lnSpc>
              <a:spcBef>
                <a:spcPts val="0"/>
              </a:spcBef>
              <a:spcAft>
                <a:spcPts val="0"/>
              </a:spcAft>
            </a:pPr>
            <a:r>
              <a:rPr lang="en-US" sz="2600" dirty="0">
                <a:effectLst/>
                <a:latin typeface="+mj-lt"/>
                <a:ea typeface="Calibri" panose="020F0502020204030204" pitchFamily="34" charset="0"/>
                <a:cs typeface="Times New Roman"/>
              </a:rPr>
              <a:t>Effects of steroidal Implants on Feedlot Performance of Holstein Steers (Carvalho, et. </a:t>
            </a:r>
            <a:r>
              <a:rPr lang="en-US" sz="2600" dirty="0">
                <a:latin typeface="+mj-lt"/>
                <a:ea typeface="Calibri" panose="020F0502020204030204" pitchFamily="34" charset="0"/>
                <a:cs typeface="Times New Roman"/>
              </a:rPr>
              <a:t>al</a:t>
            </a:r>
            <a:r>
              <a:rPr lang="en-US" sz="2600" dirty="0">
                <a:effectLst/>
                <a:latin typeface="+mj-lt"/>
                <a:ea typeface="Calibri" panose="020F0502020204030204" pitchFamily="34" charset="0"/>
                <a:cs typeface="Times New Roman"/>
              </a:rPr>
              <a:t>, 2019)</a:t>
            </a:r>
          </a:p>
          <a:p>
            <a:pPr marL="0" marR="0" algn="ctr">
              <a:lnSpc>
                <a:spcPct val="150000"/>
              </a:lnSpc>
              <a:spcBef>
                <a:spcPts val="0"/>
              </a:spcBef>
              <a:spcAft>
                <a:spcPts val="0"/>
              </a:spcAft>
            </a:pPr>
            <a:r>
              <a:rPr lang="en-US" sz="2600" b="1" dirty="0">
                <a:effectLst/>
                <a:latin typeface="+mj-lt"/>
                <a:ea typeface="Calibri" panose="020F0502020204030204" pitchFamily="34" charset="0"/>
                <a:cs typeface="Times New Roman"/>
              </a:rPr>
              <a:t>Non- Implanted </a:t>
            </a:r>
            <a:r>
              <a:rPr lang="en-US" sz="2600" dirty="0">
                <a:effectLst/>
                <a:latin typeface="+mj-lt"/>
                <a:ea typeface="Calibri" panose="020F0502020204030204" pitchFamily="34" charset="0"/>
                <a:cs typeface="Times New Roman"/>
              </a:rPr>
              <a:t>			</a:t>
            </a:r>
            <a:r>
              <a:rPr lang="en-US" sz="2600" b="1" dirty="0">
                <a:effectLst/>
                <a:latin typeface="+mj-lt"/>
                <a:ea typeface="Calibri" panose="020F0502020204030204" pitchFamily="34" charset="0"/>
                <a:cs typeface="Times New Roman"/>
              </a:rPr>
              <a:t>Implanted</a:t>
            </a:r>
          </a:p>
          <a:p>
            <a:pPr marL="0" marR="0" algn="ctr">
              <a:lnSpc>
                <a:spcPct val="150000"/>
              </a:lnSpc>
              <a:spcBef>
                <a:spcPts val="0"/>
              </a:spcBef>
              <a:spcAft>
                <a:spcPts val="0"/>
              </a:spcAft>
            </a:pPr>
            <a:endParaRPr lang="en-US" sz="2600">
              <a:effectLst/>
              <a:latin typeface="+mj-lt"/>
              <a:ea typeface="Calibri" panose="020F0502020204030204" pitchFamily="34" charset="0"/>
              <a:cs typeface="Times New Roman" panose="02020603050405020304" pitchFamily="18" charset="0"/>
            </a:endParaRPr>
          </a:p>
          <a:p>
            <a:pPr>
              <a:lnSpc>
                <a:spcPct val="150000"/>
              </a:lnSpc>
              <a:spcBef>
                <a:spcPts val="0"/>
              </a:spcBef>
              <a:spcAft>
                <a:spcPts val="0"/>
              </a:spcAft>
            </a:pPr>
            <a:r>
              <a:rPr lang="en-US" sz="2600" dirty="0">
                <a:latin typeface="+mj-lt"/>
                <a:ea typeface="Calibri" panose="020F0502020204030204" pitchFamily="34" charset="0"/>
                <a:cs typeface="Times New Roman"/>
              </a:rPr>
              <a:t>n,</a:t>
            </a:r>
            <a:r>
              <a:rPr lang="en-US" sz="2600" dirty="0">
                <a:effectLst/>
                <a:latin typeface="+mj-lt"/>
                <a:ea typeface="Calibri" panose="020F0502020204030204" pitchFamily="34" charset="0"/>
                <a:cs typeface="Times New Roman"/>
              </a:rPr>
              <a:t> steers			35				</a:t>
            </a: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35</a:t>
            </a:r>
          </a:p>
          <a:p>
            <a:pPr marL="0" marR="0">
              <a:lnSpc>
                <a:spcPct val="150000"/>
              </a:lnSpc>
              <a:spcBef>
                <a:spcPts val="0"/>
              </a:spcBef>
              <a:spcAft>
                <a:spcPts val="0"/>
              </a:spcAft>
            </a:pPr>
            <a:r>
              <a:rPr lang="en-US" sz="2600" b="1" dirty="0">
                <a:effectLst/>
                <a:latin typeface="+mj-lt"/>
                <a:ea typeface="Calibri" panose="020F0502020204030204" pitchFamily="34" charset="0"/>
                <a:cs typeface="Times New Roman"/>
              </a:rPr>
              <a:t>Live weight, kg</a:t>
            </a:r>
          </a:p>
          <a:p>
            <a:pPr>
              <a:lnSpc>
                <a:spcPct val="150000"/>
              </a:lnSpc>
              <a:spcBef>
                <a:spcPts val="0"/>
              </a:spcBef>
              <a:spcAft>
                <a:spcPts val="0"/>
              </a:spcAft>
            </a:pP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Initial 			274				</a:t>
            </a: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276</a:t>
            </a:r>
          </a:p>
          <a:p>
            <a:pPr>
              <a:lnSpc>
                <a:spcPct val="150000"/>
              </a:lnSpc>
              <a:spcBef>
                <a:spcPts val="0"/>
              </a:spcBef>
              <a:spcAft>
                <a:spcPts val="0"/>
              </a:spcAft>
            </a:pP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84 Days			413				</a:t>
            </a: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440</a:t>
            </a:r>
            <a:r>
              <a:rPr lang="en-US" sz="2600" dirty="0">
                <a:latin typeface="+mj-lt"/>
                <a:ea typeface="Calibri" panose="020F0502020204030204" pitchFamily="34" charset="0"/>
                <a:cs typeface="Times New Roman"/>
              </a:rPr>
              <a:t> </a:t>
            </a:r>
            <a:endParaRPr lang="en-US" sz="2600" dirty="0">
              <a:effectLst/>
              <a:latin typeface="+mj-lt"/>
              <a:ea typeface="Calibri" panose="020F0502020204030204" pitchFamily="34" charset="0"/>
              <a:cs typeface="Times New Roman" panose="02020603050405020304" pitchFamily="18" charset="0"/>
            </a:endParaRPr>
          </a:p>
          <a:p>
            <a:pPr>
              <a:lnSpc>
                <a:spcPct val="150000"/>
              </a:lnSpc>
              <a:spcBef>
                <a:spcPts val="0"/>
              </a:spcBef>
              <a:spcAft>
                <a:spcPts val="0"/>
              </a:spcAft>
            </a:pP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Final 			542				</a:t>
            </a: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598</a:t>
            </a:r>
          </a:p>
          <a:p>
            <a:pPr marL="0" marR="0">
              <a:lnSpc>
                <a:spcPct val="150000"/>
              </a:lnSpc>
              <a:spcBef>
                <a:spcPts val="0"/>
              </a:spcBef>
              <a:spcAft>
                <a:spcPts val="0"/>
              </a:spcAft>
            </a:pPr>
            <a:r>
              <a:rPr lang="en-US" sz="2600" b="1" dirty="0">
                <a:effectLst/>
                <a:latin typeface="+mj-lt"/>
                <a:ea typeface="Calibri" panose="020F0502020204030204" pitchFamily="34" charset="0"/>
                <a:cs typeface="Times New Roman"/>
              </a:rPr>
              <a:t>ADG, kg/D</a:t>
            </a:r>
          </a:p>
          <a:p>
            <a:pPr>
              <a:lnSpc>
                <a:spcPct val="150000"/>
              </a:lnSpc>
              <a:spcBef>
                <a:spcPts val="0"/>
              </a:spcBef>
              <a:spcAft>
                <a:spcPts val="0"/>
              </a:spcAft>
            </a:pP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Days 1 to 84		1.65 				</a:t>
            </a: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1.96</a:t>
            </a:r>
          </a:p>
          <a:p>
            <a:pPr>
              <a:lnSpc>
                <a:spcPct val="150000"/>
              </a:lnSpc>
              <a:spcBef>
                <a:spcPts val="0"/>
              </a:spcBef>
              <a:spcAft>
                <a:spcPts val="0"/>
              </a:spcAft>
            </a:pP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Days 85 to 186		1.27			</a:t>
            </a: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1.54</a:t>
            </a:r>
          </a:p>
          <a:p>
            <a:pPr>
              <a:lnSpc>
                <a:spcPct val="150000"/>
              </a:lnSpc>
              <a:spcBef>
                <a:spcPts val="0"/>
              </a:spcBef>
              <a:spcAft>
                <a:spcPts val="0"/>
              </a:spcAft>
            </a:pP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Days 1 to 186 		1.44				</a:t>
            </a:r>
            <a:r>
              <a:rPr lang="en-US" sz="2600" dirty="0">
                <a:latin typeface="+mj-lt"/>
                <a:ea typeface="Calibri" panose="020F0502020204030204" pitchFamily="34" charset="0"/>
                <a:cs typeface="Times New Roman"/>
              </a:rPr>
              <a:t>     </a:t>
            </a:r>
            <a:r>
              <a:rPr lang="en-US" sz="2600" dirty="0">
                <a:effectLst/>
                <a:latin typeface="+mj-lt"/>
                <a:ea typeface="Calibri" panose="020F0502020204030204" pitchFamily="34" charset="0"/>
                <a:cs typeface="Times New Roman"/>
              </a:rPr>
              <a:t> 1.73</a:t>
            </a:r>
          </a:p>
          <a:p>
            <a:pPr lvl="0"/>
            <a:endParaRPr lang="en-US" altLang="en-US" sz="2600">
              <a:latin typeface="Arial"/>
              <a:ea typeface="ＭＳ Ｐゴシック"/>
              <a:cs typeface="Arial"/>
            </a:endParaRPr>
          </a:p>
          <a:p>
            <a:pPr lvl="0"/>
            <a:endParaRPr lang="en-US" altLang="en-US" sz="2600">
              <a:cs typeface="Arial"/>
            </a:endParaRPr>
          </a:p>
          <a:p>
            <a:r>
              <a:rPr lang="en-US" sz="2600" b="1" dirty="0">
                <a:latin typeface="Arial"/>
                <a:ea typeface="ＭＳ Ｐゴシック"/>
                <a:cs typeface="Arial"/>
              </a:rPr>
              <a:t>Table 3</a:t>
            </a:r>
          </a:p>
          <a:p>
            <a:endParaRPr lang="en-US">
              <a:latin typeface="Arial"/>
              <a:ea typeface="ＭＳ Ｐゴシック"/>
            </a:endParaRPr>
          </a:p>
          <a:p>
            <a:r>
              <a:rPr lang="en-US" sz="2600" dirty="0">
                <a:latin typeface="Arial"/>
                <a:ea typeface="ＭＳ Ｐゴシック"/>
                <a:cs typeface="Arial"/>
              </a:rPr>
              <a:t>Daily gain response to use of an implant, energy supplement, and ionophore (Stewart, 2017)</a:t>
            </a:r>
          </a:p>
          <a:p>
            <a:endParaRPr lang="en-US">
              <a:latin typeface="Arial"/>
              <a:ea typeface="ＭＳ Ｐゴシック"/>
            </a:endParaRPr>
          </a:p>
          <a:p>
            <a:r>
              <a:rPr lang="en-US" sz="2600" b="1" dirty="0">
                <a:latin typeface="Arial"/>
                <a:ea typeface="ＭＳ Ｐゴシック"/>
                <a:cs typeface="Arial"/>
              </a:rPr>
              <a:t>Treatment</a:t>
            </a:r>
            <a:r>
              <a:rPr lang="en-US" sz="2600" dirty="0">
                <a:latin typeface="Arial"/>
                <a:ea typeface="ＭＳ Ｐゴシック"/>
                <a:cs typeface="Arial"/>
              </a:rPr>
              <a:t>                                                        </a:t>
            </a:r>
            <a:r>
              <a:rPr lang="en-US" sz="2600" b="1" dirty="0">
                <a:latin typeface="Arial"/>
                <a:ea typeface="ＭＳ Ｐゴシック"/>
                <a:cs typeface="Arial"/>
              </a:rPr>
              <a:t>Daily Gain                               Growth</a:t>
            </a:r>
          </a:p>
          <a:p>
            <a:endParaRPr lang="en-US" sz="2600">
              <a:latin typeface="Arial"/>
              <a:ea typeface="ＭＳ Ｐゴシック"/>
              <a:cs typeface="Arial"/>
            </a:endParaRPr>
          </a:p>
          <a:p>
            <a:r>
              <a:rPr lang="en-US" sz="2600" dirty="0">
                <a:latin typeface="Arial"/>
                <a:ea typeface="ＭＳ Ｐゴシック"/>
                <a:cs typeface="Arial"/>
              </a:rPr>
              <a:t> Response, %      </a:t>
            </a:r>
            <a:endParaRPr lang="en-US" dirty="0">
              <a:latin typeface="Arial"/>
              <a:ea typeface="ＭＳ Ｐゴシック"/>
            </a:endParaRPr>
          </a:p>
          <a:p>
            <a:r>
              <a:rPr lang="en-US" sz="2600" dirty="0">
                <a:latin typeface="Arial"/>
                <a:ea typeface="ＭＳ Ｐゴシック"/>
                <a:cs typeface="Arial"/>
              </a:rPr>
              <a:t>Control                                                                  1.22                                            -</a:t>
            </a:r>
            <a:endParaRPr lang="en-US" dirty="0">
              <a:latin typeface="Arial"/>
              <a:ea typeface="ＭＳ Ｐゴシック"/>
            </a:endParaRPr>
          </a:p>
          <a:p>
            <a:r>
              <a:rPr lang="en-US" sz="2600" dirty="0">
                <a:latin typeface="Arial"/>
                <a:ea typeface="ＭＳ Ｐゴシック"/>
                <a:cs typeface="Arial"/>
              </a:rPr>
              <a:t>Implant                                                                  1.39                                        13.9</a:t>
            </a:r>
            <a:endParaRPr lang="en-US" dirty="0">
              <a:latin typeface="Arial"/>
              <a:ea typeface="ＭＳ Ｐゴシック"/>
            </a:endParaRPr>
          </a:p>
          <a:p>
            <a:r>
              <a:rPr lang="en-US" sz="2600" dirty="0">
                <a:latin typeface="Arial"/>
                <a:ea typeface="ＭＳ Ｐゴシック"/>
                <a:cs typeface="Arial"/>
              </a:rPr>
              <a:t>Control                                                                  1.35                                        10.7</a:t>
            </a:r>
            <a:endParaRPr lang="en-US" dirty="0">
              <a:latin typeface="Arial"/>
              <a:ea typeface="ＭＳ Ｐゴシック"/>
              <a:cs typeface="Arial"/>
            </a:endParaRPr>
          </a:p>
          <a:p>
            <a:r>
              <a:rPr lang="en-US" sz="2600" dirty="0">
                <a:latin typeface="Arial"/>
                <a:ea typeface="ＭＳ Ｐゴシック"/>
                <a:cs typeface="Arial"/>
              </a:rPr>
              <a:t>Supplement + ionophore                                       1.45                                        18.9</a:t>
            </a:r>
            <a:endParaRPr lang="en-US" dirty="0">
              <a:latin typeface="Arial"/>
              <a:ea typeface="ＭＳ Ｐゴシック"/>
              <a:cs typeface="Arial"/>
            </a:endParaRPr>
          </a:p>
          <a:p>
            <a:r>
              <a:rPr lang="en-US" sz="2600" dirty="0">
                <a:latin typeface="Arial"/>
                <a:ea typeface="ＭＳ Ｐゴシック"/>
                <a:cs typeface="Arial"/>
              </a:rPr>
              <a:t>Implant, supplement, and ionophore                     1.72                                        41.0</a:t>
            </a:r>
            <a:endParaRPr lang="en-US" dirty="0">
              <a:latin typeface="Arial"/>
              <a:ea typeface="ＭＳ Ｐゴシック"/>
            </a:endParaRPr>
          </a:p>
          <a:p>
            <a:endParaRPr lang="en-US" altLang="en-US" sz="2600">
              <a:cs typeface="Arial"/>
            </a:endParaRPr>
          </a:p>
          <a:p>
            <a:endParaRPr lang="en-US" altLang="en-US" sz="2600">
              <a:cs typeface="Arial"/>
            </a:endParaRPr>
          </a:p>
          <a:p>
            <a:endParaRPr lang="en-US" altLang="en-US" sz="2600">
              <a:cs typeface="Arial"/>
            </a:endParaRPr>
          </a:p>
          <a:p>
            <a:pPr marL="171450" lvl="3" indent="-171450">
              <a:lnSpc>
                <a:spcPct val="150000"/>
              </a:lnSpc>
              <a:buFont typeface="Arial,Sans-Serif"/>
              <a:buChar char="•"/>
            </a:pPr>
            <a:endParaRPr lang="en-US" sz="2600">
              <a:latin typeface="Arial"/>
              <a:ea typeface="ＭＳ Ｐゴシック"/>
              <a:cs typeface="Arial"/>
            </a:endParaRPr>
          </a:p>
        </p:txBody>
      </p:sp>
      <p:sp>
        <p:nvSpPr>
          <p:cNvPr id="16" name="Rectangle 15">
            <a:extLst>
              <a:ext uri="{FF2B5EF4-FFF2-40B4-BE49-F238E27FC236}">
                <a16:creationId xmlns:a16="http://schemas.microsoft.com/office/drawing/2014/main" id="{06C2F04B-7D9D-FED6-A7B1-C1E9EC085ED3}"/>
              </a:ext>
            </a:extLst>
          </p:cNvPr>
          <p:cNvSpPr>
            <a:spLocks noChangeArrowheads="1"/>
          </p:cNvSpPr>
          <p:nvPr/>
        </p:nvSpPr>
        <p:spPr bwMode="auto">
          <a:xfrm>
            <a:off x="29667200" y="5547073"/>
            <a:ext cx="13564066" cy="9520528"/>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8" name="Rectangle 17">
            <a:extLst>
              <a:ext uri="{FF2B5EF4-FFF2-40B4-BE49-F238E27FC236}">
                <a16:creationId xmlns:a16="http://schemas.microsoft.com/office/drawing/2014/main" id="{5222011F-19C4-C60E-C742-75F314C30569}"/>
              </a:ext>
            </a:extLst>
          </p:cNvPr>
          <p:cNvSpPr>
            <a:spLocks noChangeArrowheads="1"/>
          </p:cNvSpPr>
          <p:nvPr/>
        </p:nvSpPr>
        <p:spPr bwMode="auto">
          <a:xfrm>
            <a:off x="29660378" y="15636986"/>
            <a:ext cx="13564066" cy="9520528"/>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9" name="Rectangle 18">
            <a:extLst>
              <a:ext uri="{FF2B5EF4-FFF2-40B4-BE49-F238E27FC236}">
                <a16:creationId xmlns:a16="http://schemas.microsoft.com/office/drawing/2014/main" id="{9C1EF845-C69D-DBA5-8265-B9B7D7EF177C}"/>
              </a:ext>
            </a:extLst>
          </p:cNvPr>
          <p:cNvSpPr>
            <a:spLocks noChangeArrowheads="1"/>
          </p:cNvSpPr>
          <p:nvPr/>
        </p:nvSpPr>
        <p:spPr bwMode="auto">
          <a:xfrm>
            <a:off x="29660378" y="25723636"/>
            <a:ext cx="13564066" cy="449957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 name="Text Box 49">
            <a:extLst>
              <a:ext uri="{FF2B5EF4-FFF2-40B4-BE49-F238E27FC236}">
                <a16:creationId xmlns:a16="http://schemas.microsoft.com/office/drawing/2014/main" id="{3FC24912-FF37-EDD5-C089-2EE6F089E0F2}"/>
              </a:ext>
            </a:extLst>
          </p:cNvPr>
          <p:cNvSpPr txBox="1">
            <a:spLocks noChangeArrowheads="1"/>
          </p:cNvSpPr>
          <p:nvPr/>
        </p:nvSpPr>
        <p:spPr bwMode="auto">
          <a:xfrm>
            <a:off x="29930108" y="5755553"/>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Discussion </a:t>
            </a:r>
          </a:p>
        </p:txBody>
      </p:sp>
      <p:sp>
        <p:nvSpPr>
          <p:cNvPr id="21" name="Text Box 49">
            <a:extLst>
              <a:ext uri="{FF2B5EF4-FFF2-40B4-BE49-F238E27FC236}">
                <a16:creationId xmlns:a16="http://schemas.microsoft.com/office/drawing/2014/main" id="{23F75594-4251-CFA8-8C7D-B5B1E1D3E708}"/>
              </a:ext>
            </a:extLst>
          </p:cNvPr>
          <p:cNvSpPr txBox="1">
            <a:spLocks noChangeArrowheads="1"/>
          </p:cNvSpPr>
          <p:nvPr/>
        </p:nvSpPr>
        <p:spPr bwMode="auto">
          <a:xfrm>
            <a:off x="29930108" y="15943776"/>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Conclusion(s) / Implication(s) </a:t>
            </a:r>
          </a:p>
        </p:txBody>
      </p:sp>
      <p:sp>
        <p:nvSpPr>
          <p:cNvPr id="22" name="Text Box 49">
            <a:extLst>
              <a:ext uri="{FF2B5EF4-FFF2-40B4-BE49-F238E27FC236}">
                <a16:creationId xmlns:a16="http://schemas.microsoft.com/office/drawing/2014/main" id="{BD8E2D52-30CA-64C2-B466-5EEDA0167433}"/>
              </a:ext>
            </a:extLst>
          </p:cNvPr>
          <p:cNvSpPr txBox="1">
            <a:spLocks noChangeArrowheads="1"/>
          </p:cNvSpPr>
          <p:nvPr/>
        </p:nvSpPr>
        <p:spPr bwMode="auto">
          <a:xfrm>
            <a:off x="29930108" y="25889200"/>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References</a:t>
            </a:r>
          </a:p>
        </p:txBody>
      </p:sp>
      <p:sp>
        <p:nvSpPr>
          <p:cNvPr id="24" name="Text Box 64">
            <a:extLst>
              <a:ext uri="{FF2B5EF4-FFF2-40B4-BE49-F238E27FC236}">
                <a16:creationId xmlns:a16="http://schemas.microsoft.com/office/drawing/2014/main" id="{68EAD4B5-D1EF-7411-699E-E5E8AA6E12B0}"/>
              </a:ext>
            </a:extLst>
          </p:cNvPr>
          <p:cNvSpPr txBox="1">
            <a:spLocks noChangeArrowheads="1"/>
          </p:cNvSpPr>
          <p:nvPr/>
        </p:nvSpPr>
        <p:spPr bwMode="auto">
          <a:xfrm>
            <a:off x="29667200" y="6522310"/>
            <a:ext cx="12534900" cy="563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744220" indent="-457200">
              <a:buFont typeface="Arial"/>
              <a:buChar char="•"/>
            </a:pPr>
            <a:r>
              <a:rPr lang="en-US" sz="2800">
                <a:latin typeface="Arial"/>
                <a:ea typeface="ＭＳ Ｐゴシック"/>
                <a:cs typeface="Arial"/>
              </a:rPr>
              <a:t>After the research it was found that there is a benefit in using a growth hormone implants </a:t>
            </a:r>
          </a:p>
          <a:p>
            <a:pPr marL="744220" indent="-457200">
              <a:buFont typeface="Arial"/>
              <a:buChar char="•"/>
            </a:pPr>
            <a:r>
              <a:rPr lang="en-US" sz="2800">
                <a:latin typeface="Arial"/>
                <a:ea typeface="ＭＳ Ｐゴシック"/>
                <a:cs typeface="Arial"/>
              </a:rPr>
              <a:t>The findings displayed this method is cost effective and efficient </a:t>
            </a:r>
          </a:p>
          <a:p>
            <a:pPr marL="744220" indent="-457200">
              <a:buFont typeface="Arial,Sans-Serif"/>
              <a:buChar char="•"/>
            </a:pPr>
            <a:r>
              <a:rPr lang="en-US" sz="2800">
                <a:latin typeface="Arial"/>
                <a:ea typeface="ＭＳ Ｐゴシック"/>
                <a:cs typeface="Arial"/>
              </a:rPr>
              <a:t>Based on the results concluded that producers using growth hormones benefit by:</a:t>
            </a:r>
          </a:p>
          <a:p>
            <a:pPr marL="1828800" lvl="3" indent="-285750">
              <a:buFont typeface="Arial,Sans-Serif"/>
              <a:buChar char="•"/>
            </a:pPr>
            <a:r>
              <a:rPr lang="en-US" sz="2800">
                <a:latin typeface="Arial"/>
                <a:ea typeface="ＭＳ Ｐゴシック"/>
                <a:cs typeface="Arial"/>
              </a:rPr>
              <a:t>Increased average daily gain </a:t>
            </a:r>
          </a:p>
          <a:p>
            <a:pPr marL="1828800" lvl="3" indent="-285750">
              <a:buFont typeface="Arial,Sans-Serif"/>
              <a:buChar char="•"/>
            </a:pPr>
            <a:r>
              <a:rPr lang="en-US" sz="2800">
                <a:latin typeface="Arial"/>
                <a:ea typeface="ＭＳ Ｐゴシック"/>
                <a:cs typeface="Arial"/>
              </a:rPr>
              <a:t>Increased weaning weights</a:t>
            </a:r>
          </a:p>
          <a:p>
            <a:pPr marL="1828800" lvl="3" indent="-285750">
              <a:buFont typeface="Arial,Sans-Serif"/>
              <a:buChar char="•"/>
            </a:pPr>
            <a:r>
              <a:rPr lang="en-US" sz="2800">
                <a:latin typeface="Arial"/>
                <a:ea typeface="ＭＳ Ｐゴシック"/>
                <a:cs typeface="Arial"/>
              </a:rPr>
              <a:t>Increased feed efficiency</a:t>
            </a:r>
          </a:p>
          <a:p>
            <a:pPr marL="744220" indent="-457200">
              <a:buFont typeface="Arial"/>
              <a:buChar char="•"/>
            </a:pPr>
            <a:r>
              <a:rPr lang="en-US" sz="2800">
                <a:latin typeface="Arial"/>
                <a:ea typeface="ＭＳ Ｐゴシック"/>
                <a:cs typeface="Arial"/>
              </a:rPr>
              <a:t>There are still risks when using hormones </a:t>
            </a:r>
          </a:p>
          <a:p>
            <a:pPr marL="744220" indent="-457200">
              <a:buFont typeface="Arial"/>
              <a:buChar char="•"/>
            </a:pPr>
            <a:r>
              <a:rPr lang="en-US" sz="2800">
                <a:latin typeface="Arial"/>
                <a:ea typeface="ＭＳ Ｐゴシック"/>
                <a:cs typeface="Arial"/>
              </a:rPr>
              <a:t>It is advised that you read all directions and make yourself aware of all cautions   </a:t>
            </a:r>
            <a:endParaRPr lang="en-US" sz="2800"/>
          </a:p>
          <a:p>
            <a:pPr marL="744220" indent="-457200">
              <a:buFont typeface="Arial"/>
              <a:buChar char="•"/>
            </a:pPr>
            <a:endParaRPr lang="en-US" sz="2600">
              <a:latin typeface="Arial"/>
              <a:ea typeface="ＭＳ Ｐゴシック"/>
              <a:cs typeface="Arial"/>
            </a:endParaRPr>
          </a:p>
          <a:p>
            <a:pPr marL="1828800" lvl="3">
              <a:buFont typeface="Arial"/>
              <a:buChar char="•"/>
            </a:pPr>
            <a:endParaRPr lang="en-US" sz="2600">
              <a:latin typeface="Arial"/>
              <a:ea typeface="ＭＳ Ｐゴシック"/>
              <a:cs typeface="Arial"/>
            </a:endParaRPr>
          </a:p>
        </p:txBody>
      </p:sp>
      <p:sp>
        <p:nvSpPr>
          <p:cNvPr id="25" name="Text Box 165">
            <a:extLst>
              <a:ext uri="{FF2B5EF4-FFF2-40B4-BE49-F238E27FC236}">
                <a16:creationId xmlns:a16="http://schemas.microsoft.com/office/drawing/2014/main" id="{ED321C93-3FBA-BA9D-CB0E-A802637745F8}"/>
              </a:ext>
            </a:extLst>
          </p:cNvPr>
          <p:cNvSpPr txBox="1">
            <a:spLocks noChangeArrowheads="1"/>
          </p:cNvSpPr>
          <p:nvPr/>
        </p:nvSpPr>
        <p:spPr bwMode="auto">
          <a:xfrm>
            <a:off x="29881231" y="26450225"/>
            <a:ext cx="13337654" cy="427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p>
            <a:pPr marL="360045" marR="0" indent="-360045">
              <a:spcBef>
                <a:spcPts val="0"/>
              </a:spcBef>
              <a:spcAft>
                <a:spcPts val="0"/>
              </a:spcAft>
            </a:pPr>
            <a:r>
              <a:rPr lang="en-US" sz="1600" dirty="0">
                <a:solidFill>
                  <a:srgbClr val="000000"/>
                </a:solidFill>
                <a:effectLst/>
                <a:latin typeface="Times New Roman"/>
                <a:ea typeface="Calibri" panose="020F0502020204030204" pitchFamily="34" charset="0"/>
                <a:cs typeface="Times New Roman"/>
              </a:rPr>
              <a:t>1) Arias, R., Santa-Cruz, C., &amp; Velásquez, A. (2019). Effect of high potency growth implants on average daily gain of grass-fattened steers. </a:t>
            </a:r>
            <a:r>
              <a:rPr lang="en-US" sz="1600" i="1" dirty="0">
                <a:solidFill>
                  <a:srgbClr val="000000"/>
                </a:solidFill>
                <a:effectLst/>
                <a:latin typeface="Times New Roman"/>
                <a:ea typeface="Calibri" panose="020F0502020204030204" pitchFamily="34" charset="0"/>
                <a:cs typeface="Times New Roman"/>
              </a:rPr>
              <a:t>Animals</a:t>
            </a:r>
            <a:r>
              <a:rPr lang="en-US" sz="1600" dirty="0">
                <a:solidFill>
                  <a:srgbClr val="000000"/>
                </a:solidFill>
                <a:effectLst/>
                <a:latin typeface="Times New Roman"/>
                <a:ea typeface="Calibri" panose="020F0502020204030204" pitchFamily="34" charset="0"/>
                <a:cs typeface="Times New Roman"/>
              </a:rPr>
              <a:t>, </a:t>
            </a:r>
            <a:r>
              <a:rPr lang="en-US" sz="1600" i="1" dirty="0">
                <a:solidFill>
                  <a:srgbClr val="000000"/>
                </a:solidFill>
                <a:effectLst/>
                <a:latin typeface="Times New Roman"/>
                <a:ea typeface="Calibri" panose="020F0502020204030204" pitchFamily="34" charset="0"/>
                <a:cs typeface="Times New Roman"/>
              </a:rPr>
              <a:t>9</a:t>
            </a:r>
            <a:r>
              <a:rPr lang="en-US" sz="1600" dirty="0">
                <a:solidFill>
                  <a:srgbClr val="000000"/>
                </a:solidFill>
                <a:effectLst/>
                <a:latin typeface="Times New Roman"/>
                <a:ea typeface="Calibri" panose="020F0502020204030204" pitchFamily="34" charset="0"/>
                <a:cs typeface="Times New Roman"/>
              </a:rPr>
              <a:t>(9), 587. https://doi.org/10.3390/ani9090587 </a:t>
            </a:r>
            <a:endParaRPr lang="en-US" sz="1600" dirty="0">
              <a:effectLst/>
              <a:latin typeface="Times New Roman"/>
              <a:ea typeface="Calibri" panose="020F0502020204030204" pitchFamily="34" charset="0"/>
              <a:cs typeface="Times New Roman"/>
            </a:endParaRPr>
          </a:p>
          <a:p>
            <a:pPr marL="0" marR="0">
              <a:spcBef>
                <a:spcPts val="0"/>
              </a:spcBef>
              <a:spcAft>
                <a:spcPts val="0"/>
              </a:spcAft>
            </a:pPr>
            <a:endParaRPr lang="en-US" sz="1050" dirty="0">
              <a:effectLst/>
              <a:latin typeface="Times New Roman" panose="02020603050405020304" pitchFamily="18" charset="0"/>
              <a:ea typeface="Calibri" panose="020F0502020204030204" pitchFamily="34" charset="0"/>
              <a:cs typeface="Times New Roman"/>
            </a:endParaRPr>
          </a:p>
          <a:p>
            <a:pPr marL="360045" marR="0" indent="-360045">
              <a:spcBef>
                <a:spcPts val="0"/>
              </a:spcBef>
              <a:spcAft>
                <a:spcPts val="0"/>
              </a:spcAft>
            </a:pPr>
            <a:r>
              <a:rPr lang="en-US" sz="1600" i="1" dirty="0">
                <a:solidFill>
                  <a:srgbClr val="000000"/>
                </a:solidFill>
                <a:latin typeface="Times New Roman"/>
                <a:ea typeface="Calibri" panose="020F0502020204030204" pitchFamily="34" charset="0"/>
                <a:cs typeface="Times New Roman"/>
              </a:rPr>
              <a:t>2) </a:t>
            </a:r>
            <a:r>
              <a:rPr lang="en-US" sz="1600" i="1" dirty="0">
                <a:solidFill>
                  <a:srgbClr val="000000"/>
                </a:solidFill>
                <a:effectLst/>
                <a:latin typeface="Times New Roman"/>
                <a:ea typeface="Calibri" panose="020F0502020204030204" pitchFamily="34" charset="0"/>
                <a:cs typeface="Times New Roman"/>
              </a:rPr>
              <a:t>Beef cattle producers face higher input costs, with feed prices up 16 percent since 2021</a:t>
            </a:r>
            <a:r>
              <a:rPr lang="en-US" sz="1600" dirty="0">
                <a:solidFill>
                  <a:srgbClr val="000000"/>
                </a:solidFill>
                <a:effectLst/>
                <a:latin typeface="Times New Roman"/>
                <a:ea typeface="Calibri" panose="020F0502020204030204" pitchFamily="34" charset="0"/>
                <a:cs typeface="Times New Roman"/>
              </a:rPr>
              <a:t>. USDA ERS - Chart Detail. (n.d.). Retrieved February 19, 2023, from</a:t>
            </a:r>
            <a:r>
              <a:rPr lang="en-US" sz="1600" dirty="0">
                <a:solidFill>
                  <a:srgbClr val="000000"/>
                </a:solidFill>
                <a:latin typeface="Times New Roman" panose="02020603050405020304" pitchFamily="18" charset="0"/>
              </a:rPr>
              <a:t> https://www.ers.usda.gov/data-products/chart-gallery/gallery/chart-detail/?chartId=104424 </a:t>
            </a:r>
          </a:p>
          <a:p>
            <a:pPr marL="360045" indent="-360045">
              <a:spcBef>
                <a:spcPts val="0"/>
              </a:spcBef>
              <a:spcAft>
                <a:spcPts val="0"/>
              </a:spcAft>
            </a:pPr>
            <a:r>
              <a:rPr lang="en-US" sz="1600" dirty="0">
                <a:solidFill>
                  <a:srgbClr val="000000"/>
                </a:solidFill>
                <a:latin typeface="Times New Roman"/>
                <a:ea typeface="ＭＳ Ｐゴシック"/>
                <a:cs typeface="Times New Roman"/>
              </a:rPr>
              <a:t>	</a:t>
            </a:r>
            <a:r>
              <a:rPr lang="en-US" sz="1050" dirty="0">
                <a:solidFill>
                  <a:srgbClr val="000000"/>
                </a:solidFill>
                <a:latin typeface="Times New Roman"/>
                <a:ea typeface="ＭＳ Ｐゴシック"/>
                <a:cs typeface="Times New Roman"/>
              </a:rPr>
              <a:t> </a:t>
            </a:r>
          </a:p>
          <a:p>
            <a:pPr marL="360045" marR="0" indent="-360045">
              <a:spcBef>
                <a:spcPts val="0"/>
              </a:spcBef>
              <a:spcAft>
                <a:spcPts val="0"/>
              </a:spcAft>
            </a:pPr>
            <a:r>
              <a:rPr lang="en-US" sz="1600" dirty="0">
                <a:solidFill>
                  <a:srgbClr val="000000"/>
                </a:solidFill>
                <a:latin typeface="Times New Roman"/>
                <a:ea typeface="Calibri" panose="020F0502020204030204" pitchFamily="34" charset="0"/>
                <a:cs typeface="Times New Roman"/>
              </a:rPr>
              <a:t>3) </a:t>
            </a:r>
            <a:r>
              <a:rPr lang="en-US" sz="1600" dirty="0">
                <a:solidFill>
                  <a:srgbClr val="000000"/>
                </a:solidFill>
                <a:effectLst/>
                <a:latin typeface="Times New Roman"/>
                <a:ea typeface="Calibri" panose="020F0502020204030204" pitchFamily="34" charset="0"/>
                <a:cs typeface="Times New Roman"/>
              </a:rPr>
              <a:t>Carvalho, P. H., Perry, G. A., &amp; Felix, T. L. (2019). Effects of steroidal implants on feedlot performance, carcass characteristics, and serum and meat estradiol-17β concentrations of Holstein Steers. </a:t>
            </a:r>
            <a:r>
              <a:rPr lang="en-US" sz="1600" i="1" dirty="0">
                <a:solidFill>
                  <a:srgbClr val="000000"/>
                </a:solidFill>
                <a:effectLst/>
                <a:latin typeface="Times New Roman"/>
                <a:ea typeface="Calibri" panose="020F0502020204030204" pitchFamily="34" charset="0"/>
                <a:cs typeface="Times New Roman"/>
              </a:rPr>
              <a:t>Translational Animal Science</a:t>
            </a:r>
            <a:r>
              <a:rPr lang="en-US" sz="1600" dirty="0">
                <a:solidFill>
                  <a:srgbClr val="000000"/>
                </a:solidFill>
                <a:effectLst/>
                <a:latin typeface="Times New Roman"/>
                <a:ea typeface="Calibri" panose="020F0502020204030204" pitchFamily="34" charset="0"/>
                <a:cs typeface="Times New Roman"/>
              </a:rPr>
              <a:t>, </a:t>
            </a:r>
            <a:r>
              <a:rPr lang="en-US" sz="1600" i="1" dirty="0">
                <a:solidFill>
                  <a:srgbClr val="000000"/>
                </a:solidFill>
                <a:effectLst/>
                <a:latin typeface="Times New Roman"/>
                <a:ea typeface="Calibri" panose="020F0502020204030204" pitchFamily="34" charset="0"/>
                <a:cs typeface="Times New Roman"/>
              </a:rPr>
              <a:t>4</a:t>
            </a:r>
            <a:r>
              <a:rPr lang="en-US" sz="1600" dirty="0">
                <a:solidFill>
                  <a:srgbClr val="000000"/>
                </a:solidFill>
                <a:effectLst/>
                <a:latin typeface="Times New Roman"/>
                <a:ea typeface="Calibri" panose="020F0502020204030204" pitchFamily="34" charset="0"/>
                <a:cs typeface="Times New Roman"/>
              </a:rPr>
              <a:t>(1), 206–213.</a:t>
            </a:r>
            <a:r>
              <a:rPr lang="en-US" sz="1600" dirty="0">
                <a:solidFill>
                  <a:srgbClr val="000000"/>
                </a:solidFill>
                <a:latin typeface="Times New Roman" panose="02020603050405020304" pitchFamily="18" charset="0"/>
              </a:rPr>
              <a:t> https://doi.org/10.1093/tas/txz186 </a:t>
            </a:r>
          </a:p>
          <a:p>
            <a:pPr marL="360045" indent="-360045">
              <a:spcBef>
                <a:spcPts val="0"/>
              </a:spcBef>
              <a:spcAft>
                <a:spcPts val="0"/>
              </a:spcAft>
            </a:pPr>
            <a:r>
              <a:rPr lang="en-US" sz="1600" dirty="0">
                <a:solidFill>
                  <a:srgbClr val="000000"/>
                </a:solidFill>
                <a:effectLst/>
                <a:latin typeface="Times New Roman"/>
                <a:ea typeface="Calibri" panose="020F0502020204030204" pitchFamily="34" charset="0"/>
                <a:cs typeface="Times New Roman"/>
              </a:rPr>
              <a:t>	</a:t>
            </a:r>
            <a:r>
              <a:rPr lang="en-US" sz="1050" dirty="0">
                <a:solidFill>
                  <a:srgbClr val="000000"/>
                </a:solidFill>
                <a:latin typeface="Times New Roman"/>
                <a:ea typeface="Calibri" panose="020F0502020204030204" pitchFamily="34" charset="0"/>
                <a:cs typeface="Times New Roman"/>
              </a:rPr>
              <a:t> </a:t>
            </a:r>
            <a:endParaRPr lang="en-US" sz="1050">
              <a:effectLst/>
              <a:latin typeface="Times New Roman" panose="02020603050405020304" pitchFamily="18" charset="0"/>
              <a:ea typeface="Calibri" panose="020F0502020204030204" pitchFamily="34" charset="0"/>
              <a:cs typeface="Times New Roman"/>
            </a:endParaRPr>
          </a:p>
          <a:p>
            <a:pPr marL="360045" marR="0" indent="-360045">
              <a:spcBef>
                <a:spcPts val="0"/>
              </a:spcBef>
              <a:spcAft>
                <a:spcPts val="0"/>
              </a:spcAft>
            </a:pPr>
            <a:r>
              <a:rPr lang="en-US" sz="1600" i="1" dirty="0">
                <a:solidFill>
                  <a:srgbClr val="000000"/>
                </a:solidFill>
                <a:latin typeface="Times New Roman"/>
                <a:ea typeface="Calibri" panose="020F0502020204030204" pitchFamily="34" charset="0"/>
                <a:cs typeface="Times New Roman"/>
              </a:rPr>
              <a:t>4</a:t>
            </a:r>
            <a:r>
              <a:rPr lang="en-US" sz="1600" i="1" dirty="0">
                <a:solidFill>
                  <a:srgbClr val="000000"/>
                </a:solidFill>
                <a:effectLst/>
                <a:latin typeface="Times New Roman"/>
                <a:ea typeface="Calibri" panose="020F0502020204030204" pitchFamily="34" charset="0"/>
                <a:cs typeface="Times New Roman"/>
              </a:rPr>
              <a:t>) Cattle Supply and demand issues for the 2022 Marketing Year</a:t>
            </a:r>
            <a:r>
              <a:rPr lang="en-US" sz="1600" dirty="0">
                <a:solidFill>
                  <a:srgbClr val="000000"/>
                </a:solidFill>
                <a:effectLst/>
                <a:latin typeface="Times New Roman"/>
                <a:ea typeface="Calibri" panose="020F0502020204030204" pitchFamily="34" charset="0"/>
                <a:cs typeface="Times New Roman"/>
              </a:rPr>
              <a:t>. American Farm Bureau Federation. (2022). Retrieved February 19, 2023, from </a:t>
            </a:r>
            <a:r>
              <a:rPr lang="en-US" sz="1600" dirty="0">
                <a:solidFill>
                  <a:srgbClr val="000000"/>
                </a:solidFill>
                <a:latin typeface="Times New Roman" panose="02020603050405020304" pitchFamily="18" charset="0"/>
              </a:rPr>
              <a:t>https://www.fb.org/market-intel/cattle-supply-and-demand-issues-for-the-2022-marketing-year </a:t>
            </a:r>
          </a:p>
          <a:p>
            <a:pPr marL="360045" marR="0" indent="-360045">
              <a:spcBef>
                <a:spcPts val="0"/>
              </a:spcBef>
              <a:spcAft>
                <a:spcPts val="0"/>
              </a:spcAft>
            </a:pPr>
            <a:endParaRPr lang="en-US" sz="1050" dirty="0">
              <a:effectLst/>
              <a:latin typeface="Times New Roman" panose="02020603050405020304" pitchFamily="18" charset="0"/>
              <a:ea typeface="Calibri" panose="020F0502020204030204" pitchFamily="34" charset="0"/>
              <a:cs typeface="Times New Roman"/>
            </a:endParaRPr>
          </a:p>
          <a:p>
            <a:pPr marL="0" marR="0">
              <a:spcBef>
                <a:spcPts val="0"/>
              </a:spcBef>
              <a:spcAft>
                <a:spcPts val="0"/>
              </a:spcAft>
            </a:pPr>
            <a:r>
              <a:rPr lang="en-US" sz="1600" i="1" dirty="0">
                <a:solidFill>
                  <a:srgbClr val="000000"/>
                </a:solidFill>
                <a:latin typeface="Times New Roman"/>
                <a:ea typeface="Calibri" panose="020F0502020204030204" pitchFamily="34" charset="0"/>
                <a:cs typeface="Times New Roman"/>
              </a:rPr>
              <a:t>5</a:t>
            </a:r>
            <a:r>
              <a:rPr lang="en-US" sz="1600" i="1" dirty="0">
                <a:solidFill>
                  <a:srgbClr val="000000"/>
                </a:solidFill>
                <a:effectLst/>
                <a:latin typeface="Times New Roman"/>
                <a:ea typeface="Calibri" panose="020F0502020204030204" pitchFamily="34" charset="0"/>
                <a:cs typeface="Times New Roman"/>
              </a:rPr>
              <a:t>) Growth stimulants (implants)</a:t>
            </a:r>
            <a:r>
              <a:rPr lang="en-US" sz="1600" dirty="0">
                <a:solidFill>
                  <a:srgbClr val="000000"/>
                </a:solidFill>
                <a:effectLst/>
                <a:latin typeface="Times New Roman"/>
                <a:ea typeface="Calibri" panose="020F0502020204030204" pitchFamily="34" charset="0"/>
                <a:cs typeface="Times New Roman"/>
              </a:rPr>
              <a:t>. University of Missouri Extension. (n.d.). Retrieved February 19, 2023, from</a:t>
            </a:r>
            <a:r>
              <a:rPr lang="en-US" sz="1600" dirty="0">
                <a:solidFill>
                  <a:srgbClr val="000000"/>
                </a:solidFill>
                <a:latin typeface="Times New Roman" panose="02020603050405020304" pitchFamily="18" charset="0"/>
              </a:rPr>
              <a:t> https://extension.missouri.edu/publications/g2090 </a:t>
            </a:r>
          </a:p>
          <a:p>
            <a:pPr marL="0" marR="0">
              <a:spcBef>
                <a:spcPts val="0"/>
              </a:spcBef>
              <a:spcAft>
                <a:spcPts val="0"/>
              </a:spcAft>
            </a:pPr>
            <a:endParaRPr lang="en-US" sz="1050" dirty="0">
              <a:effectLst/>
              <a:latin typeface="Times New Roman" panose="02020603050405020304" pitchFamily="18" charset="0"/>
              <a:ea typeface="Calibri" panose="020F0502020204030204" pitchFamily="34" charset="0"/>
              <a:cs typeface="Times New Roman"/>
            </a:endParaRPr>
          </a:p>
          <a:p>
            <a:pPr marL="360045" marR="0" indent="-360045">
              <a:spcBef>
                <a:spcPts val="0"/>
              </a:spcBef>
              <a:spcAft>
                <a:spcPts val="0"/>
              </a:spcAft>
            </a:pPr>
            <a:r>
              <a:rPr lang="en-US" sz="1600" dirty="0">
                <a:solidFill>
                  <a:srgbClr val="000000"/>
                </a:solidFill>
                <a:latin typeface="Times New Roman"/>
                <a:ea typeface="Calibri" panose="020F0502020204030204" pitchFamily="34" charset="0"/>
                <a:cs typeface="Times New Roman"/>
              </a:rPr>
              <a:t>6</a:t>
            </a:r>
            <a:r>
              <a:rPr lang="en-US" sz="1600" dirty="0">
                <a:solidFill>
                  <a:srgbClr val="000000"/>
                </a:solidFill>
                <a:effectLst/>
                <a:latin typeface="Times New Roman"/>
                <a:ea typeface="Calibri" panose="020F0502020204030204" pitchFamily="34" charset="0"/>
                <a:cs typeface="Times New Roman"/>
              </a:rPr>
              <a:t>) Saha, U. K., Knight, C. H., &amp; Segers, J. R. (2010, June 1). </a:t>
            </a:r>
            <a:r>
              <a:rPr lang="en-US" sz="1600" i="1" dirty="0">
                <a:solidFill>
                  <a:srgbClr val="000000"/>
                </a:solidFill>
                <a:effectLst/>
                <a:latin typeface="Times New Roman"/>
                <a:ea typeface="Calibri" panose="020F0502020204030204" pitchFamily="34" charset="0"/>
                <a:cs typeface="Times New Roman"/>
              </a:rPr>
              <a:t>Implanting beef cattle</a:t>
            </a:r>
            <a:r>
              <a:rPr lang="en-US" sz="1600" dirty="0">
                <a:solidFill>
                  <a:srgbClr val="000000"/>
                </a:solidFill>
                <a:effectLst/>
                <a:latin typeface="Times New Roman"/>
                <a:ea typeface="Calibri" panose="020F0502020204030204" pitchFamily="34" charset="0"/>
                <a:cs typeface="Times New Roman"/>
              </a:rPr>
              <a:t>. University of Georgia Extension. Retrieved February 19, 2023, from https://extension.uga.edu/publications/detail.html?number=B1302&amp;title=implanting-beef-cattle </a:t>
            </a:r>
            <a:endParaRPr lang="en-US" sz="1600" dirty="0">
              <a:effectLst/>
              <a:latin typeface="Times New Roman"/>
              <a:ea typeface="Calibri" panose="020F0502020204030204" pitchFamily="34" charset="0"/>
              <a:cs typeface="Times New Roman"/>
            </a:endParaRPr>
          </a:p>
          <a:p>
            <a:endParaRPr lang="en-US" altLang="en-US" sz="3200"/>
          </a:p>
        </p:txBody>
      </p:sp>
      <p:sp>
        <p:nvSpPr>
          <p:cNvPr id="26" name="Text Box 64">
            <a:extLst>
              <a:ext uri="{FF2B5EF4-FFF2-40B4-BE49-F238E27FC236}">
                <a16:creationId xmlns:a16="http://schemas.microsoft.com/office/drawing/2014/main" id="{4FB31BC3-0C88-7B4C-B43E-870D965999EC}"/>
              </a:ext>
            </a:extLst>
          </p:cNvPr>
          <p:cNvSpPr txBox="1">
            <a:spLocks noChangeArrowheads="1"/>
          </p:cNvSpPr>
          <p:nvPr/>
        </p:nvSpPr>
        <p:spPr bwMode="auto">
          <a:xfrm>
            <a:off x="29660378" y="16565230"/>
            <a:ext cx="13308176" cy="489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7020" indent="-287020"/>
            <a:r>
              <a:rPr lang="en-US" sz="2800">
                <a:latin typeface="Arial"/>
                <a:ea typeface="ＭＳ Ｐゴシック"/>
                <a:cs typeface="Arial"/>
              </a:rPr>
              <a:t>	Based on the data presented in the research paper and presented  through the articles read, growth hormone implants are successful in increasing ADG and feed efficiency in beef cattle despite the environment in which they are raised. Depending on the operation producers may see small savings, or  a significant increase in both savings and profit. The research found that more evidence could be conducted on the safety of the implants in beef cattle and if there are more risks and hazards than noted. More research could be conducted on how long a recommended withdrawal period should be for implanted cattle going to public markets. Moreover, while feedlots would see the most impactful benefits in using implants, producers of all kinds should find a way to implement this idea into their herd to help their operational sustainability and profits.  </a:t>
            </a:r>
            <a:endParaRPr lang="en-US" sz="2800"/>
          </a:p>
        </p:txBody>
      </p:sp>
      <p:pic>
        <p:nvPicPr>
          <p:cNvPr id="2" name="Picture 16" descr="A picture containing different&#10;&#10;Description automatically generated">
            <a:extLst>
              <a:ext uri="{FF2B5EF4-FFF2-40B4-BE49-F238E27FC236}">
                <a16:creationId xmlns:a16="http://schemas.microsoft.com/office/drawing/2014/main" id="{3F0277B6-93A2-67CB-6E92-EE6F1E8DB236}"/>
              </a:ext>
            </a:extLst>
          </p:cNvPr>
          <p:cNvPicPr>
            <a:picLocks noChangeAspect="1"/>
          </p:cNvPicPr>
          <p:nvPr/>
        </p:nvPicPr>
        <p:blipFill>
          <a:blip r:embed="rId4"/>
          <a:stretch>
            <a:fillRect/>
          </a:stretch>
        </p:blipFill>
        <p:spPr>
          <a:xfrm>
            <a:off x="33460641" y="11359798"/>
            <a:ext cx="4948018" cy="3235933"/>
          </a:xfrm>
          <a:prstGeom prst="rect">
            <a:avLst/>
          </a:prstGeom>
        </p:spPr>
      </p:pic>
      <p:cxnSp>
        <p:nvCxnSpPr>
          <p:cNvPr id="2051" name="Straight Connector 2050">
            <a:extLst>
              <a:ext uri="{FF2B5EF4-FFF2-40B4-BE49-F238E27FC236}">
                <a16:creationId xmlns:a16="http://schemas.microsoft.com/office/drawing/2014/main" id="{06EE4E56-1C7D-B6F8-81FF-73C6EB20573F}"/>
              </a:ext>
            </a:extLst>
          </p:cNvPr>
          <p:cNvCxnSpPr/>
          <p:nvPr/>
        </p:nvCxnSpPr>
        <p:spPr bwMode="auto">
          <a:xfrm>
            <a:off x="15714504" y="16722025"/>
            <a:ext cx="1281684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 name="Straight Connector 2051">
            <a:extLst>
              <a:ext uri="{FF2B5EF4-FFF2-40B4-BE49-F238E27FC236}">
                <a16:creationId xmlns:a16="http://schemas.microsoft.com/office/drawing/2014/main" id="{573DCBC9-7086-B9EA-E8CB-4CEE5E479B7A}"/>
              </a:ext>
            </a:extLst>
          </p:cNvPr>
          <p:cNvCxnSpPr/>
          <p:nvPr/>
        </p:nvCxnSpPr>
        <p:spPr bwMode="auto">
          <a:xfrm>
            <a:off x="15740029" y="17588568"/>
            <a:ext cx="1279287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4" name="Straight Connector 2053">
            <a:extLst>
              <a:ext uri="{FF2B5EF4-FFF2-40B4-BE49-F238E27FC236}">
                <a16:creationId xmlns:a16="http://schemas.microsoft.com/office/drawing/2014/main" id="{0A639796-B1C9-A4E3-885A-07B0CC8906EA}"/>
              </a:ext>
            </a:extLst>
          </p:cNvPr>
          <p:cNvCxnSpPr/>
          <p:nvPr/>
        </p:nvCxnSpPr>
        <p:spPr bwMode="auto">
          <a:xfrm flipV="1">
            <a:off x="15707777" y="23460218"/>
            <a:ext cx="12792869" cy="2397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 name="Straight Connector 2055">
            <a:extLst>
              <a:ext uri="{FF2B5EF4-FFF2-40B4-BE49-F238E27FC236}">
                <a16:creationId xmlns:a16="http://schemas.microsoft.com/office/drawing/2014/main" id="{E5F7B96E-9F7B-A944-1C01-9FF43DBB57D7}"/>
              </a:ext>
            </a:extLst>
          </p:cNvPr>
          <p:cNvCxnSpPr/>
          <p:nvPr/>
        </p:nvCxnSpPr>
        <p:spPr bwMode="auto">
          <a:xfrm>
            <a:off x="15703789" y="25843488"/>
            <a:ext cx="12786595" cy="7191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0" name="Straight Connector 2059">
            <a:extLst>
              <a:ext uri="{FF2B5EF4-FFF2-40B4-BE49-F238E27FC236}">
                <a16:creationId xmlns:a16="http://schemas.microsoft.com/office/drawing/2014/main" id="{C8627CAA-C27B-5E4C-0312-2393497B5374}"/>
              </a:ext>
            </a:extLst>
          </p:cNvPr>
          <p:cNvCxnSpPr/>
          <p:nvPr/>
        </p:nvCxnSpPr>
        <p:spPr bwMode="auto">
          <a:xfrm>
            <a:off x="15679817" y="26540315"/>
            <a:ext cx="12796858" cy="479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1" name="Straight Connector 2060">
            <a:extLst>
              <a:ext uri="{FF2B5EF4-FFF2-40B4-BE49-F238E27FC236}">
                <a16:creationId xmlns:a16="http://schemas.microsoft.com/office/drawing/2014/main" id="{476E3A19-6E4A-EBB5-9923-194D675B9D71}"/>
              </a:ext>
            </a:extLst>
          </p:cNvPr>
          <p:cNvCxnSpPr/>
          <p:nvPr/>
        </p:nvCxnSpPr>
        <p:spPr bwMode="auto">
          <a:xfrm>
            <a:off x="15544272" y="29519459"/>
            <a:ext cx="1296465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67" name="Group 2066">
            <a:extLst>
              <a:ext uri="{FF2B5EF4-FFF2-40B4-BE49-F238E27FC236}">
                <a16:creationId xmlns:a16="http://schemas.microsoft.com/office/drawing/2014/main" id="{A479595F-9A8D-80B0-6F6A-29DC3BB4126F}"/>
              </a:ext>
            </a:extLst>
          </p:cNvPr>
          <p:cNvGrpSpPr/>
          <p:nvPr/>
        </p:nvGrpSpPr>
        <p:grpSpPr>
          <a:xfrm>
            <a:off x="928447" y="16241255"/>
            <a:ext cx="13674262" cy="13943994"/>
            <a:chOff x="923584" y="21069311"/>
            <a:chExt cx="13543504" cy="9153897"/>
          </a:xfrm>
        </p:grpSpPr>
        <p:sp>
          <p:nvSpPr>
            <p:cNvPr id="4" name="Rectangle 11">
              <a:extLst>
                <a:ext uri="{FF2B5EF4-FFF2-40B4-BE49-F238E27FC236}">
                  <a16:creationId xmlns:a16="http://schemas.microsoft.com/office/drawing/2014/main" id="{499A1716-2B39-8516-3367-8963498299C4}"/>
                </a:ext>
              </a:extLst>
            </p:cNvPr>
            <p:cNvSpPr>
              <a:spLocks noChangeArrowheads="1"/>
            </p:cNvSpPr>
            <p:nvPr/>
          </p:nvSpPr>
          <p:spPr bwMode="auto">
            <a:xfrm>
              <a:off x="923584" y="21069311"/>
              <a:ext cx="13543504" cy="9153897"/>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8" name="Text Box 49">
              <a:extLst>
                <a:ext uri="{FF2B5EF4-FFF2-40B4-BE49-F238E27FC236}">
                  <a16:creationId xmlns:a16="http://schemas.microsoft.com/office/drawing/2014/main" id="{6165705B-19A3-6459-F638-6446CE79E79E}"/>
                </a:ext>
              </a:extLst>
            </p:cNvPr>
            <p:cNvSpPr txBox="1">
              <a:spLocks noChangeArrowheads="1"/>
            </p:cNvSpPr>
            <p:nvPr/>
          </p:nvSpPr>
          <p:spPr bwMode="auto">
            <a:xfrm>
              <a:off x="1149106" y="21253458"/>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Method / Data Source(s)</a:t>
              </a:r>
            </a:p>
          </p:txBody>
        </p:sp>
        <p:sp>
          <p:nvSpPr>
            <p:cNvPr id="9" name="TextBox 8">
              <a:extLst>
                <a:ext uri="{FF2B5EF4-FFF2-40B4-BE49-F238E27FC236}">
                  <a16:creationId xmlns:a16="http://schemas.microsoft.com/office/drawing/2014/main" id="{EC489BC3-74EC-26B0-4625-687C39A2BDC2}"/>
                </a:ext>
              </a:extLst>
            </p:cNvPr>
            <p:cNvSpPr txBox="1"/>
            <p:nvPr/>
          </p:nvSpPr>
          <p:spPr>
            <a:xfrm>
              <a:off x="1119993" y="21713596"/>
              <a:ext cx="13228625" cy="21552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The research is based off previous studies conducted by different institutions and universities. In the beginning of the research the hypothesis that was tested was using growth hormone implants could serve as a great tool for cattle producers to combat rising inflation and input costs. The articles read and referenced throughout the essay served as a tool to gain a good understanding for the current economic situation cattle producers in the U.S. face while developing an understanding for how implants work and what they truly </a:t>
              </a:r>
              <a:r>
                <a:rPr lang="en-US">
                  <a:latin typeface="Arial"/>
                  <a:ea typeface="ＭＳ Ｐゴシック"/>
                  <a:cs typeface="Arial"/>
                </a:rPr>
                <a:t>are.</a:t>
              </a:r>
              <a:endParaRPr lang="en-US">
                <a:latin typeface="Arial"/>
                <a:ea typeface="ＭＳ Ｐゴシック"/>
              </a:endParaRPr>
            </a:p>
          </p:txBody>
        </p:sp>
      </p:grpSp>
      <p:pic>
        <p:nvPicPr>
          <p:cNvPr id="2063" name="Picture 2062">
            <a:extLst>
              <a:ext uri="{FF2B5EF4-FFF2-40B4-BE49-F238E27FC236}">
                <a16:creationId xmlns:a16="http://schemas.microsoft.com/office/drawing/2014/main" id="{1A314F7D-FB91-427C-1C5E-A73F02A54095}"/>
              </a:ext>
            </a:extLst>
          </p:cNvPr>
          <p:cNvPicPr>
            <a:picLocks noChangeAspect="1"/>
          </p:cNvPicPr>
          <p:nvPr/>
        </p:nvPicPr>
        <p:blipFill>
          <a:blip r:embed="rId5"/>
          <a:stretch>
            <a:fillRect/>
          </a:stretch>
        </p:blipFill>
        <p:spPr>
          <a:xfrm>
            <a:off x="1806507" y="20708770"/>
            <a:ext cx="11458913" cy="8911740"/>
          </a:xfrm>
          <a:prstGeom prst="rect">
            <a:avLst/>
          </a:prstGeom>
        </p:spPr>
      </p:pic>
      <p:pic>
        <p:nvPicPr>
          <p:cNvPr id="2064" name="Picture 2063">
            <a:extLst>
              <a:ext uri="{FF2B5EF4-FFF2-40B4-BE49-F238E27FC236}">
                <a16:creationId xmlns:a16="http://schemas.microsoft.com/office/drawing/2014/main" id="{812F680D-227C-B4C7-F516-0824D07AAE48}"/>
              </a:ext>
            </a:extLst>
          </p:cNvPr>
          <p:cNvPicPr>
            <a:picLocks noChangeAspect="1"/>
          </p:cNvPicPr>
          <p:nvPr/>
        </p:nvPicPr>
        <p:blipFill>
          <a:blip r:embed="rId6"/>
          <a:stretch>
            <a:fillRect/>
          </a:stretch>
        </p:blipFill>
        <p:spPr>
          <a:xfrm>
            <a:off x="18394253" y="9144688"/>
            <a:ext cx="7102693" cy="4060373"/>
          </a:xfrm>
          <a:prstGeom prst="rect">
            <a:avLst/>
          </a:prstGeom>
        </p:spPr>
      </p:pic>
      <p:pic>
        <p:nvPicPr>
          <p:cNvPr id="2065" name="Picture 2064">
            <a:extLst>
              <a:ext uri="{FF2B5EF4-FFF2-40B4-BE49-F238E27FC236}">
                <a16:creationId xmlns:a16="http://schemas.microsoft.com/office/drawing/2014/main" id="{C0317C33-4973-ACFC-C177-E4B65F90C13B}"/>
              </a:ext>
            </a:extLst>
          </p:cNvPr>
          <p:cNvPicPr>
            <a:picLocks noChangeAspect="1"/>
          </p:cNvPicPr>
          <p:nvPr/>
        </p:nvPicPr>
        <p:blipFill>
          <a:blip r:embed="rId7"/>
          <a:stretch>
            <a:fillRect/>
          </a:stretch>
        </p:blipFill>
        <p:spPr>
          <a:xfrm>
            <a:off x="34004458" y="21496827"/>
            <a:ext cx="5114221" cy="3471373"/>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D91EEAC3630B4EABEA4DAECB821EBD" ma:contentTypeVersion="9" ma:contentTypeDescription="Create a new document." ma:contentTypeScope="" ma:versionID="ddaafc1e33fef38915164345699edf1f">
  <xsd:schema xmlns:xsd="http://www.w3.org/2001/XMLSchema" xmlns:xs="http://www.w3.org/2001/XMLSchema" xmlns:p="http://schemas.microsoft.com/office/2006/metadata/properties" xmlns:ns3="227d37d0-d2a2-4c7c-9d2e-83eeb23e5621" xmlns:ns4="e3b9fc1c-ddb1-43a4-8e27-987fc000e10f" targetNamespace="http://schemas.microsoft.com/office/2006/metadata/properties" ma:root="true" ma:fieldsID="66c6fdc0eab0017a9288775c0ea87cea" ns3:_="" ns4:_="">
    <xsd:import namespace="227d37d0-d2a2-4c7c-9d2e-83eeb23e5621"/>
    <xsd:import namespace="e3b9fc1c-ddb1-43a4-8e27-987fc000e10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d37d0-d2a2-4c7c-9d2e-83eeb23e56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b9fc1c-ddb1-43a4-8e27-987fc000e1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27d37d0-d2a2-4c7c-9d2e-83eeb23e5621" xsi:nil="true"/>
  </documentManagement>
</p:properties>
</file>

<file path=customXml/itemProps1.xml><?xml version="1.0" encoding="utf-8"?>
<ds:datastoreItem xmlns:ds="http://schemas.openxmlformats.org/officeDocument/2006/customXml" ds:itemID="{9D7BCB94-93D3-4D01-BE37-4AE6A4C3E267}">
  <ds:schemaRefs>
    <ds:schemaRef ds:uri="227d37d0-d2a2-4c7c-9d2e-83eeb23e5621"/>
    <ds:schemaRef ds:uri="e3b9fc1c-ddb1-43a4-8e27-987fc000e1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21ADF5-847A-4240-A549-595836D39D20}">
  <ds:schemaRefs>
    <ds:schemaRef ds:uri="http://schemas.microsoft.com/sharepoint/v3/contenttype/forms"/>
  </ds:schemaRefs>
</ds:datastoreItem>
</file>

<file path=customXml/itemProps3.xml><?xml version="1.0" encoding="utf-8"?>
<ds:datastoreItem xmlns:ds="http://schemas.openxmlformats.org/officeDocument/2006/customXml" ds:itemID="{977D83D8-F86B-46E3-A491-697DFAD76B10}">
  <ds:schemaRefs>
    <ds:schemaRef ds:uri="227d37d0-d2a2-4c7c-9d2e-83eeb23e5621"/>
    <ds:schemaRef ds:uri="e3b9fc1c-ddb1-43a4-8e27-987fc000e1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1152</Words>
  <Application>Microsoft Macintosh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Arial,Sans-Serif</vt:lpstr>
      <vt:lpstr>Tahoma</vt:lpstr>
      <vt:lpstr>Times New Roman</vt:lpstr>
      <vt:lpstr>Blank Presentation</vt:lpstr>
      <vt:lpstr>PowerPoint Presentation</vt:lpstr>
    </vt:vector>
  </TitlesOfParts>
  <Manager/>
  <Company>Arkansas Tech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Gordon</dc:creator>
  <cp:keywords/>
  <dc:description/>
  <cp:lastModifiedBy>Brody Jones</cp:lastModifiedBy>
  <cp:revision>70</cp:revision>
  <cp:lastPrinted>2023-01-18T16:05:18Z</cp:lastPrinted>
  <dcterms:created xsi:type="dcterms:W3CDTF">2005-02-24T03:11:54Z</dcterms:created>
  <dcterms:modified xsi:type="dcterms:W3CDTF">2023-04-25T15:40:10Z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0x01010029D91EEAC3630B4EABEA4DAECB821EBD</vt:lpwstr>
  </property>
</Properties>
</file>