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3_578959A0.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8" r:id="rId2"/>
    <p:sldId id="258" r:id="rId3"/>
    <p:sldId id="259" r:id="rId4"/>
    <p:sldId id="260" r:id="rId5"/>
    <p:sldId id="276" r:id="rId6"/>
    <p:sldId id="263" r:id="rId7"/>
    <p:sldId id="264" r:id="rId8"/>
    <p:sldId id="279" r:id="rId9"/>
    <p:sldId id="261" r:id="rId10"/>
    <p:sldId id="278" r:id="rId11"/>
    <p:sldId id="265" r:id="rId12"/>
    <p:sldId id="266" r:id="rId13"/>
    <p:sldId id="267" r:id="rId14"/>
    <p:sldId id="262" r:id="rId15"/>
    <p:sldId id="269" r:id="rId16"/>
    <p:sldId id="271" r:id="rId17"/>
    <p:sldId id="277" r:id="rId18"/>
    <p:sldId id="270"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69E355-053F-DD6C-836A-3AAF8ACE8B2B}" name="Zurab Sabakhtarishvili" initials="ZS" userId="Zurab Sabakhtarishvi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4D"/>
    <a:srgbClr val="00533E"/>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B8563-883F-5241-E3BE-8D09A781A60F}" v="329" dt="2023-04-24T17:50:00.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omments/modernComment_103_578959A0.xml><?xml version="1.0" encoding="utf-8"?>
<p188:cmLst xmlns:a="http://schemas.openxmlformats.org/drawingml/2006/main" xmlns:r="http://schemas.openxmlformats.org/officeDocument/2006/relationships" xmlns:p188="http://schemas.microsoft.com/office/powerpoint/2018/8/main">
  <p188:cm id="{9C936955-BC38-4C20-9649-0FA0E80E0334}" authorId="{BB69E355-053F-DD6C-836A-3AAF8ACE8B2B}" created="2023-04-20T19:10:53.465">
    <ac:txMkLst xmlns:ac="http://schemas.microsoft.com/office/drawing/2013/main/command">
      <pc:docMk xmlns:pc="http://schemas.microsoft.com/office/powerpoint/2013/main/command"/>
      <pc:sldMk xmlns:pc="http://schemas.microsoft.com/office/powerpoint/2013/main/command" cId="1468619168" sldId="259"/>
      <ac:spMk id="3" creationId="{DE12636B-73E1-ABB9-7DDD-9909483E4EED}"/>
      <ac:txMk cp="237" len="27">
        <ac:context len="316" hash="2570389129"/>
      </ac:txMk>
    </ac:txMkLst>
    <p188:pos x="3685953" y="2431391"/>
    <p188:txBody>
      <a:bodyPr/>
      <a:lstStyle/>
      <a:p>
        <a:r>
          <a:rPr lang="en-US"/>
          <a:t>A "universal police officer" refers to a hypothetical system or tool that utilizes advanced machine learning and data analysis techniques to monitor crime hotspots and effectively predict future crimes. By combining different machine learning techniques, the goal is to create a comprehensive and highly accurate crime prediction model that can be used by law enforcement agencies to optimize their resources and proactively prevent criminal activities. This term is not an official designation but rather a concept illustrating the potential of machine learning in the field of crime prediction and prevention.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549E2-DAEB-3760-9349-4A146A0883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Case of The City of Little Rock</a:t>
            </a:r>
          </a:p>
        </p:txBody>
      </p:sp>
      <p:sp>
        <p:nvSpPr>
          <p:cNvPr id="3" name="Date Placeholder 2">
            <a:extLst>
              <a:ext uri="{FF2B5EF4-FFF2-40B4-BE49-F238E27FC236}">
                <a16:creationId xmlns:a16="http://schemas.microsoft.com/office/drawing/2014/main" id="{D3EA91B9-CB38-741C-D962-3897AD384D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2AE93-96BE-4BF2-AD84-103B36D6FA7C}" type="datetimeFigureOut">
              <a:rPr lang="en-US" smtClean="0"/>
              <a:t>4/25/2023</a:t>
            </a:fld>
            <a:endParaRPr lang="en-US"/>
          </a:p>
        </p:txBody>
      </p:sp>
      <p:sp>
        <p:nvSpPr>
          <p:cNvPr id="4" name="Footer Placeholder 3">
            <a:extLst>
              <a:ext uri="{FF2B5EF4-FFF2-40B4-BE49-F238E27FC236}">
                <a16:creationId xmlns:a16="http://schemas.microsoft.com/office/drawing/2014/main" id="{C2A3267A-AF7D-5432-ACA7-A01152FDDF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Case of The City of Little Rock</a:t>
            </a:r>
          </a:p>
        </p:txBody>
      </p:sp>
      <p:sp>
        <p:nvSpPr>
          <p:cNvPr id="5" name="Slide Number Placeholder 4">
            <a:extLst>
              <a:ext uri="{FF2B5EF4-FFF2-40B4-BE49-F238E27FC236}">
                <a16:creationId xmlns:a16="http://schemas.microsoft.com/office/drawing/2014/main" id="{E53A384C-F2C5-597A-F80F-122D5F15E8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D4BE83-855D-4680-979C-4FF0F1227725}" type="slidenum">
              <a:rPr lang="en-US" smtClean="0"/>
              <a:t>‹#›</a:t>
            </a:fld>
            <a:endParaRPr lang="en-US"/>
          </a:p>
        </p:txBody>
      </p:sp>
    </p:spTree>
    <p:extLst>
      <p:ext uri="{BB962C8B-B14F-4D97-AF65-F5344CB8AC3E}">
        <p14:creationId xmlns:p14="http://schemas.microsoft.com/office/powerpoint/2010/main" val="221878690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The Case of The City of Little Rock</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7ECCD-FB2C-4125-AD13-48424578A797}"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The Case of The City of Little Rock</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912BA-DF01-48DA-9006-2C780764F7BE}" type="slidenum">
              <a:rPr lang="en-US" smtClean="0"/>
              <a:t>‹#›</a:t>
            </a:fld>
            <a:endParaRPr lang="en-US"/>
          </a:p>
        </p:txBody>
      </p:sp>
    </p:spTree>
    <p:extLst>
      <p:ext uri="{BB962C8B-B14F-4D97-AF65-F5344CB8AC3E}">
        <p14:creationId xmlns:p14="http://schemas.microsoft.com/office/powerpoint/2010/main" val="44684127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32e8a02d1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32e8a02d1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Slide 1: Title Slide</a:t>
            </a:r>
            <a:endParaRPr/>
          </a:p>
          <a:p>
            <a:pPr marL="0" lvl="0" indent="0" algn="l" rtl="0">
              <a:spcBef>
                <a:spcPts val="0"/>
              </a:spcBef>
              <a:spcAft>
                <a:spcPts val="0"/>
              </a:spcAft>
              <a:buClr>
                <a:schemeClr val="dk1"/>
              </a:buClr>
              <a:buSzPts val="1100"/>
              <a:buFont typeface="Arial"/>
              <a:buNone/>
            </a:pPr>
            <a:r>
              <a:rPr lang="en"/>
              <a:t>- Title: "Crime Prediction Using Machine Learning: The Case of The City of Little Rock"</a:t>
            </a:r>
            <a:endParaRPr/>
          </a:p>
          <a:p>
            <a:pPr marL="0" lvl="0" indent="0" algn="l" rtl="0">
              <a:spcBef>
                <a:spcPts val="0"/>
              </a:spcBef>
              <a:spcAft>
                <a:spcPts val="0"/>
              </a:spcAft>
              <a:buClr>
                <a:schemeClr val="dk1"/>
              </a:buClr>
              <a:buSzPts val="1100"/>
              <a:buFont typeface="Arial"/>
              <a:buNone/>
            </a:pPr>
            <a:r>
              <a:rPr lang="en"/>
              <a:t>- Authors: Zurab Sabakhtarishvili, Sijan Panday, Clayton Jensen, Dr. Robin Ghosh</a:t>
            </a:r>
            <a:endParaRPr/>
          </a:p>
          <a:p>
            <a:pPr marL="0" lvl="0" indent="0" algn="l" rtl="0">
              <a:spcBef>
                <a:spcPts val="0"/>
              </a:spcBef>
              <a:spcAft>
                <a:spcPts val="0"/>
              </a:spcAft>
              <a:buClr>
                <a:schemeClr val="dk1"/>
              </a:buClr>
              <a:buSzPts val="1100"/>
              <a:buFont typeface="Arial"/>
              <a:buNone/>
            </a:pPr>
            <a:r>
              <a:rPr lang="en"/>
              <a:t>- Date: April 25, 2023</a:t>
            </a:r>
            <a:endParaRPr/>
          </a:p>
          <a:p>
            <a:pPr marL="0" lvl="0" indent="0" algn="l" rtl="0">
              <a:spcBef>
                <a:spcPts val="0"/>
              </a:spcBef>
              <a:spcAft>
                <a:spcPts val="0"/>
              </a:spcAft>
              <a:buClr>
                <a:schemeClr val="dk1"/>
              </a:buClr>
              <a:buSzPts val="1100"/>
              <a:buFont typeface="Arial"/>
              <a:buNone/>
            </a:pPr>
            <a:r>
              <a:rPr lang="en"/>
              <a:t>- Background Image: A cityscape of Little Rock, Arkansas (faded)</a:t>
            </a:r>
            <a:endParaRPr/>
          </a:p>
          <a:p>
            <a:pPr marL="0" lvl="0" indent="0" algn="l" rtl="0">
              <a:spcBef>
                <a:spcPts val="0"/>
              </a:spcBef>
              <a:spcAft>
                <a:spcPts val="0"/>
              </a:spcAft>
              <a:buClr>
                <a:schemeClr val="dk1"/>
              </a:buClr>
              <a:buSzPts val="1100"/>
              <a:buFont typeface="Arial"/>
              <a:buNone/>
            </a:pPr>
            <a:r>
              <a:rPr lang="en"/>
              <a:t>- Arkansas Tech University logo</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Case of The City of Little Rock</a:t>
            </a:r>
          </a:p>
        </p:txBody>
      </p:sp>
      <p:sp>
        <p:nvSpPr>
          <p:cNvPr id="5" name="Footer Placeholder 4"/>
          <p:cNvSpPr>
            <a:spLocks noGrp="1"/>
          </p:cNvSpPr>
          <p:nvPr>
            <p:ph type="ftr" sz="quarter" idx="4"/>
          </p:nvPr>
        </p:nvSpPr>
        <p:spPr/>
        <p:txBody>
          <a:bodyPr/>
          <a:lstStyle/>
          <a:p>
            <a:r>
              <a:rPr lang="en-US"/>
              <a:t>The Case of The City of Little Rock</a:t>
            </a:r>
          </a:p>
        </p:txBody>
      </p:sp>
      <p:sp>
        <p:nvSpPr>
          <p:cNvPr id="6" name="Slide Number Placeholder 5"/>
          <p:cNvSpPr>
            <a:spLocks noGrp="1"/>
          </p:cNvSpPr>
          <p:nvPr>
            <p:ph type="sldNum" sz="quarter" idx="5"/>
          </p:nvPr>
        </p:nvSpPr>
        <p:spPr/>
        <p:txBody>
          <a:bodyPr/>
          <a:lstStyle/>
          <a:p>
            <a:fld id="{92A912BA-DF01-48DA-9006-2C780764F7BE}" type="slidenum">
              <a:rPr lang="en-US" smtClean="0"/>
              <a:t>5</a:t>
            </a:fld>
            <a:endParaRPr lang="en-US"/>
          </a:p>
        </p:txBody>
      </p:sp>
    </p:spTree>
    <p:extLst>
      <p:ext uri="{BB962C8B-B14F-4D97-AF65-F5344CB8AC3E}">
        <p14:creationId xmlns:p14="http://schemas.microsoft.com/office/powerpoint/2010/main" val="371883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F523EBE9-7808-ACB5-EBEE-CD71964EEEB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itle 1"/>
          <p:cNvSpPr>
            <a:spLocks noGrp="1"/>
          </p:cNvSpPr>
          <p:nvPr>
            <p:ph type="ctrTitle"/>
          </p:nvPr>
        </p:nvSpPr>
        <p:spPr>
          <a:xfrm>
            <a:off x="685800" y="1771938"/>
            <a:ext cx="7772400" cy="1102519"/>
          </a:xfrm>
        </p:spPr>
        <p:txBody>
          <a:bodyPr/>
          <a:lstStyle>
            <a:lvl1pPr>
              <a:defRPr>
                <a:solidFill>
                  <a:schemeClr val="bg1"/>
                </a:solidFill>
              </a:defRPr>
            </a:lvl1pPr>
          </a:lstStyle>
          <a:p>
            <a:r>
              <a:rPr lang="en-US"/>
              <a:t>Click to edit Master title style</a:t>
            </a:r>
          </a:p>
        </p:txBody>
      </p:sp>
      <p:sp>
        <p:nvSpPr>
          <p:cNvPr id="12" name="Subtitle 2"/>
          <p:cNvSpPr>
            <a:spLocks noGrp="1"/>
          </p:cNvSpPr>
          <p:nvPr>
            <p:ph type="subTitle" idx="1"/>
          </p:nvPr>
        </p:nvSpPr>
        <p:spPr>
          <a:xfrm>
            <a:off x="1371600" y="3714528"/>
            <a:ext cx="6400800" cy="950990"/>
          </a:xfrm>
        </p:spPr>
        <p:txBody>
          <a:bodyPr/>
          <a:lstStyle>
            <a:lvl1pPr marL="0" indent="0" algn="ctr">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2" name="Slide Number Placeholder 1">
            <a:extLst>
              <a:ext uri="{FF2B5EF4-FFF2-40B4-BE49-F238E27FC236}">
                <a16:creationId xmlns:a16="http://schemas.microsoft.com/office/drawing/2014/main" id="{FEA7D3B5-4810-EADB-53D4-93B8C34D5F55}"/>
              </a:ext>
            </a:extLst>
          </p:cNvPr>
          <p:cNvSpPr>
            <a:spLocks noGrp="1"/>
          </p:cNvSpPr>
          <p:nvPr>
            <p:ph type="sldNum" sz="quarter" idx="10"/>
          </p:nvPr>
        </p:nvSpPr>
        <p:spPr/>
        <p:txBody>
          <a:bodyPr/>
          <a:lstStyle/>
          <a:p>
            <a:pPr algn="ctr"/>
            <a:r>
              <a:rPr lang="en-US"/>
              <a:t>Crime Prediction Using Machine Learning: The Case of The City of Little Rock  </a:t>
            </a:r>
            <a:fld id="{FC7E68F8-E923-6A48-9F9D-8D4051FC4E92}" type="slidenum">
              <a:rPr lang="en-US" smtClean="0"/>
              <a:pPr algn="ctr"/>
              <a:t>‹#›</a:t>
            </a:fld>
            <a:endParaRPr lang="en-US"/>
          </a:p>
        </p:txBody>
      </p:sp>
    </p:spTree>
    <p:extLst>
      <p:ext uri="{BB962C8B-B14F-4D97-AF65-F5344CB8AC3E}">
        <p14:creationId xmlns:p14="http://schemas.microsoft.com/office/powerpoint/2010/main" val="315533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lvl1pPr>
              <a:defRPr sz="3200">
                <a:solidFill>
                  <a:srgbClr val="00533E"/>
                </a:solidFill>
                <a:latin typeface="Bahnschrift" panose="020B0502040204020203" pitchFamily="34" charset="0"/>
              </a:defRPr>
            </a:lvl1pPr>
          </a:lstStyle>
          <a:p>
            <a:r>
              <a:rPr lang="en-US"/>
              <a:t>Click to edit Master title style</a:t>
            </a:r>
          </a:p>
        </p:txBody>
      </p:sp>
      <p:sp>
        <p:nvSpPr>
          <p:cNvPr id="5" name="Content Placeholder 2"/>
          <p:cNvSpPr>
            <a:spLocks noGrp="1"/>
          </p:cNvSpPr>
          <p:nvPr>
            <p:ph idx="1"/>
          </p:nvPr>
        </p:nvSpPr>
        <p:spPr>
          <a:xfrm>
            <a:off x="457200" y="1200151"/>
            <a:ext cx="8229600" cy="3394472"/>
          </a:xfrm>
        </p:spPr>
        <p:txBody>
          <a:bodyPr/>
          <a:lstStyle>
            <a:lvl1pPr>
              <a:defRPr>
                <a:solidFill>
                  <a:srgbClr val="000000"/>
                </a:solidFill>
                <a:latin typeface="Bahnschrift" panose="020B0502040204020203" pitchFamily="34" charset="0"/>
              </a:defRPr>
            </a:lvl1pPr>
            <a:lvl2pPr>
              <a:defRPr>
                <a:solidFill>
                  <a:srgbClr val="000000"/>
                </a:solidFill>
                <a:latin typeface="Bahnschrift" panose="020B0502040204020203" pitchFamily="34" charset="0"/>
              </a:defRPr>
            </a:lvl2pPr>
            <a:lvl3pPr>
              <a:defRPr>
                <a:solidFill>
                  <a:srgbClr val="000000"/>
                </a:solidFill>
                <a:latin typeface="Bahnschrift" panose="020B0502040204020203" pitchFamily="34" charset="0"/>
              </a:defRPr>
            </a:lvl3pPr>
            <a:lvl4pPr>
              <a:defRPr>
                <a:solidFill>
                  <a:srgbClr val="000000"/>
                </a:solidFill>
                <a:latin typeface="Bahnschrift" panose="020B0502040204020203" pitchFamily="34" charset="0"/>
              </a:defRPr>
            </a:lvl4pPr>
            <a:lvl5pPr>
              <a:defRPr>
                <a:solidFill>
                  <a:srgbClr val="000000"/>
                </a:solidFill>
                <a:latin typeface="Bahnschrif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533EC3AF-6C94-D30E-8272-0B650F2BE852}"/>
              </a:ext>
            </a:extLst>
          </p:cNvPr>
          <p:cNvSpPr>
            <a:spLocks noGrp="1"/>
          </p:cNvSpPr>
          <p:nvPr>
            <p:ph type="sldNum" sz="quarter" idx="10"/>
          </p:nvPr>
        </p:nvSpPr>
        <p:spPr/>
        <p:txBody>
          <a:bodyPr/>
          <a:lstStyle/>
          <a:p>
            <a:pPr algn="ctr"/>
            <a:r>
              <a:rPr lang="en-US"/>
              <a:t>Crime Prediction Using Machine Learning: The Case of The City of Little Rock</a:t>
            </a:r>
          </a:p>
        </p:txBody>
      </p:sp>
    </p:spTree>
    <p:extLst>
      <p:ext uri="{BB962C8B-B14F-4D97-AF65-F5344CB8AC3E}">
        <p14:creationId xmlns:p14="http://schemas.microsoft.com/office/powerpoint/2010/main" val="317024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C7E68F8-E923-6A48-9F9D-8D4051FC4E92}" type="slidenum">
              <a:rPr lang="en-US" smtClean="0"/>
              <a:t>‹#›</a:t>
            </a:fld>
            <a:endParaRPr lang="en-US"/>
          </a:p>
        </p:txBody>
      </p:sp>
    </p:spTree>
    <p:extLst>
      <p:ext uri="{BB962C8B-B14F-4D97-AF65-F5344CB8AC3E}">
        <p14:creationId xmlns:p14="http://schemas.microsoft.com/office/powerpoint/2010/main" val="88907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533E"/>
                </a:solidFill>
                <a:latin typeface="Bahnschrift"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C7E68F8-E923-6A48-9F9D-8D4051FC4E92}" type="slidenum">
              <a:rPr lang="en-US" smtClean="0"/>
              <a:t>‹#›</a:t>
            </a:fld>
            <a:endParaRPr lang="en-US"/>
          </a:p>
        </p:txBody>
      </p:sp>
    </p:spTree>
    <p:extLst>
      <p:ext uri="{BB962C8B-B14F-4D97-AF65-F5344CB8AC3E}">
        <p14:creationId xmlns:p14="http://schemas.microsoft.com/office/powerpoint/2010/main" val="108009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533E"/>
                </a:solidFill>
                <a:latin typeface="Bahnschrift"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C7E68F8-E923-6A48-9F9D-8D4051FC4E92}" type="slidenum">
              <a:rPr lang="en-US" smtClean="0"/>
              <a:t>‹#›</a:t>
            </a:fld>
            <a:endParaRPr lang="en-US"/>
          </a:p>
        </p:txBody>
      </p:sp>
    </p:spTree>
    <p:extLst>
      <p:ext uri="{BB962C8B-B14F-4D97-AF65-F5344CB8AC3E}">
        <p14:creationId xmlns:p14="http://schemas.microsoft.com/office/powerpoint/2010/main" val="287883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533E"/>
                </a:solidFill>
                <a:latin typeface="Bahnschrift" panose="020B0502040204020203"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FC7E68F8-E923-6A48-9F9D-8D4051FC4E92}" type="slidenum">
              <a:rPr lang="en-US" smtClean="0"/>
              <a:t>‹#›</a:t>
            </a:fld>
            <a:endParaRPr lang="en-US"/>
          </a:p>
        </p:txBody>
      </p:sp>
    </p:spTree>
    <p:extLst>
      <p:ext uri="{BB962C8B-B14F-4D97-AF65-F5344CB8AC3E}">
        <p14:creationId xmlns:p14="http://schemas.microsoft.com/office/powerpoint/2010/main" val="308303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E68F8-E923-6A48-9F9D-8D4051FC4E92}" type="slidenum">
              <a:rPr lang="en-US" smtClean="0"/>
              <a:t>‹#›</a:t>
            </a:fld>
            <a:endParaRPr lang="en-US"/>
          </a:p>
        </p:txBody>
      </p:sp>
    </p:spTree>
    <p:extLst>
      <p:ext uri="{BB962C8B-B14F-4D97-AF65-F5344CB8AC3E}">
        <p14:creationId xmlns:p14="http://schemas.microsoft.com/office/powerpoint/2010/main" val="14289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DD0450-FDBB-DD60-B9F2-CAACB976BB73}"/>
              </a:ext>
            </a:extLst>
          </p:cNvPr>
          <p:cNvSpPr/>
          <p:nvPr userDrawn="1"/>
        </p:nvSpPr>
        <p:spPr>
          <a:xfrm>
            <a:off x="0" y="4869656"/>
            <a:ext cx="9144000" cy="273844"/>
          </a:xfrm>
          <a:prstGeom prst="rect">
            <a:avLst/>
          </a:prstGeom>
          <a:solidFill>
            <a:srgbClr val="0053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36220" y="4868721"/>
            <a:ext cx="845058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r>
              <a:rPr lang="en-US"/>
              <a:t>Crime Prediction Using Machine Learning: The Case of The City of Little Rock  </a:t>
            </a:r>
            <a:fld id="{FC7E68F8-E923-6A48-9F9D-8D4051FC4E92}" type="slidenum">
              <a:rPr lang="en-US" smtClean="0"/>
              <a:pPr algn="ctr"/>
              <a:t>‹#›</a:t>
            </a:fld>
            <a:endParaRPr lang="en-US"/>
          </a:p>
        </p:txBody>
      </p:sp>
      <p:pic>
        <p:nvPicPr>
          <p:cNvPr id="5" name="Picture 4" descr="Logo, company name">
            <a:extLst>
              <a:ext uri="{FF2B5EF4-FFF2-40B4-BE49-F238E27FC236}">
                <a16:creationId xmlns:a16="http://schemas.microsoft.com/office/drawing/2014/main" id="{83D4F178-228A-2B1F-53B9-756D345ADAA3}"/>
              </a:ext>
            </a:extLst>
          </p:cNvPr>
          <p:cNvPicPr>
            <a:picLocks noChangeAspect="1"/>
          </p:cNvPicPr>
          <p:nvPr userDrawn="1"/>
        </p:nvPicPr>
        <p:blipFill>
          <a:blip r:embed="rId9">
            <a:alphaModFix amt="20000"/>
          </a:blip>
          <a:stretch>
            <a:fillRect/>
          </a:stretch>
        </p:blipFill>
        <p:spPr>
          <a:xfrm>
            <a:off x="-220980" y="3276600"/>
            <a:ext cx="2413582" cy="1866900"/>
          </a:xfrm>
          <a:prstGeom prst="rect">
            <a:avLst/>
          </a:prstGeom>
        </p:spPr>
      </p:pic>
    </p:spTree>
    <p:extLst>
      <p:ext uri="{BB962C8B-B14F-4D97-AF65-F5344CB8AC3E}">
        <p14:creationId xmlns:p14="http://schemas.microsoft.com/office/powerpoint/2010/main" val="296647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defTabSz="342900" rtl="0" eaLnBrk="1" latinLnBrk="0" hangingPunct="1">
        <a:spcBef>
          <a:spcPct val="0"/>
        </a:spcBef>
        <a:buNone/>
        <a:defRPr sz="3600" b="1" kern="1200">
          <a:solidFill>
            <a:srgbClr val="800000"/>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ahnschrift" panose="020B0502040204020203" pitchFamily="34" charset="0"/>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Bahnschrift" panose="020B0502040204020203" pitchFamily="34" charset="0"/>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Bahnschrift" panose="020B0502040204020203" pitchFamily="34" charset="0"/>
          <a:ea typeface="+mn-ea"/>
          <a:cs typeface="Arial"/>
        </a:defRPr>
      </a:lvl3pPr>
      <a:lvl4pPr marL="1200150" indent="-171450" algn="l" defTabSz="342900" rtl="0" eaLnBrk="1" latinLnBrk="0" hangingPunct="1">
        <a:spcBef>
          <a:spcPct val="20000"/>
        </a:spcBef>
        <a:buFont typeface="Arial"/>
        <a:buChar char="–"/>
        <a:defRPr sz="1500" kern="1200">
          <a:solidFill>
            <a:schemeClr val="tx1"/>
          </a:solidFill>
          <a:latin typeface="Bahnschrift" panose="020B0502040204020203" pitchFamily="34" charset="0"/>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Bahnschrift" panose="020B0502040204020203" pitchFamily="34" charset="0"/>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03_578959A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mt="36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6886"/>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6" name="Google Shape;76;p16"/>
          <p:cNvSpPr txBox="1">
            <a:spLocks noGrp="1"/>
          </p:cNvSpPr>
          <p:nvPr>
            <p:ph type="title" idx="4294967295"/>
          </p:nvPr>
        </p:nvSpPr>
        <p:spPr>
          <a:xfrm>
            <a:off x="346950" y="1832258"/>
            <a:ext cx="8450100" cy="954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00" b="1">
                <a:solidFill>
                  <a:schemeClr val="tx1"/>
                </a:solidFill>
                <a:latin typeface="Roboto"/>
                <a:ea typeface="Roboto"/>
                <a:cs typeface="Roboto"/>
                <a:sym typeface="Roboto"/>
              </a:rPr>
              <a:t>Crime Prediction Using Machine Learning:</a:t>
            </a:r>
            <a:endParaRPr sz="3400" b="1">
              <a:solidFill>
                <a:schemeClr val="tx1"/>
              </a:solidFill>
              <a:latin typeface="Roboto"/>
              <a:ea typeface="Roboto"/>
              <a:cs typeface="Roboto"/>
              <a:sym typeface="Roboto"/>
            </a:endParaRPr>
          </a:p>
          <a:p>
            <a:pPr marL="0" lvl="0" indent="0" algn="ctr" rtl="0">
              <a:spcBef>
                <a:spcPts val="0"/>
              </a:spcBef>
              <a:spcAft>
                <a:spcPts val="0"/>
              </a:spcAft>
              <a:buSzPts val="990"/>
              <a:buNone/>
            </a:pPr>
            <a:r>
              <a:rPr lang="en" sz="2400" b="1">
                <a:solidFill>
                  <a:schemeClr val="tx1"/>
                </a:solidFill>
                <a:latin typeface="Roboto"/>
                <a:ea typeface="Roboto"/>
                <a:cs typeface="Roboto"/>
                <a:sym typeface="Roboto"/>
              </a:rPr>
              <a:t>The Case of The City of Little Rock</a:t>
            </a:r>
            <a:endParaRPr sz="2400" b="1">
              <a:solidFill>
                <a:schemeClr val="tx1"/>
              </a:solidFill>
              <a:latin typeface="Roboto"/>
              <a:ea typeface="Roboto"/>
              <a:cs typeface="Roboto"/>
              <a:sym typeface="Roboto"/>
            </a:endParaRPr>
          </a:p>
        </p:txBody>
      </p:sp>
      <p:pic>
        <p:nvPicPr>
          <p:cNvPr id="77" name="Google Shape;77;p16"/>
          <p:cNvPicPr preferRelativeResize="0"/>
          <p:nvPr/>
        </p:nvPicPr>
        <p:blipFill>
          <a:blip r:embed="rId5">
            <a:alphaModFix/>
          </a:blip>
          <a:stretch>
            <a:fillRect/>
          </a:stretch>
        </p:blipFill>
        <p:spPr>
          <a:xfrm>
            <a:off x="-180109" y="-1"/>
            <a:ext cx="2978728" cy="1115292"/>
          </a:xfrm>
          <a:prstGeom prst="rect">
            <a:avLst/>
          </a:prstGeom>
          <a:noFill/>
          <a:ln>
            <a:noFill/>
          </a:ln>
        </p:spPr>
      </p:pic>
      <p:sp>
        <p:nvSpPr>
          <p:cNvPr id="78" name="Google Shape;78;p16"/>
          <p:cNvSpPr txBox="1"/>
          <p:nvPr/>
        </p:nvSpPr>
        <p:spPr>
          <a:xfrm>
            <a:off x="3103105" y="3076189"/>
            <a:ext cx="2746200" cy="145883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latin typeface="Roboto"/>
                <a:ea typeface="Roboto"/>
                <a:cs typeface="Roboto"/>
                <a:sym typeface="Roboto"/>
              </a:rPr>
              <a:t>Authors:</a:t>
            </a:r>
            <a:endParaRPr b="1">
              <a:latin typeface="Roboto"/>
              <a:ea typeface="Roboto"/>
              <a:cs typeface="Roboto"/>
              <a:sym typeface="Roboto"/>
            </a:endParaRPr>
          </a:p>
          <a:p>
            <a:pPr marL="0" lvl="0" indent="0" algn="ctr" rtl="0">
              <a:lnSpc>
                <a:spcPct val="115000"/>
              </a:lnSpc>
              <a:spcBef>
                <a:spcPts val="0"/>
              </a:spcBef>
              <a:spcAft>
                <a:spcPts val="0"/>
              </a:spcAft>
              <a:buNone/>
            </a:pPr>
            <a:r>
              <a:rPr lang="en">
                <a:latin typeface="Roboto"/>
                <a:ea typeface="Roboto"/>
                <a:cs typeface="Roboto"/>
                <a:sym typeface="Roboto"/>
              </a:rPr>
              <a:t>Zurab Sabakhtarishvili</a:t>
            </a:r>
            <a:endParaRPr>
              <a:latin typeface="Roboto"/>
              <a:ea typeface="Roboto"/>
              <a:cs typeface="Roboto"/>
              <a:sym typeface="Roboto"/>
            </a:endParaRPr>
          </a:p>
          <a:p>
            <a:pPr marL="0" lvl="0" indent="0" algn="ctr" rtl="0">
              <a:lnSpc>
                <a:spcPct val="115000"/>
              </a:lnSpc>
              <a:spcBef>
                <a:spcPts val="0"/>
              </a:spcBef>
              <a:spcAft>
                <a:spcPts val="0"/>
              </a:spcAft>
              <a:buNone/>
            </a:pPr>
            <a:r>
              <a:rPr lang="en">
                <a:latin typeface="Roboto"/>
                <a:ea typeface="Roboto"/>
                <a:cs typeface="Roboto"/>
                <a:sym typeface="Roboto"/>
              </a:rPr>
              <a:t>Sijan Panday</a:t>
            </a:r>
            <a:endParaRPr>
              <a:latin typeface="Roboto"/>
              <a:ea typeface="Roboto"/>
              <a:cs typeface="Roboto"/>
              <a:sym typeface="Roboto"/>
            </a:endParaRPr>
          </a:p>
          <a:p>
            <a:pPr marL="0" lvl="0" indent="0" algn="ctr" rtl="0">
              <a:lnSpc>
                <a:spcPct val="115000"/>
              </a:lnSpc>
              <a:spcBef>
                <a:spcPts val="0"/>
              </a:spcBef>
              <a:spcAft>
                <a:spcPts val="0"/>
              </a:spcAft>
              <a:buNone/>
            </a:pPr>
            <a:r>
              <a:rPr lang="en">
                <a:latin typeface="Roboto"/>
                <a:ea typeface="Roboto"/>
                <a:cs typeface="Roboto"/>
                <a:sym typeface="Roboto"/>
              </a:rPr>
              <a:t>Clayton Jensen</a:t>
            </a:r>
            <a:endParaRPr sz="1700">
              <a:latin typeface="Roboto"/>
              <a:ea typeface="Roboto"/>
              <a:cs typeface="Roboto"/>
              <a:sym typeface="Roboto"/>
            </a:endParaRPr>
          </a:p>
        </p:txBody>
      </p:sp>
      <p:sp>
        <p:nvSpPr>
          <p:cNvPr id="79" name="Google Shape;79;p16"/>
          <p:cNvSpPr txBox="1"/>
          <p:nvPr/>
        </p:nvSpPr>
        <p:spPr>
          <a:xfrm>
            <a:off x="7472544" y="86683"/>
            <a:ext cx="16714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April 25, 2023</a:t>
            </a:r>
            <a:endParaRPr dirty="0">
              <a:latin typeface="Roboto"/>
              <a:ea typeface="Roboto"/>
              <a:cs typeface="Roboto"/>
              <a:sym typeface="Roboto"/>
            </a:endParaRPr>
          </a:p>
        </p:txBody>
      </p:sp>
      <p:sp>
        <p:nvSpPr>
          <p:cNvPr id="80" name="Google Shape;80;p16"/>
          <p:cNvSpPr txBox="1"/>
          <p:nvPr/>
        </p:nvSpPr>
        <p:spPr>
          <a:xfrm>
            <a:off x="7253850" y="1323700"/>
            <a:ext cx="19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1" name="Google Shape;8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11" name="Google Shape;82;p16">
            <a:extLst>
              <a:ext uri="{FF2B5EF4-FFF2-40B4-BE49-F238E27FC236}">
                <a16:creationId xmlns:a16="http://schemas.microsoft.com/office/drawing/2014/main" id="{EA91A587-B3B8-AF58-3BF3-C4CE377D729B}"/>
              </a:ext>
            </a:extLst>
          </p:cNvPr>
          <p:cNvPicPr preferRelativeResize="0"/>
          <p:nvPr/>
        </p:nvPicPr>
        <p:blipFill>
          <a:blip r:embed="rId6"/>
          <a:stretch>
            <a:fillRect/>
          </a:stretch>
        </p:blipFill>
        <p:spPr>
          <a:xfrm>
            <a:off x="8127602" y="4088242"/>
            <a:ext cx="893556" cy="893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endParaRPr lang="en-US" sz="1400" b="0" dirty="0">
              <a:solidFill>
                <a:srgbClr val="00684D"/>
              </a:solidFill>
            </a:endParaRPr>
          </a:p>
        </p:txBody>
      </p:sp>
      <p:pic>
        <p:nvPicPr>
          <p:cNvPr id="1044" name="Picture 20">
            <a:extLst>
              <a:ext uri="{FF2B5EF4-FFF2-40B4-BE49-F238E27FC236}">
                <a16:creationId xmlns:a16="http://schemas.microsoft.com/office/drawing/2014/main" id="{278A7DBF-673E-73CB-384D-62B8DB3C4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80" y="594361"/>
            <a:ext cx="7507224" cy="181685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C82D28FA-B677-AA37-0144-18E19002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80" y="2825359"/>
            <a:ext cx="7503040" cy="18158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61B10E2-3023-D0CD-2DA5-B0BFFC5ED57D}"/>
              </a:ext>
            </a:extLst>
          </p:cNvPr>
          <p:cNvSpPr txBox="1">
            <a:spLocks/>
          </p:cNvSpPr>
          <p:nvPr/>
        </p:nvSpPr>
        <p:spPr>
          <a:xfrm>
            <a:off x="457200" y="3178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dirty="0">
                <a:solidFill>
                  <a:srgbClr val="00684D"/>
                </a:solidFill>
              </a:rPr>
              <a:t>Facebook Prophet</a:t>
            </a:r>
          </a:p>
        </p:txBody>
      </p:sp>
      <p:sp>
        <p:nvSpPr>
          <p:cNvPr id="9" name="Title 1">
            <a:extLst>
              <a:ext uri="{FF2B5EF4-FFF2-40B4-BE49-F238E27FC236}">
                <a16:creationId xmlns:a16="http://schemas.microsoft.com/office/drawing/2014/main" id="{ADC92A9C-927D-6275-5C29-6298B8AE0B5F}"/>
              </a:ext>
            </a:extLst>
          </p:cNvPr>
          <p:cNvSpPr txBox="1">
            <a:spLocks/>
          </p:cNvSpPr>
          <p:nvPr/>
        </p:nvSpPr>
        <p:spPr>
          <a:xfrm>
            <a:off x="457200" y="2315294"/>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dirty="0">
                <a:solidFill>
                  <a:srgbClr val="00684D"/>
                </a:solidFill>
              </a:rPr>
              <a:t>NeuralProphet</a:t>
            </a:r>
          </a:p>
        </p:txBody>
      </p:sp>
    </p:spTree>
    <p:extLst>
      <p:ext uri="{BB962C8B-B14F-4D97-AF65-F5344CB8AC3E}">
        <p14:creationId xmlns:p14="http://schemas.microsoft.com/office/powerpoint/2010/main" val="393171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a:t>Targeted Predictions: Zip-code Level Analysis</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0" y="1241097"/>
            <a:ext cx="4451465" cy="3353525"/>
          </a:xfrm>
        </p:spPr>
        <p:txBody>
          <a:bodyPr>
            <a:normAutofit/>
          </a:bodyPr>
          <a:lstStyle/>
          <a:p>
            <a:pPr>
              <a:lnSpc>
                <a:spcPct val="90000"/>
              </a:lnSpc>
            </a:pPr>
            <a:r>
              <a:rPr lang="en-US" sz="1600" dirty="0"/>
              <a:t>To obtain insights on each zip-code and their unique crime we created the following visualizations:</a:t>
            </a:r>
          </a:p>
          <a:p>
            <a:pPr lvl="1">
              <a:lnSpc>
                <a:spcPct val="90000"/>
              </a:lnSpc>
            </a:pPr>
            <a:r>
              <a:rPr lang="en-US" sz="1300" dirty="0"/>
              <a:t>Offense Counts for all zip-codes</a:t>
            </a:r>
          </a:p>
          <a:p>
            <a:pPr lvl="1">
              <a:lnSpc>
                <a:spcPct val="90000"/>
              </a:lnSpc>
            </a:pPr>
            <a:r>
              <a:rPr lang="en-US" sz="1300" dirty="0"/>
              <a:t>Violent &amp; Nonviolent crimes</a:t>
            </a:r>
          </a:p>
          <a:p>
            <a:pPr lvl="1">
              <a:lnSpc>
                <a:spcPct val="90000"/>
              </a:lnSpc>
            </a:pPr>
            <a:endParaRPr lang="en-US" sz="1300" dirty="0"/>
          </a:p>
          <a:p>
            <a:pPr lvl="1">
              <a:lnSpc>
                <a:spcPct val="90000"/>
              </a:lnSpc>
            </a:pPr>
            <a:endParaRPr lang="en-US" sz="1300"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a:solidFill>
                  <a:srgbClr val="00684D"/>
                </a:solidFill>
              </a:rPr>
              <a:t>Visualizing Offenses – Zip-code Offenses</a:t>
            </a:r>
          </a:p>
        </p:txBody>
      </p:sp>
      <p:pic>
        <p:nvPicPr>
          <p:cNvPr id="6" name="Picture 5" descr="Chart, bar chart&#10;&#10;Description automatically generated">
            <a:extLst>
              <a:ext uri="{FF2B5EF4-FFF2-40B4-BE49-F238E27FC236}">
                <a16:creationId xmlns:a16="http://schemas.microsoft.com/office/drawing/2014/main" id="{60AA5DB6-F1C4-573D-8A3A-2EBBA23947FA}"/>
              </a:ext>
            </a:extLst>
          </p:cNvPr>
          <p:cNvPicPr>
            <a:picLocks noChangeAspect="1"/>
          </p:cNvPicPr>
          <p:nvPr/>
        </p:nvPicPr>
        <p:blipFill>
          <a:blip r:embed="rId2"/>
          <a:stretch>
            <a:fillRect/>
          </a:stretch>
        </p:blipFill>
        <p:spPr>
          <a:xfrm>
            <a:off x="1916745" y="2482125"/>
            <a:ext cx="6846714" cy="2108458"/>
          </a:xfrm>
          <a:prstGeom prst="rect">
            <a:avLst/>
          </a:prstGeom>
        </p:spPr>
      </p:pic>
    </p:spTree>
    <p:extLst>
      <p:ext uri="{BB962C8B-B14F-4D97-AF65-F5344CB8AC3E}">
        <p14:creationId xmlns:p14="http://schemas.microsoft.com/office/powerpoint/2010/main" val="253783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a:t>Targeted Predictions: Zip-code Level Analysis</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0" y="1241097"/>
            <a:ext cx="4451465" cy="3353525"/>
          </a:xfrm>
        </p:spPr>
        <p:txBody>
          <a:bodyPr>
            <a:normAutofit/>
          </a:bodyPr>
          <a:lstStyle/>
          <a:p>
            <a:pPr>
              <a:lnSpc>
                <a:spcPct val="90000"/>
              </a:lnSpc>
            </a:pPr>
            <a:r>
              <a:rPr lang="en-US" sz="1600" dirty="0"/>
              <a:t>Violent crimes spanning 2017-2023 show a trend in Larceny, Robbery, and Burglary.</a:t>
            </a:r>
          </a:p>
          <a:p>
            <a:pPr>
              <a:lnSpc>
                <a:spcPct val="90000"/>
              </a:lnSpc>
            </a:pPr>
            <a:r>
              <a:rPr lang="en-US" sz="1600" dirty="0"/>
              <a:t>Since these crimes are classified as violent, its concerning to see high amounts of these crimes.</a:t>
            </a:r>
          </a:p>
          <a:p>
            <a:pPr>
              <a:lnSpc>
                <a:spcPct val="90000"/>
              </a:lnSpc>
            </a:pPr>
            <a:r>
              <a:rPr lang="en-US" sz="1600" dirty="0"/>
              <a:t>Unfortunately, there are ~1,000 Rapes, another concerning statistic.</a:t>
            </a:r>
            <a:endParaRPr lang="en-US" sz="1300" dirty="0"/>
          </a:p>
          <a:p>
            <a:pPr lvl="1">
              <a:lnSpc>
                <a:spcPct val="90000"/>
              </a:lnSpc>
            </a:pPr>
            <a:endParaRPr lang="en-US" sz="1300" dirty="0"/>
          </a:p>
          <a:p>
            <a:pPr lvl="1">
              <a:lnSpc>
                <a:spcPct val="90000"/>
              </a:lnSpc>
            </a:pPr>
            <a:endParaRPr lang="en-US" sz="1300"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a:solidFill>
                  <a:srgbClr val="00684D"/>
                </a:solidFill>
              </a:rPr>
              <a:t>Visualizing Offenses – Violent Crimes</a:t>
            </a:r>
          </a:p>
        </p:txBody>
      </p:sp>
      <p:pic>
        <p:nvPicPr>
          <p:cNvPr id="7" name="Picture 6" descr="Chart, bar chart&#10;&#10;Description automatically generated">
            <a:extLst>
              <a:ext uri="{FF2B5EF4-FFF2-40B4-BE49-F238E27FC236}">
                <a16:creationId xmlns:a16="http://schemas.microsoft.com/office/drawing/2014/main" id="{0B57C858-A602-6E1B-3B78-C2F8DCC59205}"/>
              </a:ext>
            </a:extLst>
          </p:cNvPr>
          <p:cNvPicPr>
            <a:picLocks noChangeAspect="1"/>
          </p:cNvPicPr>
          <p:nvPr/>
        </p:nvPicPr>
        <p:blipFill>
          <a:blip r:embed="rId2"/>
          <a:stretch>
            <a:fillRect/>
          </a:stretch>
        </p:blipFill>
        <p:spPr>
          <a:xfrm>
            <a:off x="4926291" y="1171906"/>
            <a:ext cx="3936875" cy="3615684"/>
          </a:xfrm>
          <a:prstGeom prst="rect">
            <a:avLst/>
          </a:prstGeom>
        </p:spPr>
      </p:pic>
    </p:spTree>
    <p:extLst>
      <p:ext uri="{BB962C8B-B14F-4D97-AF65-F5344CB8AC3E}">
        <p14:creationId xmlns:p14="http://schemas.microsoft.com/office/powerpoint/2010/main" val="233988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a:t>Targeted Predictions: Zip-code Level Analysis</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0" y="1241097"/>
            <a:ext cx="4451465" cy="3353525"/>
          </a:xfrm>
        </p:spPr>
        <p:txBody>
          <a:bodyPr>
            <a:normAutofit/>
          </a:bodyPr>
          <a:lstStyle/>
          <a:p>
            <a:pPr>
              <a:lnSpc>
                <a:spcPct val="90000"/>
              </a:lnSpc>
            </a:pPr>
            <a:r>
              <a:rPr lang="en-US" sz="1600"/>
              <a:t>Non-Violent crimes spanning 2017-2023 show a trend in Theft from Motor Vehicles, Shoplifting, and Motor Vehicle Theft.</a:t>
            </a:r>
          </a:p>
          <a:p>
            <a:pPr>
              <a:lnSpc>
                <a:spcPct val="90000"/>
              </a:lnSpc>
            </a:pPr>
            <a:r>
              <a:rPr lang="en-US" sz="1600"/>
              <a:t>Although the crimes are non-violent, its concerning to see that Little Rock’s vehicles are vulnerable.</a:t>
            </a:r>
          </a:p>
          <a:p>
            <a:pPr>
              <a:lnSpc>
                <a:spcPct val="90000"/>
              </a:lnSpc>
            </a:pPr>
            <a:r>
              <a:rPr lang="en-US" sz="1600"/>
              <a:t>These statistics can provide valuable insights to businessowners.</a:t>
            </a:r>
          </a:p>
          <a:p>
            <a:pPr>
              <a:lnSpc>
                <a:spcPct val="90000"/>
              </a:lnSpc>
            </a:pPr>
            <a:endParaRPr lang="en-US" sz="160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a:solidFill>
                  <a:srgbClr val="00684D"/>
                </a:solidFill>
              </a:rPr>
              <a:t>Visualizing Offenses – Non-Violent Crimes</a:t>
            </a:r>
          </a:p>
        </p:txBody>
      </p:sp>
      <p:pic>
        <p:nvPicPr>
          <p:cNvPr id="12" name="Picture 11" descr="Chart, bar chart&#10;&#10;Description automatically generated">
            <a:extLst>
              <a:ext uri="{FF2B5EF4-FFF2-40B4-BE49-F238E27FC236}">
                <a16:creationId xmlns:a16="http://schemas.microsoft.com/office/drawing/2014/main" id="{EA8ECD97-EE66-369A-DC46-828ACE267976}"/>
              </a:ext>
            </a:extLst>
          </p:cNvPr>
          <p:cNvPicPr>
            <a:picLocks noChangeAspect="1"/>
          </p:cNvPicPr>
          <p:nvPr/>
        </p:nvPicPr>
        <p:blipFill>
          <a:blip r:embed="rId2"/>
          <a:stretch>
            <a:fillRect/>
          </a:stretch>
        </p:blipFill>
        <p:spPr>
          <a:xfrm>
            <a:off x="4861932" y="1302665"/>
            <a:ext cx="3672468" cy="3399514"/>
          </a:xfrm>
          <a:prstGeom prst="rect">
            <a:avLst/>
          </a:prstGeom>
        </p:spPr>
      </p:pic>
    </p:spTree>
    <p:extLst>
      <p:ext uri="{BB962C8B-B14F-4D97-AF65-F5344CB8AC3E}">
        <p14:creationId xmlns:p14="http://schemas.microsoft.com/office/powerpoint/2010/main" val="303376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a:t>Targeted Predictions: Zip-code Level Analysis</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0" y="1241097"/>
            <a:ext cx="4953000" cy="3353525"/>
          </a:xfrm>
        </p:spPr>
        <p:txBody>
          <a:bodyPr>
            <a:normAutofit/>
          </a:bodyPr>
          <a:lstStyle/>
          <a:p>
            <a:pPr>
              <a:lnSpc>
                <a:spcPct val="90000"/>
              </a:lnSpc>
            </a:pPr>
            <a:r>
              <a:rPr lang="en-US" sz="1600" dirty="0"/>
              <a:t>By training separate models for each unique zip code, we captured the distinct crime trends and patterns within each region of Little Rock.</a:t>
            </a:r>
          </a:p>
          <a:p>
            <a:pPr>
              <a:lnSpc>
                <a:spcPct val="90000"/>
              </a:lnSpc>
            </a:pPr>
            <a:r>
              <a:rPr lang="en-US" sz="1600" dirty="0"/>
              <a:t>The model performance varied across different zip codes, reflecting the unique characteristics and crime patterns in each area.</a:t>
            </a:r>
          </a:p>
          <a:p>
            <a:pPr>
              <a:lnSpc>
                <a:spcPct val="90000"/>
              </a:lnSpc>
            </a:pPr>
            <a:r>
              <a:rPr lang="en-US" sz="1600" dirty="0"/>
              <a:t>These zip code-level predictions provide more targeted insights for law enforcement, policymakers, and business owners, allowing them to address crime in specific areas more effectively.</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graphicFrame>
        <p:nvGraphicFramePr>
          <p:cNvPr id="7" name="Table 6">
            <a:extLst>
              <a:ext uri="{FF2B5EF4-FFF2-40B4-BE49-F238E27FC236}">
                <a16:creationId xmlns:a16="http://schemas.microsoft.com/office/drawing/2014/main" id="{A2E292E1-32DA-8AD7-B7E2-91C18FF8F9AF}"/>
              </a:ext>
            </a:extLst>
          </p:cNvPr>
          <p:cNvGraphicFramePr>
            <a:graphicFrameLocks noGrp="1"/>
          </p:cNvGraphicFramePr>
          <p:nvPr>
            <p:extLst>
              <p:ext uri="{D42A27DB-BD31-4B8C-83A1-F6EECF244321}">
                <p14:modId xmlns:p14="http://schemas.microsoft.com/office/powerpoint/2010/main" val="3268305038"/>
              </p:ext>
            </p:extLst>
          </p:nvPr>
        </p:nvGraphicFramePr>
        <p:xfrm>
          <a:off x="5237709" y="1330765"/>
          <a:ext cx="3079297" cy="2619004"/>
        </p:xfrm>
        <a:graphic>
          <a:graphicData uri="http://schemas.openxmlformats.org/drawingml/2006/table">
            <a:tbl>
              <a:tblPr firstRow="1">
                <a:tableStyleId>{616DA210-FB5B-4158-B5E0-FEB733F419BA}</a:tableStyleId>
              </a:tblPr>
              <a:tblGrid>
                <a:gridCol w="672148">
                  <a:extLst>
                    <a:ext uri="{9D8B030D-6E8A-4147-A177-3AD203B41FA5}">
                      <a16:colId xmlns:a16="http://schemas.microsoft.com/office/drawing/2014/main" val="1452985564"/>
                    </a:ext>
                  </a:extLst>
                </a:gridCol>
                <a:gridCol w="516573">
                  <a:extLst>
                    <a:ext uri="{9D8B030D-6E8A-4147-A177-3AD203B41FA5}">
                      <a16:colId xmlns:a16="http://schemas.microsoft.com/office/drawing/2014/main" val="3222567434"/>
                    </a:ext>
                  </a:extLst>
                </a:gridCol>
                <a:gridCol w="514985">
                  <a:extLst>
                    <a:ext uri="{9D8B030D-6E8A-4147-A177-3AD203B41FA5}">
                      <a16:colId xmlns:a16="http://schemas.microsoft.com/office/drawing/2014/main" val="2382224504"/>
                    </a:ext>
                  </a:extLst>
                </a:gridCol>
                <a:gridCol w="514985">
                  <a:extLst>
                    <a:ext uri="{9D8B030D-6E8A-4147-A177-3AD203B41FA5}">
                      <a16:colId xmlns:a16="http://schemas.microsoft.com/office/drawing/2014/main" val="3729932911"/>
                    </a:ext>
                  </a:extLst>
                </a:gridCol>
                <a:gridCol w="860606">
                  <a:extLst>
                    <a:ext uri="{9D8B030D-6E8A-4147-A177-3AD203B41FA5}">
                      <a16:colId xmlns:a16="http://schemas.microsoft.com/office/drawing/2014/main" val="1206128506"/>
                    </a:ext>
                  </a:extLst>
                </a:gridCol>
              </a:tblGrid>
              <a:tr h="325216">
                <a:tc>
                  <a:txBody>
                    <a:bodyPr/>
                    <a:lstStyle/>
                    <a:p>
                      <a:pPr marL="0" marR="0" indent="0" algn="ctr">
                        <a:lnSpc>
                          <a:spcPct val="200000"/>
                        </a:lnSpc>
                        <a:spcBef>
                          <a:spcPts val="0"/>
                        </a:spcBef>
                        <a:spcAft>
                          <a:spcPts val="0"/>
                        </a:spcAft>
                      </a:pPr>
                      <a:r>
                        <a:rPr lang="en-US" sz="10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Zip-code</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200000"/>
                        </a:lnSpc>
                        <a:spcBef>
                          <a:spcPts val="0"/>
                        </a:spcBef>
                        <a:spcAft>
                          <a:spcPts val="0"/>
                        </a:spcAft>
                      </a:pPr>
                      <a:r>
                        <a:rPr lang="en-US" sz="10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RMSE</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200000"/>
                        </a:lnSpc>
                        <a:spcBef>
                          <a:spcPts val="0"/>
                        </a:spcBef>
                        <a:spcAft>
                          <a:spcPts val="0"/>
                        </a:spcAft>
                      </a:pPr>
                      <a:r>
                        <a:rPr lang="en-US" sz="10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MSE</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200000"/>
                        </a:lnSpc>
                        <a:spcBef>
                          <a:spcPts val="0"/>
                        </a:spcBef>
                        <a:spcAft>
                          <a:spcPts val="0"/>
                        </a:spcAft>
                      </a:pPr>
                      <a:r>
                        <a:rPr lang="en-US" sz="10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MAE</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200000"/>
                        </a:lnSpc>
                        <a:spcBef>
                          <a:spcPts val="0"/>
                        </a:spcBef>
                        <a:spcAft>
                          <a:spcPts val="0"/>
                        </a:spcAft>
                      </a:pPr>
                      <a:r>
                        <a:rPr lang="en-US" sz="10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R2 Score</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11617"/>
                  </a:ext>
                </a:extLst>
              </a:tr>
              <a:tr h="370785">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72212</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0.830</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0.688</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0.663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0.063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413191"/>
                  </a:ext>
                </a:extLst>
              </a:tr>
              <a:tr h="439863">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72223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1.349</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1.819</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1.148</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0.030</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269421"/>
                  </a:ext>
                </a:extLst>
              </a:tr>
              <a:tr h="370785">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72205</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2.293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5.259</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1.892</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0.048</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7982904"/>
                  </a:ext>
                </a:extLst>
              </a:tr>
              <a:tr h="370785">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72135</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0.155</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0.024</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0.055</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0.019</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2772"/>
                  </a:ext>
                </a:extLst>
              </a:tr>
              <a:tr h="370785">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72103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1.250</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1.562</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0.902</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0.000</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535452"/>
                  </a:ext>
                </a:extLst>
              </a:tr>
              <a:tr h="370785">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72209</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3.002</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9.011</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2.353</a:t>
                      </a:r>
                      <a:endParaRPr lang="en-US" sz="1200" b="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100" b="0" dirty="0">
                          <a:solidFill>
                            <a:srgbClr val="000000"/>
                          </a:solidFill>
                          <a:effectLst/>
                          <a:latin typeface="Bahnschrift" panose="020B0502040204020203" pitchFamily="34" charset="0"/>
                          <a:ea typeface="SimSun" panose="02010600030101010101" pitchFamily="2" charset="-122"/>
                          <a:cs typeface="Times New Roman" panose="02020603050405020304" pitchFamily="18" charset="0"/>
                        </a:rPr>
                        <a:t>-0.287</a:t>
                      </a:r>
                      <a:endParaRPr lang="en-US" sz="1200" b="0" dirty="0">
                        <a:solidFill>
                          <a:srgbClr val="A5A5A5"/>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nchor="b">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4485556"/>
                  </a:ext>
                </a:extLst>
              </a:tr>
            </a:tbl>
          </a:graphicData>
        </a:graphic>
      </p:graphicFrame>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a:solidFill>
                  <a:srgbClr val="00684D"/>
                </a:solidFill>
              </a:rPr>
              <a:t>Neural Prophet Performance across Zip Codes</a:t>
            </a:r>
          </a:p>
        </p:txBody>
      </p:sp>
    </p:spTree>
    <p:extLst>
      <p:ext uri="{BB962C8B-B14F-4D97-AF65-F5344CB8AC3E}">
        <p14:creationId xmlns:p14="http://schemas.microsoft.com/office/powerpoint/2010/main" val="121994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p:txBody>
          <a:bodyPr anchor="ctr">
            <a:normAutofit/>
          </a:bodyPr>
          <a:lstStyle/>
          <a:p>
            <a:pPr>
              <a:lnSpc>
                <a:spcPct val="90000"/>
              </a:lnSpc>
            </a:pPr>
            <a:r>
              <a:rPr lang="en-US" sz="2700" b="0"/>
              <a:t>Perfecting The Imperfect, What Happens Next?</a:t>
            </a:r>
          </a:p>
        </p:txBody>
      </p:sp>
      <p:sp>
        <p:nvSpPr>
          <p:cNvPr id="5" name="Content Placeholder 4">
            <a:extLst>
              <a:ext uri="{FF2B5EF4-FFF2-40B4-BE49-F238E27FC236}">
                <a16:creationId xmlns:a16="http://schemas.microsoft.com/office/drawing/2014/main" id="{AF5B8872-3D18-1E87-5727-B80FF0315E51}"/>
              </a:ext>
            </a:extLst>
          </p:cNvPr>
          <p:cNvSpPr>
            <a:spLocks noGrp="1"/>
          </p:cNvSpPr>
          <p:nvPr>
            <p:ph sz="half" idx="1"/>
          </p:nvPr>
        </p:nvSpPr>
        <p:spPr/>
        <p:txBody>
          <a:bodyPr>
            <a:normAutofit/>
          </a:bodyPr>
          <a:lstStyle/>
          <a:p>
            <a:r>
              <a:rPr lang="en-US" sz="1600" dirty="0"/>
              <a:t>Our model scores represent the inability to predict humans, so how do we make educated crime predictions?</a:t>
            </a:r>
          </a:p>
          <a:p>
            <a:r>
              <a:rPr lang="en-US" sz="1600" dirty="0"/>
              <a:t>We can’t predict the </a:t>
            </a:r>
            <a:r>
              <a:rPr lang="en-US" sz="1600" b="1" dirty="0"/>
              <a:t>who</a:t>
            </a:r>
            <a:r>
              <a:rPr lang="en-US" sz="1600" dirty="0"/>
              <a:t>, the </a:t>
            </a:r>
            <a:r>
              <a:rPr lang="en-US" sz="1600" b="1" dirty="0"/>
              <a:t>how</a:t>
            </a:r>
            <a:r>
              <a:rPr lang="en-US" sz="1600" dirty="0"/>
              <a:t>, or the </a:t>
            </a:r>
            <a:r>
              <a:rPr lang="en-US" sz="1600" b="1" dirty="0"/>
              <a:t>why</a:t>
            </a:r>
            <a:r>
              <a:rPr lang="en-US" sz="1600" dirty="0"/>
              <a:t>. We can predict the </a:t>
            </a:r>
            <a:r>
              <a:rPr lang="en-US" sz="1600" b="1" dirty="0"/>
              <a:t>when</a:t>
            </a:r>
            <a:r>
              <a:rPr lang="en-US" sz="1600" dirty="0"/>
              <a:t> and </a:t>
            </a:r>
            <a:r>
              <a:rPr lang="en-US" sz="1600" b="1" dirty="0"/>
              <a:t>where</a:t>
            </a:r>
            <a:r>
              <a:rPr lang="en-US" sz="1600" dirty="0"/>
              <a:t>!</a:t>
            </a:r>
          </a:p>
          <a:p>
            <a:r>
              <a:rPr lang="en-US" sz="1600" dirty="0"/>
              <a:t>Our model focuses on predicting the </a:t>
            </a:r>
            <a:r>
              <a:rPr lang="en-US" sz="1600" b="1" dirty="0"/>
              <a:t>when</a:t>
            </a:r>
            <a:r>
              <a:rPr lang="en-US" sz="1600" dirty="0"/>
              <a:t>, a valuable forecast that helps to establish a basis of predicting humans.</a:t>
            </a:r>
          </a:p>
        </p:txBody>
      </p:sp>
      <p:sp>
        <p:nvSpPr>
          <p:cNvPr id="6" name="Content Placeholder 5">
            <a:extLst>
              <a:ext uri="{FF2B5EF4-FFF2-40B4-BE49-F238E27FC236}">
                <a16:creationId xmlns:a16="http://schemas.microsoft.com/office/drawing/2014/main" id="{5D1C8C5D-15AD-444E-A3C6-3A0987808EE0}"/>
              </a:ext>
            </a:extLst>
          </p:cNvPr>
          <p:cNvSpPr>
            <a:spLocks noGrp="1"/>
          </p:cNvSpPr>
          <p:nvPr>
            <p:ph sz="half" idx="2"/>
          </p:nvPr>
        </p:nvSpPr>
        <p:spPr/>
        <p:txBody>
          <a:bodyPr vert="horz" lIns="91440" tIns="45720" rIns="91440" bIns="45720" rtlCol="0" anchor="t">
            <a:normAutofit/>
          </a:bodyPr>
          <a:lstStyle/>
          <a:p>
            <a:r>
              <a:rPr lang="en-US" sz="1600" dirty="0"/>
              <a:t>Machine learning models are continually being improved and enhanced!</a:t>
            </a:r>
          </a:p>
          <a:p>
            <a:r>
              <a:rPr lang="en-US" sz="1600" dirty="0">
                <a:latin typeface="Bahnschrift"/>
              </a:rPr>
              <a:t>While we used Neural Prophet, there will be bigger and better models in the future that will simplify the task of predicting human behavior.</a:t>
            </a:r>
          </a:p>
          <a:p>
            <a:r>
              <a:rPr lang="en-US" sz="1600" dirty="0">
                <a:latin typeface="Bahnschrift"/>
              </a:rPr>
              <a:t>Our research provides a basis to making a Binary Classification model for predicting crimes.</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a:solidFill>
                  <a:srgbClr val="00684D"/>
                </a:solidFill>
              </a:rPr>
              <a:t>Finding a Model, Predicting Human Behavior</a:t>
            </a:r>
          </a:p>
        </p:txBody>
      </p:sp>
    </p:spTree>
    <p:extLst>
      <p:ext uri="{BB962C8B-B14F-4D97-AF65-F5344CB8AC3E}">
        <p14:creationId xmlns:p14="http://schemas.microsoft.com/office/powerpoint/2010/main" val="38843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p:txBody>
          <a:bodyPr anchor="ctr">
            <a:normAutofit/>
          </a:bodyPr>
          <a:lstStyle/>
          <a:p>
            <a:pPr>
              <a:lnSpc>
                <a:spcPct val="90000"/>
              </a:lnSpc>
            </a:pPr>
            <a:r>
              <a:rPr lang="en-US" sz="2700" b="0" dirty="0"/>
              <a:t>Acknowledgements</a:t>
            </a:r>
          </a:p>
        </p:txBody>
      </p:sp>
      <p:sp>
        <p:nvSpPr>
          <p:cNvPr id="5" name="Content Placeholder 4">
            <a:extLst>
              <a:ext uri="{FF2B5EF4-FFF2-40B4-BE49-F238E27FC236}">
                <a16:creationId xmlns:a16="http://schemas.microsoft.com/office/drawing/2014/main" id="{AF5B8872-3D18-1E87-5727-B80FF0315E51}"/>
              </a:ext>
            </a:extLst>
          </p:cNvPr>
          <p:cNvSpPr>
            <a:spLocks noGrp="1"/>
          </p:cNvSpPr>
          <p:nvPr>
            <p:ph sz="half" idx="1"/>
          </p:nvPr>
        </p:nvSpPr>
        <p:spPr/>
        <p:txBody>
          <a:bodyPr vert="horz" lIns="91440" tIns="45720" rIns="91440" bIns="45720" rtlCol="0" anchor="t">
            <a:normAutofit/>
          </a:bodyPr>
          <a:lstStyle/>
          <a:p>
            <a:r>
              <a:rPr lang="en-US" sz="1600" dirty="0"/>
              <a:t>Arkansas Tech University Undergraduate Research Scholarship</a:t>
            </a:r>
          </a:p>
          <a:p>
            <a:r>
              <a:rPr lang="en-US" sz="1600" dirty="0">
                <a:latin typeface="Bahnschrift"/>
              </a:rPr>
              <a:t>Dr. Robin Ghosh</a:t>
            </a:r>
          </a:p>
          <a:p>
            <a:r>
              <a:rPr lang="en-US" sz="1600" dirty="0">
                <a:latin typeface="Bahnschrift"/>
              </a:rPr>
              <a:t>Dept. Of Engineering &amp; Computing Sciences</a:t>
            </a:r>
            <a:endParaRPr lang="en-US" sz="1600" dirty="0"/>
          </a:p>
          <a:p>
            <a:r>
              <a:rPr lang="en-US" sz="1600" dirty="0">
                <a:latin typeface="Bahnschrift"/>
              </a:rPr>
              <a:t>Mr. Randy Foshee, CTO City of Little Rock</a:t>
            </a:r>
            <a:endParaRPr lang="en-US" sz="1600"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Tree>
    <p:extLst>
      <p:ext uri="{BB962C8B-B14F-4D97-AF65-F5344CB8AC3E}">
        <p14:creationId xmlns:p14="http://schemas.microsoft.com/office/powerpoint/2010/main" val="268104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p:txBody>
          <a:bodyPr anchor="ctr">
            <a:normAutofit/>
          </a:bodyPr>
          <a:lstStyle/>
          <a:p>
            <a:pPr>
              <a:lnSpc>
                <a:spcPct val="90000"/>
              </a:lnSpc>
            </a:pPr>
            <a:r>
              <a:rPr lang="en-US" sz="2700" b="0" dirty="0"/>
              <a:t>References</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11" name="Rectangle 4">
            <a:extLst>
              <a:ext uri="{FF2B5EF4-FFF2-40B4-BE49-F238E27FC236}">
                <a16:creationId xmlns:a16="http://schemas.microsoft.com/office/drawing/2014/main" id="{873079A4-6930-C758-30A0-C960C99CEB28}"/>
              </a:ext>
            </a:extLst>
          </p:cNvPr>
          <p:cNvSpPr>
            <a:spLocks noChangeArrowheads="1"/>
          </p:cNvSpPr>
          <p:nvPr/>
        </p:nvSpPr>
        <p:spPr bwMode="auto">
          <a:xfrm>
            <a:off x="375984" y="753096"/>
            <a:ext cx="775161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Bharati, Alkesh and Dr. </a:t>
            </a:r>
            <a:r>
              <a:rPr kumimoji="0" lang="en-US" altLang="ja-JP" sz="1000" b="0" i="0" u="none" strike="noStrike" cap="none" normalizeH="0" baseline="0" dirty="0" err="1">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Sarvanaguru</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RA.K. </a:t>
            </a:r>
          </a:p>
          <a:p>
            <a:pPr marL="628650" lvl="1" indent="-171450" defTabSz="914400">
              <a:buFont typeface="Arial" panose="020B0604020202020204" pitchFamily="34" charset="0"/>
              <a:buChar char="•"/>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Crime Prediction and Analysis Using Machine Learning.</a:t>
            </a:r>
          </a:p>
          <a:p>
            <a:pPr marL="628650" lvl="1" indent="-171450" defTabSz="914400">
              <a:buFont typeface="Arial" panose="020B0604020202020204" pitchFamily="34" charset="0"/>
              <a:buChar char="•"/>
            </a:pPr>
            <a:r>
              <a:rPr kumimoji="0" lang="en-US" altLang="ja-JP" sz="1000" b="0" i="1"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International Research Journal of Engineering and Technology (IRJET)</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(2018): 1037-1042</a:t>
            </a:r>
          </a:p>
          <a:p>
            <a:pPr marL="628650" lvl="1" indent="-171450" defTabSz="914400">
              <a:buFont typeface="Arial" panose="020B0604020202020204" pitchFamily="34" charset="0"/>
              <a:buChar char="•"/>
            </a:pPr>
            <a:endPar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Federal Bureau of Investigation. </a:t>
            </a:r>
            <a:r>
              <a:rPr kumimoji="0" lang="en-US" altLang="ja-JP" sz="1000" b="0" i="1"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FBI: UCR</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Gordon, Deb. </a:t>
            </a:r>
            <a:r>
              <a:rPr kumimoji="0" lang="en-US" altLang="ja-JP" sz="1000" b="0" i="1" u="none" strike="noStrike" cap="none" normalizeH="0" baseline="0" dirty="0" err="1">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MoneyGeek</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Kang, Hyeon-Woo and Hang-Bong Kang. </a:t>
            </a:r>
          </a:p>
          <a:p>
            <a:pPr marL="628650" lvl="1" indent="-171450" defTabSz="914400">
              <a:buFont typeface="Arial" panose="020B0604020202020204" pitchFamily="34" charset="0"/>
              <a:buChar char="•"/>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Prediction of crime occurrence from multi-modal data using deep learning. (PLOS ONE)</a:t>
            </a:r>
          </a:p>
          <a:p>
            <a:pPr marL="628650" lvl="1" indent="-171450" defTabSz="914400">
              <a:buFont typeface="Arial" panose="020B0604020202020204" pitchFamily="34" charset="0"/>
              <a:buChar char="•"/>
            </a:pPr>
            <a:endPar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Little Rock Police Department. </a:t>
            </a:r>
            <a:r>
              <a:rPr kumimoji="0" lang="en-US" altLang="ja-JP" sz="1000" b="0" i="1"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Little Rock's Data Hub</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ja-JP" sz="1000" b="0" i="1"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err="1">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Martegiani</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Gabriele and </a:t>
            </a:r>
            <a:r>
              <a:rPr kumimoji="0" lang="en-US" altLang="ja-JP" sz="1000" b="0" i="0" u="none" strike="noStrike" cap="none" normalizeH="0" baseline="0" dirty="0" err="1">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Loubna</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a:t>
            </a:r>
            <a:r>
              <a:rPr kumimoji="0" lang="en-US" altLang="ja-JP" sz="1000" b="0" i="0" u="none" strike="noStrike" cap="none" normalizeH="0" baseline="0" dirty="0" err="1">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Berrada</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a:t>
            </a:r>
          </a:p>
          <a:p>
            <a:pPr marL="628650" lvl="1" indent="-171450" defTabSz="914400">
              <a:buFont typeface="Arial" panose="020B0604020202020204" pitchFamily="34" charset="0"/>
              <a:buChar char="•"/>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Crime Prediction Using Data Analytics: the Case of the City of Boston. (</a:t>
            </a:r>
            <a:r>
              <a:rPr kumimoji="0" lang="en-US" altLang="ja-JP" sz="1000" b="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Academia</a:t>
            </a:r>
            <a:r>
              <a:rPr lang="en-US" altLang="ja-JP" sz="1000" dirty="0">
                <a:latin typeface="Bahnschrift" panose="020B0502040204020203" pitchFamily="34" charset="0"/>
                <a:ea typeface="SimSun" panose="02010600030101010101" pitchFamily="2" charset="-122"/>
                <a:cs typeface="Times New Roman" panose="02020603050405020304" pitchFamily="18" charset="0"/>
              </a:rPr>
              <a:t>)</a:t>
            </a:r>
          </a:p>
          <a:p>
            <a:pPr marL="628650" lvl="1" indent="-171450" defTabSz="914400">
              <a:buFont typeface="Arial" panose="020B0604020202020204" pitchFamily="34" charset="0"/>
              <a:buChar char="•"/>
            </a:pPr>
            <a:endParaRPr kumimoji="0" lang="en-US" altLang="ja-JP" sz="1000" b="0" i="0" u="none" strike="noStrike" cap="none" normalizeH="0" baseline="0" dirty="0">
              <a:ln>
                <a:noFill/>
              </a:ln>
              <a:solidFill>
                <a:schemeClr val="tx1"/>
              </a:solidFill>
              <a:effectLst/>
              <a:latin typeface="Bahnschrift"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Nguyen, Trung, Amartya Hatua and Andrew H. Sung. </a:t>
            </a:r>
          </a:p>
          <a:p>
            <a:pPr marL="628650" lvl="1" indent="-171450" defTabSz="914400">
              <a:buFont typeface="Arial" panose="020B0604020202020204" pitchFamily="34" charset="0"/>
              <a:buChar char="•"/>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Building a Learning Machine Classifier with Inadequate Data for Crime Prediction.</a:t>
            </a:r>
          </a:p>
          <a:p>
            <a:pPr marL="628650" lvl="1" indent="-171450" defTabSz="914400">
              <a:buFont typeface="Arial" panose="020B0604020202020204" pitchFamily="34" charset="0"/>
              <a:buChar char="•"/>
            </a:pPr>
            <a:endParaRPr kumimoji="0" lang="en-US" altLang="ja-JP" sz="1000" b="0" i="0" u="none" strike="noStrike" cap="none" normalizeH="0" baseline="0" dirty="0">
              <a:ln>
                <a:noFill/>
              </a:ln>
              <a:solidFill>
                <a:schemeClr val="tx1"/>
              </a:solidFill>
              <a:effectLst/>
              <a:latin typeface="Bahnschrift"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Ramdas, Shraddha Bandekar and C. Vijayalakshmi. </a:t>
            </a:r>
          </a:p>
          <a:p>
            <a:pPr marL="628650" lvl="1" indent="-171450" defTabSz="914400">
              <a:buFont typeface="Arial" panose="020B0604020202020204" pitchFamily="34" charset="0"/>
              <a:buChar char="•"/>
            </a:pP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Design and Analysis of Machine Learning Algorithms for the reduction of crime rates in India.</a:t>
            </a:r>
          </a:p>
          <a:p>
            <a:pPr marL="628650" lvl="1" indent="-171450" defTabSz="914400">
              <a:buFont typeface="Arial" panose="020B0604020202020204" pitchFamily="34" charset="0"/>
              <a:buChar char="•"/>
            </a:pPr>
            <a:r>
              <a:rPr lang="en-US" altLang="ja-JP" sz="1000" i="1" dirty="0">
                <a:latin typeface="Bahnschrift" panose="020B0502040204020203" pitchFamily="34" charset="0"/>
                <a:ea typeface="SimSun" panose="02010600030101010101" pitchFamily="2" charset="-122"/>
                <a:cs typeface="Times New Roman" panose="02020603050405020304" pitchFamily="18" charset="0"/>
              </a:rPr>
              <a:t>T</a:t>
            </a:r>
            <a:r>
              <a:rPr kumimoji="0" lang="en-US" altLang="ja-JP" sz="1000" b="0" i="1"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he 9th World Engineering Education Forum (WEEF)</a:t>
            </a:r>
            <a:r>
              <a:rPr kumimoji="0" lang="en-US" altLang="ja-JP" sz="1000" b="0" i="0" u="none" strike="noStrike" cap="none" normalizeH="0" baseline="0" dirty="0">
                <a:ln>
                  <a:noFill/>
                </a:ln>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 (2019): 122-127</a:t>
            </a:r>
            <a:endParaRPr kumimoji="0" lang="en-US" altLang="ja-JP" sz="1000" b="0" i="0" u="none" strike="noStrike" cap="none" normalizeH="0" baseline="0" dirty="0">
              <a:ln>
                <a:noFill/>
              </a:ln>
              <a:solidFill>
                <a:schemeClr val="tx1"/>
              </a:solidFill>
              <a:effectLst/>
              <a:latin typeface="Bahnschrift" panose="020B0502040204020203" pitchFamily="34" charset="0"/>
            </a:endParaRPr>
          </a:p>
        </p:txBody>
      </p:sp>
    </p:spTree>
    <p:extLst>
      <p:ext uri="{BB962C8B-B14F-4D97-AF65-F5344CB8AC3E}">
        <p14:creationId xmlns:p14="http://schemas.microsoft.com/office/powerpoint/2010/main" val="407843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1915902"/>
            <a:ext cx="8229600" cy="857250"/>
          </a:xfrm>
        </p:spPr>
        <p:txBody>
          <a:bodyPr anchor="ctr">
            <a:normAutofit/>
          </a:bodyPr>
          <a:lstStyle/>
          <a:p>
            <a:pPr>
              <a:lnSpc>
                <a:spcPct val="90000"/>
              </a:lnSpc>
            </a:pPr>
            <a:r>
              <a:rPr lang="en-US" sz="4000" b="0">
                <a:latin typeface="Bahnschrift"/>
              </a:rPr>
              <a:t>Questions?</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endParaRPr lang="en-US" sz="1400" b="0">
              <a:solidFill>
                <a:srgbClr val="00684D"/>
              </a:solidFill>
            </a:endParaRPr>
          </a:p>
        </p:txBody>
      </p:sp>
      <p:pic>
        <p:nvPicPr>
          <p:cNvPr id="3" name="Google Shape;82;p16">
            <a:extLst>
              <a:ext uri="{FF2B5EF4-FFF2-40B4-BE49-F238E27FC236}">
                <a16:creationId xmlns:a16="http://schemas.microsoft.com/office/drawing/2014/main" id="{1EB3392D-1AD9-8587-8F73-6A000DBDE114}"/>
              </a:ext>
            </a:extLst>
          </p:cNvPr>
          <p:cNvPicPr preferRelativeResize="0"/>
          <p:nvPr/>
        </p:nvPicPr>
        <p:blipFill>
          <a:blip r:embed="rId2"/>
          <a:stretch>
            <a:fillRect/>
          </a:stretch>
        </p:blipFill>
        <p:spPr>
          <a:xfrm>
            <a:off x="8127602" y="3920837"/>
            <a:ext cx="893556" cy="893556"/>
          </a:xfrm>
          <a:prstGeom prst="rect">
            <a:avLst/>
          </a:prstGeom>
        </p:spPr>
      </p:pic>
    </p:spTree>
    <p:extLst>
      <p:ext uri="{BB962C8B-B14F-4D97-AF65-F5344CB8AC3E}">
        <p14:creationId xmlns:p14="http://schemas.microsoft.com/office/powerpoint/2010/main" val="10466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1915902"/>
            <a:ext cx="8229600" cy="857250"/>
          </a:xfrm>
        </p:spPr>
        <p:txBody>
          <a:bodyPr anchor="ctr">
            <a:normAutofit/>
          </a:bodyPr>
          <a:lstStyle/>
          <a:p>
            <a:pPr>
              <a:lnSpc>
                <a:spcPct val="90000"/>
              </a:lnSpc>
            </a:pPr>
            <a:r>
              <a:rPr lang="en-US" sz="4000" b="0">
                <a:latin typeface="Bahnschrift"/>
              </a:rPr>
              <a:t>Thank You!</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endParaRPr lang="en-US" sz="1400" b="0">
              <a:solidFill>
                <a:srgbClr val="00684D"/>
              </a:solidFill>
            </a:endParaRPr>
          </a:p>
        </p:txBody>
      </p:sp>
      <p:pic>
        <p:nvPicPr>
          <p:cNvPr id="3" name="Google Shape;82;p16">
            <a:extLst>
              <a:ext uri="{FF2B5EF4-FFF2-40B4-BE49-F238E27FC236}">
                <a16:creationId xmlns:a16="http://schemas.microsoft.com/office/drawing/2014/main" id="{797B3E78-EF90-0DE2-FEF5-B46B560C8A57}"/>
              </a:ext>
            </a:extLst>
          </p:cNvPr>
          <p:cNvPicPr preferRelativeResize="0"/>
          <p:nvPr/>
        </p:nvPicPr>
        <p:blipFill>
          <a:blip r:embed="rId2"/>
          <a:stretch>
            <a:fillRect/>
          </a:stretch>
        </p:blipFill>
        <p:spPr>
          <a:xfrm>
            <a:off x="8127602" y="3920837"/>
            <a:ext cx="893556" cy="893556"/>
          </a:xfrm>
          <a:prstGeom prst="rect">
            <a:avLst/>
          </a:prstGeom>
        </p:spPr>
      </p:pic>
    </p:spTree>
    <p:extLst>
      <p:ext uri="{BB962C8B-B14F-4D97-AF65-F5344CB8AC3E}">
        <p14:creationId xmlns:p14="http://schemas.microsoft.com/office/powerpoint/2010/main" val="183808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542D-9F03-9106-39DE-12E28970E068}"/>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dirty="0">
                <a:latin typeface="Bahnschrift"/>
              </a:rPr>
              <a:t>Understanding Crime</a:t>
            </a:r>
            <a:r>
              <a:rPr lang="en-US" sz="2700" b="0" i="0" dirty="0">
                <a:effectLst/>
                <a:latin typeface="Bahnschrift"/>
              </a:rPr>
              <a:t> in Little Rock</a:t>
            </a:r>
            <a:endParaRPr lang="en-US" sz="2700" b="0" dirty="0">
              <a:latin typeface="Bahnschrift"/>
            </a:endParaRPr>
          </a:p>
        </p:txBody>
      </p:sp>
      <p:sp>
        <p:nvSpPr>
          <p:cNvPr id="3" name="Content Placeholder 2">
            <a:extLst>
              <a:ext uri="{FF2B5EF4-FFF2-40B4-BE49-F238E27FC236}">
                <a16:creationId xmlns:a16="http://schemas.microsoft.com/office/drawing/2014/main" id="{E9335BAC-2407-627D-430E-9E856D7A33C4}"/>
              </a:ext>
            </a:extLst>
          </p:cNvPr>
          <p:cNvSpPr>
            <a:spLocks noGrp="1"/>
          </p:cNvSpPr>
          <p:nvPr>
            <p:ph sz="half" idx="1"/>
          </p:nvPr>
        </p:nvSpPr>
        <p:spPr>
          <a:xfrm>
            <a:off x="422910" y="1063229"/>
            <a:ext cx="4038600" cy="3394472"/>
          </a:xfrm>
        </p:spPr>
        <p:txBody>
          <a:bodyPr>
            <a:normAutofit/>
          </a:bodyPr>
          <a:lstStyle/>
          <a:p>
            <a:pPr>
              <a:lnSpc>
                <a:spcPct val="90000"/>
              </a:lnSpc>
            </a:pPr>
            <a:r>
              <a:rPr lang="en-US" sz="1500" dirty="0"/>
              <a:t>Little Rock ranks among top 15 of most dangerous cities</a:t>
            </a:r>
          </a:p>
          <a:p>
            <a:pPr>
              <a:lnSpc>
                <a:spcPct val="90000"/>
              </a:lnSpc>
            </a:pPr>
            <a:r>
              <a:rPr lang="en-US" sz="1500" dirty="0"/>
              <a:t>16,000 reported crimes in 2017</a:t>
            </a:r>
          </a:p>
          <a:p>
            <a:pPr>
              <a:lnSpc>
                <a:spcPct val="90000"/>
              </a:lnSpc>
            </a:pPr>
            <a:r>
              <a:rPr lang="en-US" sz="1500" dirty="0"/>
              <a:t>Traditional crime prevention approaches are costly and inefficient</a:t>
            </a:r>
          </a:p>
          <a:p>
            <a:pPr>
              <a:lnSpc>
                <a:spcPct val="90000"/>
              </a:lnSpc>
            </a:pPr>
            <a:r>
              <a:rPr lang="en-US" sz="1500" dirty="0"/>
              <a:t>Predictive policing may reveal solutions by:</a:t>
            </a:r>
          </a:p>
          <a:p>
            <a:pPr lvl="1">
              <a:lnSpc>
                <a:spcPct val="90000"/>
              </a:lnSpc>
            </a:pPr>
            <a:r>
              <a:rPr lang="en-US" sz="1500" dirty="0"/>
              <a:t>Creating a Machine Learning model to identify high-risk areas</a:t>
            </a:r>
          </a:p>
          <a:p>
            <a:pPr lvl="1">
              <a:lnSpc>
                <a:spcPct val="90000"/>
              </a:lnSpc>
            </a:pPr>
            <a:r>
              <a:rPr lang="en-US" sz="1500" dirty="0"/>
              <a:t>Providing insights into city regions</a:t>
            </a:r>
          </a:p>
          <a:p>
            <a:pPr lvl="1">
              <a:lnSpc>
                <a:spcPct val="90000"/>
              </a:lnSpc>
            </a:pPr>
            <a:r>
              <a:rPr lang="en-US" sz="1500" dirty="0"/>
              <a:t>Providing real-time crime predictions</a:t>
            </a:r>
          </a:p>
          <a:p>
            <a:pPr lvl="1">
              <a:lnSpc>
                <a:spcPct val="90000"/>
              </a:lnSpc>
            </a:pPr>
            <a:r>
              <a:rPr lang="en-US" sz="1500" dirty="0"/>
              <a:t>Allocating resources effectively and efficiently</a:t>
            </a:r>
          </a:p>
          <a:p>
            <a:pPr>
              <a:lnSpc>
                <a:spcPct val="90000"/>
              </a:lnSpc>
            </a:pPr>
            <a:endParaRPr lang="en-US" sz="1500" dirty="0"/>
          </a:p>
        </p:txBody>
      </p:sp>
      <p:sp>
        <p:nvSpPr>
          <p:cNvPr id="4" name="Slide Number Placeholder 3">
            <a:extLst>
              <a:ext uri="{FF2B5EF4-FFF2-40B4-BE49-F238E27FC236}">
                <a16:creationId xmlns:a16="http://schemas.microsoft.com/office/drawing/2014/main" id="{F813FCBD-2C39-C0D5-BB01-307D07D16CD8}"/>
              </a:ext>
            </a:extLst>
          </p:cNvPr>
          <p:cNvSpPr>
            <a:spLocks noGrp="1"/>
          </p:cNvSpPr>
          <p:nvPr>
            <p:ph type="sldNum" sz="quarter" idx="12"/>
          </p:nvPr>
        </p:nvSpPr>
        <p:spPr>
          <a:xfrm>
            <a:off x="236220" y="4868721"/>
            <a:ext cx="8450580" cy="273844"/>
          </a:xfrm>
        </p:spPr>
        <p:txBody>
          <a:bodyPr anchor="ctr">
            <a:normAutofit fontScale="55000" lnSpcReduction="20000"/>
          </a:bodyPr>
          <a:lstStyle/>
          <a:p>
            <a:pPr algn="ctr">
              <a:spcAft>
                <a:spcPts val="10"/>
              </a:spcAft>
            </a:pPr>
            <a:r>
              <a:rPr lang="en-US" sz="1300" dirty="0"/>
              <a:t>Crime Prediction Using Machine Learning: The Case of The City of Little Rock</a:t>
            </a:r>
          </a:p>
          <a:p>
            <a:pPr algn="ctr">
              <a:spcAft>
                <a:spcPts val="10"/>
              </a:spcAft>
            </a:pPr>
            <a:r>
              <a:rPr lang="en-US" sz="1300" dirty="0"/>
              <a:t>Zurab Sabakhtarishvili, Sijan Panday, Clayton Jensen &amp; Dr. Robin Ghosh </a:t>
            </a:r>
            <a:endParaRPr lang="en-US" dirty="0"/>
          </a:p>
        </p:txBody>
      </p:sp>
      <p:grpSp>
        <p:nvGrpSpPr>
          <p:cNvPr id="21" name="Group 20">
            <a:extLst>
              <a:ext uri="{FF2B5EF4-FFF2-40B4-BE49-F238E27FC236}">
                <a16:creationId xmlns:a16="http://schemas.microsoft.com/office/drawing/2014/main" id="{F8F2A363-2CC3-D303-3899-56D022798980}"/>
              </a:ext>
            </a:extLst>
          </p:cNvPr>
          <p:cNvGrpSpPr/>
          <p:nvPr/>
        </p:nvGrpSpPr>
        <p:grpSpPr>
          <a:xfrm>
            <a:off x="4701175" y="1173933"/>
            <a:ext cx="4107180" cy="3572251"/>
            <a:chOff x="4652976" y="926053"/>
            <a:chExt cx="4107180" cy="3572251"/>
          </a:xfrm>
        </p:grpSpPr>
        <p:pic>
          <p:nvPicPr>
            <p:cNvPr id="18" name="Picture 17">
              <a:extLst>
                <a:ext uri="{FF2B5EF4-FFF2-40B4-BE49-F238E27FC236}">
                  <a16:creationId xmlns:a16="http://schemas.microsoft.com/office/drawing/2014/main" id="{8F5F4385-4FA7-B90B-1AE9-A750E1B8491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652976" y="926053"/>
              <a:ext cx="4029047" cy="3394472"/>
            </a:xfrm>
            <a:prstGeom prst="rect">
              <a:avLst/>
            </a:prstGeom>
            <a:noFill/>
          </p:spPr>
        </p:pic>
        <p:sp>
          <p:nvSpPr>
            <p:cNvPr id="20" name="TextBox 19">
              <a:extLst>
                <a:ext uri="{FF2B5EF4-FFF2-40B4-BE49-F238E27FC236}">
                  <a16:creationId xmlns:a16="http://schemas.microsoft.com/office/drawing/2014/main" id="{14D28D2B-4F90-189D-3B54-B95081B6C006}"/>
                </a:ext>
              </a:extLst>
            </p:cNvPr>
            <p:cNvSpPr txBox="1"/>
            <p:nvPr/>
          </p:nvSpPr>
          <p:spPr>
            <a:xfrm>
              <a:off x="4721556" y="4282860"/>
              <a:ext cx="4038600" cy="215444"/>
            </a:xfrm>
            <a:prstGeom prst="rect">
              <a:avLst/>
            </a:prstGeom>
            <a:noFill/>
          </p:spPr>
          <p:txBody>
            <a:bodyPr wrap="square" rtlCol="0">
              <a:spAutoFit/>
            </a:bodyPr>
            <a:lstStyle/>
            <a:p>
              <a:r>
                <a:rPr lang="en-US" sz="800" i="1"/>
                <a:t>Image 1. Map of Little-Rock showcasing crime hotspots for different years using Folium</a:t>
              </a:r>
            </a:p>
          </p:txBody>
        </p:sp>
      </p:grpSp>
    </p:spTree>
    <p:extLst>
      <p:ext uri="{BB962C8B-B14F-4D97-AF65-F5344CB8AC3E}">
        <p14:creationId xmlns:p14="http://schemas.microsoft.com/office/powerpoint/2010/main" val="178710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a:t>Previous Crime Prediction Studies &amp; Techniques</a:t>
            </a:r>
            <a:endParaRPr lang="en-US" sz="2700" b="0" dirty="0"/>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457200" y="1200151"/>
            <a:ext cx="4038600" cy="3394472"/>
          </a:xfrm>
        </p:spPr>
        <p:txBody>
          <a:bodyPr vert="horz" lIns="91440" tIns="45720" rIns="91440" bIns="45720" rtlCol="0" anchor="t">
            <a:normAutofit/>
          </a:bodyPr>
          <a:lstStyle/>
          <a:p>
            <a:pPr>
              <a:lnSpc>
                <a:spcPct val="90000"/>
              </a:lnSpc>
            </a:pPr>
            <a:r>
              <a:rPr lang="en-US" sz="1600">
                <a:latin typeface="Bahnschrift"/>
              </a:rPr>
              <a:t>Various machine learning techniques used in crime prediction </a:t>
            </a:r>
          </a:p>
          <a:p>
            <a:pPr>
              <a:lnSpc>
                <a:spcPct val="90000"/>
              </a:lnSpc>
            </a:pPr>
            <a:r>
              <a:rPr lang="en-US" sz="1600">
                <a:latin typeface="Bahnschrift"/>
              </a:rPr>
              <a:t>Different studies achieved accuracy levels ranging from 39% to 85.25% </a:t>
            </a:r>
          </a:p>
          <a:p>
            <a:pPr>
              <a:lnSpc>
                <a:spcPct val="90000"/>
              </a:lnSpc>
            </a:pPr>
            <a:r>
              <a:rPr lang="en-US" sz="1600">
                <a:latin typeface="Bahnschrift"/>
              </a:rPr>
              <a:t>Deep Learning techniques showed best performance, such as an 85.25% accuracy in Chicago</a:t>
            </a:r>
            <a:endParaRPr lang="en-US"/>
          </a:p>
          <a:p>
            <a:pPr>
              <a:lnSpc>
                <a:spcPct val="90000"/>
              </a:lnSpc>
            </a:pPr>
            <a:r>
              <a:rPr lang="en-US" sz="1600">
                <a:latin typeface="Bahnschrift"/>
              </a:rPr>
              <a:t>Potential for a "universal police officer" system to monitor hotspots &amp; predict future crimes</a:t>
            </a:r>
          </a:p>
          <a:p>
            <a:pPr>
              <a:lnSpc>
                <a:spcPct val="90000"/>
              </a:lnSpc>
            </a:pPr>
            <a:endParaRPr lang="en-US" sz="1600"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a:t>Crime Prediction Using Machine Learning: The Case of The City of Little Rock</a:t>
            </a:r>
          </a:p>
          <a:p>
            <a:pPr algn="ctr">
              <a:spcAft>
                <a:spcPts val="10"/>
              </a:spcAft>
            </a:pPr>
            <a:r>
              <a:rPr lang="en-US" sz="800"/>
              <a:t>Zurab Sabakhtarishvili, Sijan Panday, Clayton Jensen &amp; Dr. Robin Ghosh </a:t>
            </a:r>
            <a:endParaRPr lang="en-US" sz="800" dirty="0"/>
          </a:p>
        </p:txBody>
      </p:sp>
      <p:pic>
        <p:nvPicPr>
          <p:cNvPr id="6" name="Picture 5" descr="Chart, bar chart&#10;&#10;Description automatically generated">
            <a:extLst>
              <a:ext uri="{FF2B5EF4-FFF2-40B4-BE49-F238E27FC236}">
                <a16:creationId xmlns:a16="http://schemas.microsoft.com/office/drawing/2014/main" id="{E90AB247-7932-9674-BE14-C95D5BF29679}"/>
              </a:ext>
            </a:extLst>
          </p:cNvPr>
          <p:cNvPicPr>
            <a:picLocks noChangeAspect="1"/>
          </p:cNvPicPr>
          <p:nvPr/>
        </p:nvPicPr>
        <p:blipFill>
          <a:blip r:embed="rId3"/>
          <a:stretch>
            <a:fillRect/>
          </a:stretch>
        </p:blipFill>
        <p:spPr>
          <a:xfrm>
            <a:off x="4495800" y="1063229"/>
            <a:ext cx="4286252" cy="2857501"/>
          </a:xfrm>
          <a:prstGeom prst="rect">
            <a:avLst/>
          </a:prstGeom>
        </p:spPr>
      </p:pic>
    </p:spTree>
    <p:extLst>
      <p:ext uri="{BB962C8B-B14F-4D97-AF65-F5344CB8AC3E}">
        <p14:creationId xmlns:p14="http://schemas.microsoft.com/office/powerpoint/2010/main" val="1468619168"/>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68803"/>
            <a:ext cx="8229600" cy="857250"/>
          </a:xfrm>
        </p:spPr>
        <p:txBody>
          <a:bodyPr anchor="ctr">
            <a:normAutofit fontScale="90000"/>
          </a:bodyPr>
          <a:lstStyle/>
          <a:p>
            <a:r>
              <a:rPr lang="en-US" sz="3000" b="0"/>
              <a:t>Our Approach to Predicting Crime in Little Rock</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2"/>
          </p:nvPr>
        </p:nvSpPr>
        <p:spPr>
          <a:xfrm>
            <a:off x="105118" y="1835726"/>
            <a:ext cx="4681627" cy="2743361"/>
          </a:xfrm>
        </p:spPr>
        <p:txBody>
          <a:bodyPr vert="horz" lIns="91440" tIns="45720" rIns="91440" bIns="45720" rtlCol="0" anchor="t">
            <a:noAutofit/>
          </a:bodyPr>
          <a:lstStyle/>
          <a:p>
            <a:pPr marL="0" indent="0">
              <a:lnSpc>
                <a:spcPct val="90000"/>
              </a:lnSpc>
              <a:buNone/>
            </a:pPr>
            <a:r>
              <a:rPr lang="en-US" sz="1400" b="1" dirty="0">
                <a:latin typeface="Bahnschrift"/>
              </a:rPr>
              <a:t>1. Data Collection:</a:t>
            </a:r>
          </a:p>
          <a:p>
            <a:pPr marL="0" indent="0">
              <a:lnSpc>
                <a:spcPct val="90000"/>
              </a:lnSpc>
              <a:buNone/>
            </a:pPr>
            <a:r>
              <a:rPr lang="en-US" sz="1200" i="1" dirty="0">
                <a:latin typeface="Bahnschrift"/>
              </a:rPr>
              <a:t>   - Acquire crime data from Little Rock Police Department (2017-2023)</a:t>
            </a:r>
          </a:p>
          <a:p>
            <a:pPr marL="0" indent="0">
              <a:lnSpc>
                <a:spcPct val="90000"/>
              </a:lnSpc>
              <a:buNone/>
            </a:pPr>
            <a:endParaRPr lang="en-US" sz="1200" dirty="0"/>
          </a:p>
          <a:p>
            <a:pPr marL="0" indent="0">
              <a:lnSpc>
                <a:spcPct val="90000"/>
              </a:lnSpc>
              <a:buNone/>
            </a:pPr>
            <a:r>
              <a:rPr lang="en-US" sz="1400" b="1" dirty="0">
                <a:latin typeface="Bahnschrift"/>
              </a:rPr>
              <a:t>2. Data Preprocessing:</a:t>
            </a:r>
          </a:p>
          <a:p>
            <a:pPr marL="0" indent="0">
              <a:lnSpc>
                <a:spcPct val="90000"/>
              </a:lnSpc>
              <a:buNone/>
            </a:pPr>
            <a:r>
              <a:rPr lang="en-US" sz="1200" i="1" dirty="0">
                <a:latin typeface="Bahnschrift"/>
              </a:rPr>
              <a:t>   - Clean and prepare data for analysis</a:t>
            </a:r>
          </a:p>
          <a:p>
            <a:pPr marL="0" indent="0">
              <a:lnSpc>
                <a:spcPct val="90000"/>
              </a:lnSpc>
              <a:buNone/>
            </a:pPr>
            <a:r>
              <a:rPr lang="en-US" sz="1200" i="1" dirty="0">
                <a:latin typeface="Bahnschrift"/>
              </a:rPr>
              <a:t>   - Remove duplicates and handle missing values</a:t>
            </a:r>
          </a:p>
          <a:p>
            <a:pPr marL="0" indent="0">
              <a:lnSpc>
                <a:spcPct val="90000"/>
              </a:lnSpc>
              <a:buNone/>
            </a:pPr>
            <a:r>
              <a:rPr lang="en-US" sz="1200" i="1" dirty="0">
                <a:latin typeface="Bahnschrift"/>
              </a:rPr>
              <a:t>   - Convert data types as needed</a:t>
            </a:r>
            <a:endParaRPr lang="en-US" sz="1400" b="1" dirty="0">
              <a:latin typeface="Bahnschrift"/>
            </a:endParaRPr>
          </a:p>
          <a:p>
            <a:pPr marL="0" indent="0">
              <a:lnSpc>
                <a:spcPct val="90000"/>
              </a:lnSpc>
              <a:buNone/>
            </a:pPr>
            <a:r>
              <a:rPr lang="en-US" sz="1200" i="1" dirty="0">
                <a:latin typeface="Bahnschrift"/>
              </a:rPr>
              <a:t>   - Classify crimes as violent or non-violent based on FBI's Uniform Crime Reporting (UCR) guidelines</a:t>
            </a:r>
          </a:p>
          <a:p>
            <a:pPr marL="0" indent="0">
              <a:lnSpc>
                <a:spcPct val="90000"/>
              </a:lnSpc>
              <a:buNone/>
            </a:pPr>
            <a:r>
              <a:rPr lang="en-US" sz="1200" i="1" dirty="0">
                <a:latin typeface="Bahnschrift"/>
              </a:rPr>
              <a:t>   - Determine crime severity (low-risk or high-risk)</a:t>
            </a:r>
            <a:endParaRPr lang="en-US" sz="1200" i="1"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pic>
        <p:nvPicPr>
          <p:cNvPr id="15" name="Graphic 14">
            <a:extLst>
              <a:ext uri="{FF2B5EF4-FFF2-40B4-BE49-F238E27FC236}">
                <a16:creationId xmlns:a16="http://schemas.microsoft.com/office/drawing/2014/main" id="{D6B251E7-8C8E-01B2-5A9E-57C71FFF85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22" y="807608"/>
            <a:ext cx="9054156" cy="1146564"/>
          </a:xfrm>
          <a:prstGeom prst="rect">
            <a:avLst/>
          </a:prstGeom>
        </p:spPr>
      </p:pic>
      <p:sp>
        <p:nvSpPr>
          <p:cNvPr id="18" name="Content Placeholder 2">
            <a:extLst>
              <a:ext uri="{FF2B5EF4-FFF2-40B4-BE49-F238E27FC236}">
                <a16:creationId xmlns:a16="http://schemas.microsoft.com/office/drawing/2014/main" id="{6F0C6BD7-78CA-EFDB-20C7-C8355CC99EDB}"/>
              </a:ext>
            </a:extLst>
          </p:cNvPr>
          <p:cNvSpPr txBox="1">
            <a:spLocks/>
          </p:cNvSpPr>
          <p:nvPr/>
        </p:nvSpPr>
        <p:spPr>
          <a:xfrm>
            <a:off x="4786745" y="1835726"/>
            <a:ext cx="4312333" cy="2743361"/>
          </a:xfrm>
          <a:prstGeom prst="rect">
            <a:avLst/>
          </a:prstGeom>
        </p:spPr>
        <p:txBody>
          <a:bodyPr vert="horz" lIns="91440" tIns="45720" rIns="91440" bIns="45720" rtlCol="0" anchor="t">
            <a:noAutofit/>
          </a:bodyPr>
          <a:lstStyle>
            <a:lvl1pPr marL="257175" indent="-257175" algn="l" defTabSz="342900" rtl="0" eaLnBrk="1" latinLnBrk="0" hangingPunct="1">
              <a:spcBef>
                <a:spcPct val="20000"/>
              </a:spcBef>
              <a:buFont typeface="Arial"/>
              <a:buChar char="•"/>
              <a:defRPr sz="2100" kern="1200">
                <a:solidFill>
                  <a:schemeClr val="tx1"/>
                </a:solidFill>
                <a:latin typeface="Bahnschrift" panose="020B0502040204020203" pitchFamily="34" charset="0"/>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Bahnschrift" panose="020B0502040204020203" pitchFamily="34" charset="0"/>
                <a:ea typeface="+mn-ea"/>
                <a:cs typeface="Arial"/>
              </a:defRPr>
            </a:lvl2pPr>
            <a:lvl3pPr marL="857250" indent="-171450" algn="l" defTabSz="342900" rtl="0" eaLnBrk="1" latinLnBrk="0" hangingPunct="1">
              <a:spcBef>
                <a:spcPct val="20000"/>
              </a:spcBef>
              <a:buFont typeface="Arial"/>
              <a:buChar char="•"/>
              <a:defRPr sz="1500" kern="1200">
                <a:solidFill>
                  <a:schemeClr val="tx1"/>
                </a:solidFill>
                <a:latin typeface="Bahnschrift" panose="020B0502040204020203" pitchFamily="34" charset="0"/>
                <a:ea typeface="+mn-ea"/>
                <a:cs typeface="Arial"/>
              </a:defRPr>
            </a:lvl3pPr>
            <a:lvl4pPr marL="1200150" indent="-171450" algn="l" defTabSz="342900" rtl="0" eaLnBrk="1" latinLnBrk="0" hangingPunct="1">
              <a:spcBef>
                <a:spcPct val="20000"/>
              </a:spcBef>
              <a:buFont typeface="Arial"/>
              <a:buChar char="–"/>
              <a:defRPr sz="1350" kern="1200">
                <a:solidFill>
                  <a:schemeClr val="tx1"/>
                </a:solidFill>
                <a:latin typeface="Bahnschrift" panose="020B0502040204020203" pitchFamily="34" charset="0"/>
                <a:ea typeface="+mn-ea"/>
                <a:cs typeface="Arial"/>
              </a:defRPr>
            </a:lvl4pPr>
            <a:lvl5pPr marL="1543050" indent="-171450" algn="l" defTabSz="342900" rtl="0" eaLnBrk="1" latinLnBrk="0" hangingPunct="1">
              <a:spcBef>
                <a:spcPct val="20000"/>
              </a:spcBef>
              <a:buFont typeface="Arial"/>
              <a:buChar char="»"/>
              <a:defRPr sz="1350" kern="1200">
                <a:solidFill>
                  <a:schemeClr val="tx1"/>
                </a:solidFill>
                <a:latin typeface="Bahnschrift" panose="020B0502040204020203" pitchFamily="34" charset="0"/>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indent="0">
              <a:lnSpc>
                <a:spcPct val="90000"/>
              </a:lnSpc>
              <a:buNone/>
            </a:pPr>
            <a:r>
              <a:rPr lang="en-US" sz="1400" b="1" dirty="0">
                <a:latin typeface="Bahnschrift"/>
              </a:rPr>
              <a:t>3. Model Development:</a:t>
            </a:r>
            <a:endParaRPr lang="en-US" sz="1400" dirty="0">
              <a:latin typeface="Bahnschrift"/>
            </a:endParaRPr>
          </a:p>
          <a:p>
            <a:pPr marL="0" indent="0">
              <a:lnSpc>
                <a:spcPct val="90000"/>
              </a:lnSpc>
              <a:buNone/>
            </a:pPr>
            <a:r>
              <a:rPr lang="en-US" sz="1100" b="1" dirty="0">
                <a:latin typeface="Bahnschrift"/>
              </a:rPr>
              <a:t>   - City-wide Prediction:</a:t>
            </a:r>
          </a:p>
          <a:p>
            <a:pPr marL="0" indent="0">
              <a:lnSpc>
                <a:spcPct val="90000"/>
              </a:lnSpc>
              <a:buNone/>
            </a:pPr>
            <a:r>
              <a:rPr lang="en-US" sz="1100" dirty="0">
                <a:latin typeface="Bahnschrift"/>
              </a:rPr>
              <a:t>     	a. Facebook's Prophet: Time Series forecasting model</a:t>
            </a:r>
          </a:p>
          <a:p>
            <a:pPr marL="0" indent="0">
              <a:lnSpc>
                <a:spcPct val="90000"/>
              </a:lnSpc>
              <a:buNone/>
            </a:pPr>
            <a:r>
              <a:rPr lang="en-US" sz="1000" i="1" dirty="0">
                <a:latin typeface="Bahnschrift"/>
              </a:rPr>
              <a:t>	 - Optimize hyperparameters such as seasonality and scale</a:t>
            </a:r>
          </a:p>
          <a:p>
            <a:pPr marL="0" indent="0">
              <a:lnSpc>
                <a:spcPct val="90000"/>
              </a:lnSpc>
              <a:buNone/>
            </a:pPr>
            <a:r>
              <a:rPr lang="en-US" sz="1100" dirty="0">
                <a:latin typeface="Bahnschrift"/>
              </a:rPr>
              <a:t>     	b. Neural Prophet: Deep Learning-based Time Series 	forecasting model</a:t>
            </a:r>
          </a:p>
          <a:p>
            <a:pPr marL="0" indent="0">
              <a:lnSpc>
                <a:spcPct val="90000"/>
              </a:lnSpc>
              <a:buNone/>
            </a:pPr>
            <a:r>
              <a:rPr lang="en-US" sz="1000" i="1" dirty="0">
                <a:latin typeface="Bahnschrift"/>
              </a:rPr>
              <a:t>	 - Optimize hyperparameters using </a:t>
            </a:r>
            <a:r>
              <a:rPr lang="en-US" sz="1000" i="1" dirty="0" err="1">
                <a:latin typeface="Bahnschrift"/>
              </a:rPr>
              <a:t>HyperOpt</a:t>
            </a:r>
            <a:r>
              <a:rPr lang="en-US" sz="1000" i="1" dirty="0">
                <a:latin typeface="Bahnschrift"/>
              </a:rPr>
              <a:t> library</a:t>
            </a:r>
          </a:p>
          <a:p>
            <a:pPr marL="0" indent="0">
              <a:lnSpc>
                <a:spcPct val="90000"/>
              </a:lnSpc>
              <a:buNone/>
            </a:pPr>
            <a:r>
              <a:rPr lang="en-US" sz="1100" b="1" dirty="0">
                <a:latin typeface="Bahnschrift"/>
              </a:rPr>
              <a:t>   - Zip-code level Prediction:</a:t>
            </a:r>
          </a:p>
          <a:p>
            <a:pPr marL="0" indent="0">
              <a:lnSpc>
                <a:spcPct val="90000"/>
              </a:lnSpc>
              <a:buNone/>
            </a:pPr>
            <a:r>
              <a:rPr lang="en-US" sz="1100" dirty="0">
                <a:latin typeface="Bahnschrift"/>
              </a:rPr>
              <a:t>     	a. Neural Prophet: Optimized model for each unique zip code</a:t>
            </a:r>
          </a:p>
          <a:p>
            <a:pPr marL="0" indent="0">
              <a:lnSpc>
                <a:spcPct val="90000"/>
              </a:lnSpc>
              <a:buNone/>
            </a:pPr>
            <a:r>
              <a:rPr lang="en-US" sz="1000" i="1" dirty="0">
                <a:latin typeface="Bahnschrift"/>
              </a:rPr>
              <a:t> 	- Use Ray Tune library and </a:t>
            </a:r>
            <a:r>
              <a:rPr lang="en-US" sz="1000" i="1" dirty="0" err="1">
                <a:latin typeface="Bahnschrift"/>
              </a:rPr>
              <a:t>HyperOpt</a:t>
            </a:r>
            <a:r>
              <a:rPr lang="en-US" sz="1000" i="1" dirty="0">
                <a:latin typeface="Bahnschrift"/>
              </a:rPr>
              <a:t> search algorithm for 	hyperparameter optimization</a:t>
            </a:r>
          </a:p>
          <a:p>
            <a:pPr marL="0" indent="0">
              <a:lnSpc>
                <a:spcPct val="90000"/>
              </a:lnSpc>
              <a:buNone/>
            </a:pPr>
            <a:r>
              <a:rPr lang="en-US" sz="1000" i="1" dirty="0">
                <a:latin typeface="Bahnschrift"/>
              </a:rPr>
              <a:t>        	- Minimize Mean Absolute Error (MAE) during training</a:t>
            </a:r>
          </a:p>
          <a:p>
            <a:pPr marL="0" indent="0">
              <a:lnSpc>
                <a:spcPct val="90000"/>
              </a:lnSpc>
              <a:buNone/>
            </a:pPr>
            <a:r>
              <a:rPr lang="en-US" sz="1000" i="1" dirty="0">
                <a:latin typeface="Bahnschrift"/>
              </a:rPr>
              <a:t>        	- Incorporate holiday information as an external regressor</a:t>
            </a:r>
          </a:p>
          <a:p>
            <a:pPr marL="0" indent="0">
              <a:lnSpc>
                <a:spcPct val="90000"/>
              </a:lnSpc>
              <a:buNone/>
            </a:pPr>
            <a:r>
              <a:rPr lang="en-US" sz="1000" i="1" dirty="0">
                <a:latin typeface="Bahnschrift"/>
              </a:rPr>
              <a:t>        	- Capture unique crime trends and patterns within each 	region</a:t>
            </a:r>
          </a:p>
        </p:txBody>
      </p:sp>
    </p:spTree>
    <p:extLst>
      <p:ext uri="{BB962C8B-B14F-4D97-AF65-F5344CB8AC3E}">
        <p14:creationId xmlns:p14="http://schemas.microsoft.com/office/powerpoint/2010/main" val="67822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68803"/>
            <a:ext cx="8229600" cy="857250"/>
          </a:xfrm>
        </p:spPr>
        <p:txBody>
          <a:bodyPr anchor="ctr">
            <a:normAutofit fontScale="90000"/>
          </a:bodyPr>
          <a:lstStyle/>
          <a:p>
            <a:r>
              <a:rPr lang="en-US" sz="3000" b="0" dirty="0"/>
              <a:t>Our Approach to Predicting Crime in Little Rock </a:t>
            </a:r>
            <a:r>
              <a:rPr lang="en-US" sz="2000" b="0" i="1" dirty="0">
                <a:latin typeface="Bahnschrift"/>
              </a:rPr>
              <a:t>contd.</a:t>
            </a:r>
            <a:endParaRPr lang="en-US" sz="3000" b="0" i="1" dirty="0"/>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2"/>
          </p:nvPr>
        </p:nvSpPr>
        <p:spPr>
          <a:xfrm>
            <a:off x="105118" y="1835727"/>
            <a:ext cx="8993960" cy="2909456"/>
          </a:xfrm>
        </p:spPr>
        <p:txBody>
          <a:bodyPr vert="horz" lIns="91440" tIns="45720" rIns="91440" bIns="45720" rtlCol="0" anchor="t">
            <a:noAutofit/>
          </a:bodyPr>
          <a:lstStyle/>
          <a:p>
            <a:pPr marL="0" indent="0">
              <a:lnSpc>
                <a:spcPct val="90000"/>
              </a:lnSpc>
              <a:buNone/>
            </a:pPr>
            <a:r>
              <a:rPr lang="en-US" sz="1400" b="1" dirty="0">
                <a:latin typeface="Bahnschrift"/>
              </a:rPr>
              <a:t>4. Model Evaluation:</a:t>
            </a:r>
          </a:p>
          <a:p>
            <a:pPr marL="0" indent="0">
              <a:lnSpc>
                <a:spcPct val="90000"/>
              </a:lnSpc>
              <a:buNone/>
            </a:pPr>
            <a:r>
              <a:rPr lang="en-US" sz="1400" i="1" dirty="0">
                <a:latin typeface="Bahnschrift"/>
              </a:rPr>
              <a:t>   - Evaluate model performance using metrics: RMSE, MSE, MAE, R2 score</a:t>
            </a:r>
          </a:p>
          <a:p>
            <a:pPr marL="0" indent="0">
              <a:lnSpc>
                <a:spcPct val="90000"/>
              </a:lnSpc>
              <a:buNone/>
            </a:pPr>
            <a:r>
              <a:rPr lang="en-US" sz="1400" i="1" dirty="0">
                <a:latin typeface="Bahnschrift"/>
              </a:rPr>
              <a:t>   - Compare city-wide predictions from Facebook's Prophet and Neural Prophet</a:t>
            </a:r>
          </a:p>
          <a:p>
            <a:pPr marL="0" indent="0">
              <a:lnSpc>
                <a:spcPct val="90000"/>
              </a:lnSpc>
              <a:buNone/>
            </a:pPr>
            <a:r>
              <a:rPr lang="en-US" sz="1400" i="1" dirty="0">
                <a:latin typeface="Bahnschrift"/>
              </a:rPr>
              <a:t>   - Assess zip-code level predictions using Neural Prophet</a:t>
            </a:r>
          </a:p>
          <a:p>
            <a:pPr marL="0" indent="0">
              <a:lnSpc>
                <a:spcPct val="90000"/>
              </a:lnSpc>
              <a:buNone/>
            </a:pPr>
            <a:endParaRPr lang="en-US" sz="1400" dirty="0"/>
          </a:p>
          <a:p>
            <a:pPr marL="0" indent="0">
              <a:lnSpc>
                <a:spcPct val="90000"/>
              </a:lnSpc>
              <a:buNone/>
            </a:pPr>
            <a:r>
              <a:rPr lang="en-US" sz="1400" b="1" dirty="0">
                <a:latin typeface="Bahnschrift"/>
              </a:rPr>
              <a:t>5. Results and Insights:</a:t>
            </a:r>
          </a:p>
          <a:p>
            <a:pPr marL="0" indent="0">
              <a:lnSpc>
                <a:spcPct val="90000"/>
              </a:lnSpc>
              <a:buNone/>
            </a:pPr>
            <a:r>
              <a:rPr lang="en-US" sz="1400" i="1" dirty="0">
                <a:latin typeface="Bahnschrift"/>
              </a:rPr>
              <a:t>   - Analyze and interpret model predictions</a:t>
            </a:r>
          </a:p>
          <a:p>
            <a:pPr marL="0" indent="0">
              <a:lnSpc>
                <a:spcPct val="90000"/>
              </a:lnSpc>
              <a:buNone/>
            </a:pPr>
            <a:r>
              <a:rPr lang="en-US" sz="1400" i="1" dirty="0">
                <a:latin typeface="Bahnschrift"/>
              </a:rPr>
              <a:t>   - Identify high-risk areas and crime patterns</a:t>
            </a:r>
          </a:p>
          <a:p>
            <a:pPr marL="0" indent="0">
              <a:lnSpc>
                <a:spcPct val="90000"/>
              </a:lnSpc>
              <a:buNone/>
            </a:pPr>
            <a:r>
              <a:rPr lang="en-US" sz="1400" i="1" dirty="0">
                <a:latin typeface="Bahnschrift"/>
              </a:rPr>
              <a:t>   - Provide actionable insights for law enforcement, policymakers, and business owners</a:t>
            </a:r>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pic>
        <p:nvPicPr>
          <p:cNvPr id="15" name="Graphic 14">
            <a:extLst>
              <a:ext uri="{FF2B5EF4-FFF2-40B4-BE49-F238E27FC236}">
                <a16:creationId xmlns:a16="http://schemas.microsoft.com/office/drawing/2014/main" id="{D6B251E7-8C8E-01B2-5A9E-57C71FFF8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 y="807608"/>
            <a:ext cx="9054156" cy="1146564"/>
          </a:xfrm>
          <a:prstGeom prst="rect">
            <a:avLst/>
          </a:prstGeom>
        </p:spPr>
      </p:pic>
    </p:spTree>
    <p:extLst>
      <p:ext uri="{BB962C8B-B14F-4D97-AF65-F5344CB8AC3E}">
        <p14:creationId xmlns:p14="http://schemas.microsoft.com/office/powerpoint/2010/main" val="150652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542D-9F03-9106-39DE-12E28970E068}"/>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i="0">
                <a:effectLst/>
              </a:rPr>
              <a:t>Data Collection and Preprocessing</a:t>
            </a:r>
            <a:endParaRPr lang="en-US" sz="2700" b="0"/>
          </a:p>
        </p:txBody>
      </p:sp>
      <p:sp>
        <p:nvSpPr>
          <p:cNvPr id="3" name="Content Placeholder 2">
            <a:extLst>
              <a:ext uri="{FF2B5EF4-FFF2-40B4-BE49-F238E27FC236}">
                <a16:creationId xmlns:a16="http://schemas.microsoft.com/office/drawing/2014/main" id="{E9335BAC-2407-627D-430E-9E856D7A33C4}"/>
              </a:ext>
            </a:extLst>
          </p:cNvPr>
          <p:cNvSpPr>
            <a:spLocks noGrp="1"/>
          </p:cNvSpPr>
          <p:nvPr>
            <p:ph sz="half" idx="1"/>
          </p:nvPr>
        </p:nvSpPr>
        <p:spPr>
          <a:xfrm>
            <a:off x="547254" y="1016585"/>
            <a:ext cx="5541818" cy="3686172"/>
          </a:xfrm>
        </p:spPr>
        <p:txBody>
          <a:bodyPr>
            <a:normAutofit fontScale="70000" lnSpcReduction="20000"/>
          </a:bodyPr>
          <a:lstStyle/>
          <a:p>
            <a:pPr fontAlgn="base">
              <a:lnSpc>
                <a:spcPct val="110000"/>
              </a:lnSpc>
              <a:spcAft>
                <a:spcPts val="0"/>
              </a:spcAft>
              <a:buFont typeface="Arial"/>
              <a:buChar char="•"/>
            </a:pPr>
            <a:r>
              <a:rPr lang="en-US" sz="1900" dirty="0"/>
              <a:t>The Little Rock government provided the crime data for this study through the </a:t>
            </a:r>
            <a:r>
              <a:rPr lang="en-US" sz="1900" i="1" dirty="0"/>
              <a:t>data.littlerock.gov</a:t>
            </a:r>
            <a:r>
              <a:rPr lang="en-US" sz="1900" dirty="0"/>
              <a:t> website, specifically the Little Rock Police Department Statistics 2017 to year-to-date dataset.</a:t>
            </a:r>
          </a:p>
          <a:p>
            <a:pPr fontAlgn="base">
              <a:lnSpc>
                <a:spcPct val="110000"/>
              </a:lnSpc>
              <a:spcAft>
                <a:spcPts val="0"/>
              </a:spcAft>
              <a:buFont typeface="Arial"/>
              <a:buChar char="•"/>
            </a:pPr>
            <a:r>
              <a:rPr lang="en-US" sz="1900" dirty="0"/>
              <a:t>Four goals were identified for data preprocessing:</a:t>
            </a:r>
          </a:p>
          <a:p>
            <a:pPr marL="742950" lvl="1" indent="-285750" fontAlgn="base">
              <a:lnSpc>
                <a:spcPct val="110000"/>
              </a:lnSpc>
              <a:spcAft>
                <a:spcPts val="0"/>
              </a:spcAft>
              <a:buFont typeface="Arial"/>
              <a:buChar char="•"/>
            </a:pPr>
            <a:r>
              <a:rPr lang="en-US" sz="1900" dirty="0"/>
              <a:t>Initial reading</a:t>
            </a:r>
          </a:p>
          <a:p>
            <a:pPr marL="742950" lvl="1" indent="-285750" fontAlgn="base">
              <a:lnSpc>
                <a:spcPct val="110000"/>
              </a:lnSpc>
              <a:spcAft>
                <a:spcPts val="0"/>
              </a:spcAft>
              <a:buFont typeface="Arial"/>
              <a:buChar char="•"/>
            </a:pPr>
            <a:r>
              <a:rPr lang="en-US" sz="1900" dirty="0"/>
              <a:t>Duplicate handling</a:t>
            </a:r>
          </a:p>
          <a:p>
            <a:pPr marL="742950" lvl="1" indent="-285750" fontAlgn="base">
              <a:lnSpc>
                <a:spcPct val="110000"/>
              </a:lnSpc>
              <a:spcAft>
                <a:spcPts val="0"/>
              </a:spcAft>
              <a:buFont typeface="Arial"/>
              <a:buChar char="•"/>
            </a:pPr>
            <a:r>
              <a:rPr lang="en-US" sz="1900" dirty="0"/>
              <a:t>Type conversion</a:t>
            </a:r>
          </a:p>
          <a:p>
            <a:pPr marL="742950" lvl="1" indent="-285750" fontAlgn="base">
              <a:lnSpc>
                <a:spcPct val="110000"/>
              </a:lnSpc>
              <a:spcAft>
                <a:spcPts val="0"/>
              </a:spcAft>
              <a:buFont typeface="Arial"/>
              <a:buChar char="•"/>
            </a:pPr>
            <a:r>
              <a:rPr lang="en-US" sz="1900" dirty="0"/>
              <a:t>Erroneous data handling</a:t>
            </a:r>
          </a:p>
          <a:p>
            <a:pPr fontAlgn="base">
              <a:lnSpc>
                <a:spcPct val="110000"/>
              </a:lnSpc>
              <a:spcAft>
                <a:spcPts val="1200"/>
              </a:spcAft>
              <a:buFont typeface="Arial"/>
              <a:buChar char="•"/>
            </a:pPr>
            <a:r>
              <a:rPr lang="en-US" sz="1900" dirty="0"/>
              <a:t>Duplicate rows were handled by keeping only the first instance, which resulted in dropping roughly 6% of the original data set</a:t>
            </a:r>
          </a:p>
          <a:p>
            <a:pPr fontAlgn="base">
              <a:lnSpc>
                <a:spcPct val="110000"/>
              </a:lnSpc>
              <a:spcAft>
                <a:spcPts val="1200"/>
              </a:spcAft>
              <a:buFont typeface="Arial"/>
              <a:buChar char="•"/>
            </a:pPr>
            <a:r>
              <a:rPr lang="en-US" sz="1900" dirty="0"/>
              <a:t>Incident dates typed from strings to date-time representations and by ensuring that zip, latitude, and longitude values were numeric.</a:t>
            </a:r>
          </a:p>
          <a:p>
            <a:pPr>
              <a:lnSpc>
                <a:spcPct val="90000"/>
              </a:lnSpc>
            </a:pPr>
            <a:endParaRPr lang="en-US" sz="1500" dirty="0"/>
          </a:p>
        </p:txBody>
      </p:sp>
      <p:sp>
        <p:nvSpPr>
          <p:cNvPr id="4" name="Slide Number Placeholder 3">
            <a:extLst>
              <a:ext uri="{FF2B5EF4-FFF2-40B4-BE49-F238E27FC236}">
                <a16:creationId xmlns:a16="http://schemas.microsoft.com/office/drawing/2014/main" id="{F813FCBD-2C39-C0D5-BB01-307D07D16CD8}"/>
              </a:ext>
            </a:extLst>
          </p:cNvPr>
          <p:cNvSpPr>
            <a:spLocks noGrp="1"/>
          </p:cNvSpPr>
          <p:nvPr>
            <p:ph type="sldNum" sz="quarter" idx="12"/>
          </p:nvPr>
        </p:nvSpPr>
        <p:spPr>
          <a:xfrm>
            <a:off x="236220" y="4868721"/>
            <a:ext cx="8450580" cy="273844"/>
          </a:xfrm>
        </p:spPr>
        <p:txBody>
          <a:bodyPr anchor="ctr">
            <a:normAutofit fontScale="55000" lnSpcReduction="20000"/>
          </a:bodyPr>
          <a:lstStyle/>
          <a:p>
            <a:pPr algn="ctr">
              <a:spcAft>
                <a:spcPts val="10"/>
              </a:spcAft>
            </a:pPr>
            <a:r>
              <a:rPr lang="en-US" sz="1300" dirty="0"/>
              <a:t>Crime Prediction Using Machine Learning: The Case of The City of Little Rock</a:t>
            </a:r>
          </a:p>
          <a:p>
            <a:pPr algn="ctr">
              <a:spcAft>
                <a:spcPts val="10"/>
              </a:spcAft>
            </a:pPr>
            <a:r>
              <a:rPr lang="en-US" sz="1300" dirty="0"/>
              <a:t>Zurab Sabakhtarishvili, Sijan Panday, Clayton Jensen &amp; Dr. Robin Ghosh </a:t>
            </a:r>
            <a:endParaRPr lang="en-US" sz="1400" dirty="0"/>
          </a:p>
        </p:txBody>
      </p:sp>
      <p:pic>
        <p:nvPicPr>
          <p:cNvPr id="6" name="Picture 5" descr="A picture containing text&#10;&#10;Description automatically generated">
            <a:extLst>
              <a:ext uri="{FF2B5EF4-FFF2-40B4-BE49-F238E27FC236}">
                <a16:creationId xmlns:a16="http://schemas.microsoft.com/office/drawing/2014/main" id="{E09547A3-0525-C3E1-1509-C385415ED546}"/>
              </a:ext>
            </a:extLst>
          </p:cNvPr>
          <p:cNvPicPr>
            <a:picLocks noChangeAspect="1"/>
          </p:cNvPicPr>
          <p:nvPr/>
        </p:nvPicPr>
        <p:blipFill>
          <a:blip r:embed="rId2"/>
          <a:stretch>
            <a:fillRect/>
          </a:stretch>
        </p:blipFill>
        <p:spPr>
          <a:xfrm>
            <a:off x="6016554" y="938546"/>
            <a:ext cx="2742764" cy="1870578"/>
          </a:xfrm>
          <a:prstGeom prst="rect">
            <a:avLst/>
          </a:prstGeom>
        </p:spPr>
      </p:pic>
    </p:spTree>
    <p:extLst>
      <p:ext uri="{BB962C8B-B14F-4D97-AF65-F5344CB8AC3E}">
        <p14:creationId xmlns:p14="http://schemas.microsoft.com/office/powerpoint/2010/main" val="303773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542D-9F03-9106-39DE-12E28970E068}"/>
              </a:ext>
            </a:extLst>
          </p:cNvPr>
          <p:cNvSpPr>
            <a:spLocks noGrp="1"/>
          </p:cNvSpPr>
          <p:nvPr>
            <p:ph type="title"/>
          </p:nvPr>
        </p:nvSpPr>
        <p:spPr>
          <a:xfrm>
            <a:off x="2504555" y="100336"/>
            <a:ext cx="4329545" cy="857250"/>
          </a:xfrm>
        </p:spPr>
        <p:txBody>
          <a:bodyPr anchor="ctr">
            <a:normAutofit/>
          </a:bodyPr>
          <a:lstStyle/>
          <a:p>
            <a:r>
              <a:rPr lang="en-US" b="0" i="0">
                <a:effectLst/>
              </a:rPr>
              <a:t>Crime Classification</a:t>
            </a:r>
            <a:endParaRPr lang="en-US" b="0"/>
          </a:p>
        </p:txBody>
      </p:sp>
      <p:pic>
        <p:nvPicPr>
          <p:cNvPr id="7" name="Picture 6" descr="Chart, bar chart&#10;&#10;Description automatically generated">
            <a:extLst>
              <a:ext uri="{FF2B5EF4-FFF2-40B4-BE49-F238E27FC236}">
                <a16:creationId xmlns:a16="http://schemas.microsoft.com/office/drawing/2014/main" id="{2EFEE55D-A25C-00E6-CDAB-CCD2F54EAEBF}"/>
              </a:ext>
            </a:extLst>
          </p:cNvPr>
          <p:cNvPicPr>
            <a:picLocks noChangeAspect="1"/>
          </p:cNvPicPr>
          <p:nvPr/>
        </p:nvPicPr>
        <p:blipFill>
          <a:blip r:embed="rId2"/>
          <a:stretch>
            <a:fillRect/>
          </a:stretch>
        </p:blipFill>
        <p:spPr>
          <a:xfrm>
            <a:off x="236220" y="1122218"/>
            <a:ext cx="4121035" cy="3112503"/>
          </a:xfrm>
          <a:prstGeom prst="rect">
            <a:avLst/>
          </a:prstGeom>
          <a:noFill/>
        </p:spPr>
      </p:pic>
      <p:sp>
        <p:nvSpPr>
          <p:cNvPr id="3" name="Content Placeholder 2">
            <a:extLst>
              <a:ext uri="{FF2B5EF4-FFF2-40B4-BE49-F238E27FC236}">
                <a16:creationId xmlns:a16="http://schemas.microsoft.com/office/drawing/2014/main" id="{E9335BAC-2407-627D-430E-9E856D7A33C4}"/>
              </a:ext>
            </a:extLst>
          </p:cNvPr>
          <p:cNvSpPr>
            <a:spLocks noGrp="1"/>
          </p:cNvSpPr>
          <p:nvPr>
            <p:ph sz="half" idx="2"/>
          </p:nvPr>
        </p:nvSpPr>
        <p:spPr>
          <a:xfrm>
            <a:off x="4461510" y="1020222"/>
            <a:ext cx="4572001" cy="3785863"/>
          </a:xfrm>
        </p:spPr>
        <p:txBody>
          <a:bodyPr>
            <a:normAutofit fontScale="85000" lnSpcReduction="10000"/>
          </a:bodyPr>
          <a:lstStyle/>
          <a:p>
            <a:pPr fontAlgn="base">
              <a:lnSpc>
                <a:spcPct val="120000"/>
              </a:lnSpc>
              <a:spcAft>
                <a:spcPts val="0"/>
              </a:spcAft>
            </a:pPr>
            <a:r>
              <a:rPr lang="en-US" sz="1600" dirty="0"/>
              <a:t>The FBI's Uniform Crime Reporting (UCR) guidelines provide a framework for classifying the nature and severity of crimes.</a:t>
            </a:r>
          </a:p>
          <a:p>
            <a:pPr fontAlgn="base">
              <a:lnSpc>
                <a:spcPct val="120000"/>
              </a:lnSpc>
            </a:pPr>
            <a:r>
              <a:rPr lang="en-US" sz="1600" dirty="0"/>
              <a:t>The binary column created to classify severity into Violent or Non-violent (property crimes) can be useful for future projects and model training.</a:t>
            </a:r>
          </a:p>
          <a:p>
            <a:pPr fontAlgn="base">
              <a:lnSpc>
                <a:spcPct val="120000"/>
              </a:lnSpc>
              <a:spcAft>
                <a:spcPts val="0"/>
              </a:spcAft>
            </a:pPr>
            <a:r>
              <a:rPr lang="en-US" sz="1600" dirty="0"/>
              <a:t>Crimes are further broken into risk types:</a:t>
            </a:r>
          </a:p>
          <a:p>
            <a:pPr lvl="1" fontAlgn="base">
              <a:lnSpc>
                <a:spcPct val="120000"/>
              </a:lnSpc>
              <a:buFont typeface="Wingdings" panose="05000000000000000000" pitchFamily="2" charset="2"/>
              <a:buChar char="q"/>
            </a:pPr>
            <a:r>
              <a:rPr lang="en-US" sz="1500" dirty="0"/>
              <a:t>High risk for violent crimes and nonviolent crimes with weapons. </a:t>
            </a:r>
          </a:p>
          <a:p>
            <a:pPr lvl="1" fontAlgn="base">
              <a:lnSpc>
                <a:spcPct val="120000"/>
              </a:lnSpc>
              <a:buFont typeface="Wingdings" panose="05000000000000000000" pitchFamily="2" charset="2"/>
              <a:buChar char="q"/>
            </a:pPr>
            <a:r>
              <a:rPr lang="en-US" sz="1500" dirty="0"/>
              <a:t>Low risk for nonviolent (property crimes) with no immediate threats</a:t>
            </a:r>
            <a:r>
              <a:rPr lang="en-US" sz="1300" dirty="0"/>
              <a:t>.</a:t>
            </a:r>
            <a:endParaRPr lang="en-US" sz="1600" dirty="0"/>
          </a:p>
          <a:p>
            <a:pPr fontAlgn="base">
              <a:lnSpc>
                <a:spcPct val="120000"/>
              </a:lnSpc>
              <a:spcAft>
                <a:spcPts val="1200"/>
              </a:spcAft>
            </a:pPr>
            <a:r>
              <a:rPr lang="en-US" sz="1600" dirty="0"/>
              <a:t>Crime analysis using UCR guidelines can help to better understand crime patterns in a particular area.</a:t>
            </a:r>
          </a:p>
          <a:p>
            <a:pPr>
              <a:lnSpc>
                <a:spcPct val="120000"/>
              </a:lnSpc>
            </a:pPr>
            <a:endParaRPr lang="en-US" sz="1600" dirty="0"/>
          </a:p>
        </p:txBody>
      </p:sp>
      <p:sp>
        <p:nvSpPr>
          <p:cNvPr id="4" name="Slide Number Placeholder 3">
            <a:extLst>
              <a:ext uri="{FF2B5EF4-FFF2-40B4-BE49-F238E27FC236}">
                <a16:creationId xmlns:a16="http://schemas.microsoft.com/office/drawing/2014/main" id="{F813FCBD-2C39-C0D5-BB01-307D07D16CD8}"/>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spTree>
    <p:extLst>
      <p:ext uri="{BB962C8B-B14F-4D97-AF65-F5344CB8AC3E}">
        <p14:creationId xmlns:p14="http://schemas.microsoft.com/office/powerpoint/2010/main" val="7036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542D-9F03-9106-39DE-12E28970E068}"/>
              </a:ext>
            </a:extLst>
          </p:cNvPr>
          <p:cNvSpPr>
            <a:spLocks noGrp="1"/>
          </p:cNvSpPr>
          <p:nvPr>
            <p:ph type="title"/>
          </p:nvPr>
        </p:nvSpPr>
        <p:spPr>
          <a:xfrm>
            <a:off x="457200" y="205979"/>
            <a:ext cx="8229600" cy="857250"/>
          </a:xfrm>
        </p:spPr>
        <p:txBody>
          <a:bodyPr anchor="ctr">
            <a:normAutofit/>
          </a:bodyPr>
          <a:lstStyle/>
          <a:p>
            <a:r>
              <a:rPr lang="en-US" b="0" i="0" dirty="0">
                <a:effectLst/>
              </a:rPr>
              <a:t>Visualizing Yearly Crimes</a:t>
            </a:r>
            <a:endParaRPr lang="en-US" b="0" dirty="0"/>
          </a:p>
        </p:txBody>
      </p:sp>
      <p:pic>
        <p:nvPicPr>
          <p:cNvPr id="9" name="Picture 8" descr="Chart, bar chart&#10;&#10;Description automatically generated">
            <a:extLst>
              <a:ext uri="{FF2B5EF4-FFF2-40B4-BE49-F238E27FC236}">
                <a16:creationId xmlns:a16="http://schemas.microsoft.com/office/drawing/2014/main" id="{2B1A0450-02EB-62D6-E9E0-249791AB497D}"/>
              </a:ext>
            </a:extLst>
          </p:cNvPr>
          <p:cNvPicPr>
            <a:picLocks noChangeAspect="1"/>
          </p:cNvPicPr>
          <p:nvPr/>
        </p:nvPicPr>
        <p:blipFill>
          <a:blip r:embed="rId2"/>
          <a:stretch>
            <a:fillRect/>
          </a:stretch>
        </p:blipFill>
        <p:spPr>
          <a:xfrm>
            <a:off x="574884" y="935638"/>
            <a:ext cx="6623358" cy="3394472"/>
          </a:xfrm>
          <a:prstGeom prst="rect">
            <a:avLst/>
          </a:prstGeom>
          <a:noFill/>
        </p:spPr>
      </p:pic>
      <p:sp>
        <p:nvSpPr>
          <p:cNvPr id="4" name="Slide Number Placeholder 3">
            <a:extLst>
              <a:ext uri="{FF2B5EF4-FFF2-40B4-BE49-F238E27FC236}">
                <a16:creationId xmlns:a16="http://schemas.microsoft.com/office/drawing/2014/main" id="{F813FCBD-2C39-C0D5-BB01-307D07D16CD8}"/>
              </a:ext>
            </a:extLst>
          </p:cNvPr>
          <p:cNvSpPr>
            <a:spLocks noGrp="1"/>
          </p:cNvSpPr>
          <p:nvPr>
            <p:ph type="sldNum" sz="quarter" idx="10"/>
          </p:nvPr>
        </p:nvSpPr>
        <p:spPr>
          <a:xfrm>
            <a:off x="236220" y="4868721"/>
            <a:ext cx="8450580" cy="273844"/>
          </a:xfrm>
        </p:spPr>
        <p:txBody>
          <a:bodyPr anchor="ctr">
            <a:normAutofit/>
          </a:bodyPr>
          <a:lstStyle/>
          <a:p>
            <a:pPr algn="ctr">
              <a:lnSpc>
                <a:spcPct val="90000"/>
              </a:lnSpc>
              <a:spcAft>
                <a:spcPts val="10"/>
              </a:spcAft>
            </a:pPr>
            <a:r>
              <a:rPr lang="en-US" sz="600"/>
              <a:t>Crime Prediction Using Machine Learning: The Case of The City of Little Rock</a:t>
            </a:r>
          </a:p>
          <a:p>
            <a:pPr algn="ctr">
              <a:lnSpc>
                <a:spcPct val="90000"/>
              </a:lnSpc>
              <a:spcAft>
                <a:spcPts val="10"/>
              </a:spcAft>
            </a:pPr>
            <a:r>
              <a:rPr lang="en-US" sz="600"/>
              <a:t>Zurab Sabakhtarishvili, Sijan Panday, Clayton Jensen &amp; Dr. Robin Ghosh </a:t>
            </a:r>
          </a:p>
        </p:txBody>
      </p:sp>
    </p:spTree>
    <p:extLst>
      <p:ext uri="{BB962C8B-B14F-4D97-AF65-F5344CB8AC3E}">
        <p14:creationId xmlns:p14="http://schemas.microsoft.com/office/powerpoint/2010/main" val="1758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6A38-A945-E956-A73F-B3C26FAD221F}"/>
              </a:ext>
            </a:extLst>
          </p:cNvPr>
          <p:cNvSpPr>
            <a:spLocks noGrp="1"/>
          </p:cNvSpPr>
          <p:nvPr>
            <p:ph type="title"/>
          </p:nvPr>
        </p:nvSpPr>
        <p:spPr>
          <a:xfrm>
            <a:off x="457200" y="205979"/>
            <a:ext cx="8229600" cy="857250"/>
          </a:xfrm>
        </p:spPr>
        <p:txBody>
          <a:bodyPr anchor="ctr">
            <a:normAutofit/>
          </a:bodyPr>
          <a:lstStyle/>
          <a:p>
            <a:pPr>
              <a:lnSpc>
                <a:spcPct val="90000"/>
              </a:lnSpc>
            </a:pPr>
            <a:r>
              <a:rPr lang="en-US" sz="2700" b="0" dirty="0"/>
              <a:t>City-wide Crime Forecast: Model Comparison</a:t>
            </a:r>
          </a:p>
        </p:txBody>
      </p:sp>
      <p:sp>
        <p:nvSpPr>
          <p:cNvPr id="3" name="Content Placeholder 2">
            <a:extLst>
              <a:ext uri="{FF2B5EF4-FFF2-40B4-BE49-F238E27FC236}">
                <a16:creationId xmlns:a16="http://schemas.microsoft.com/office/drawing/2014/main" id="{DE12636B-73E1-ABB9-7DDD-9909483E4EED}"/>
              </a:ext>
            </a:extLst>
          </p:cNvPr>
          <p:cNvSpPr>
            <a:spLocks noGrp="1"/>
          </p:cNvSpPr>
          <p:nvPr>
            <p:ph sz="half" idx="1"/>
          </p:nvPr>
        </p:nvSpPr>
        <p:spPr>
          <a:xfrm>
            <a:off x="0" y="1255714"/>
            <a:ext cx="4413365" cy="3394472"/>
          </a:xfrm>
        </p:spPr>
        <p:txBody>
          <a:bodyPr>
            <a:noAutofit/>
          </a:bodyPr>
          <a:lstStyle/>
          <a:p>
            <a:pPr>
              <a:lnSpc>
                <a:spcPct val="90000"/>
              </a:lnSpc>
            </a:pPr>
            <a:r>
              <a:rPr lang="en-US" sz="1500" dirty="0"/>
              <a:t>Both Facebook's Prophet and NeuralProphet models were used to predict crime in Little Rock.</a:t>
            </a:r>
            <a:endParaRPr lang="en-US" sz="1400" dirty="0"/>
          </a:p>
          <a:p>
            <a:pPr>
              <a:lnSpc>
                <a:spcPct val="90000"/>
              </a:lnSpc>
            </a:pPr>
            <a:r>
              <a:rPr lang="en-US" sz="1500" dirty="0"/>
              <a:t>Neural Prophet had better overall performance compared to Facebook's Prophet.</a:t>
            </a:r>
            <a:endParaRPr lang="en-US" sz="1400" dirty="0"/>
          </a:p>
          <a:p>
            <a:pPr>
              <a:lnSpc>
                <a:spcPct val="90000"/>
              </a:lnSpc>
            </a:pPr>
            <a:r>
              <a:rPr lang="en-US" sz="1500" dirty="0"/>
              <a:t>The Neural Prophet model provided more accurate crime predictions with fewer errors:</a:t>
            </a:r>
          </a:p>
          <a:p>
            <a:pPr lvl="1">
              <a:lnSpc>
                <a:spcPct val="90000"/>
              </a:lnSpc>
            </a:pPr>
            <a:r>
              <a:rPr lang="en-US" sz="1200" dirty="0"/>
              <a:t>Neural Prophet error rate: 16.67%</a:t>
            </a:r>
          </a:p>
          <a:p>
            <a:pPr lvl="1">
              <a:lnSpc>
                <a:spcPct val="90000"/>
              </a:lnSpc>
            </a:pPr>
            <a:r>
              <a:rPr lang="en-US" sz="1200" dirty="0"/>
              <a:t>Facebook's Prophet error rate: 19.63%</a:t>
            </a:r>
          </a:p>
          <a:p>
            <a:pPr>
              <a:lnSpc>
                <a:spcPct val="90000"/>
              </a:lnSpc>
            </a:pPr>
            <a:r>
              <a:rPr lang="en-US" sz="1500" dirty="0"/>
              <a:t>Preliminary model accuracy was 83.33%</a:t>
            </a:r>
          </a:p>
          <a:p>
            <a:pPr marL="342900" lvl="1" indent="0">
              <a:lnSpc>
                <a:spcPct val="90000"/>
              </a:lnSpc>
              <a:buNone/>
            </a:pPr>
            <a:endParaRPr lang="en-US" sz="900" i="1" dirty="0"/>
          </a:p>
        </p:txBody>
      </p:sp>
      <p:sp>
        <p:nvSpPr>
          <p:cNvPr id="4" name="Slide Number Placeholder 3">
            <a:extLst>
              <a:ext uri="{FF2B5EF4-FFF2-40B4-BE49-F238E27FC236}">
                <a16:creationId xmlns:a16="http://schemas.microsoft.com/office/drawing/2014/main" id="{A09AC054-D847-0F3C-9C74-818D23EF682E}"/>
              </a:ext>
            </a:extLst>
          </p:cNvPr>
          <p:cNvSpPr>
            <a:spLocks noGrp="1"/>
          </p:cNvSpPr>
          <p:nvPr>
            <p:ph type="sldNum" sz="quarter" idx="12"/>
          </p:nvPr>
        </p:nvSpPr>
        <p:spPr>
          <a:xfrm>
            <a:off x="236220" y="4868721"/>
            <a:ext cx="8450580" cy="273844"/>
          </a:xfrm>
        </p:spPr>
        <p:txBody>
          <a:bodyPr anchor="ctr">
            <a:normAutofit fontScale="92500" lnSpcReduction="20000"/>
          </a:bodyPr>
          <a:lstStyle/>
          <a:p>
            <a:pPr algn="ctr">
              <a:spcAft>
                <a:spcPts val="10"/>
              </a:spcAft>
            </a:pPr>
            <a:r>
              <a:rPr lang="en-US" sz="800" dirty="0"/>
              <a:t>Crime Prediction Using Machine Learning: The Case of The City of Little Rock</a:t>
            </a:r>
          </a:p>
          <a:p>
            <a:pPr algn="ctr">
              <a:spcAft>
                <a:spcPts val="10"/>
              </a:spcAft>
            </a:pPr>
            <a:r>
              <a:rPr lang="en-US" sz="800" dirty="0"/>
              <a:t>Zurab Sabakhtarishvili, Sijan Panday, Clayton Jensen &amp; Dr. Robin Ghosh </a:t>
            </a:r>
          </a:p>
        </p:txBody>
      </p:sp>
      <p:graphicFrame>
        <p:nvGraphicFramePr>
          <p:cNvPr id="7" name="Table 6">
            <a:extLst>
              <a:ext uri="{FF2B5EF4-FFF2-40B4-BE49-F238E27FC236}">
                <a16:creationId xmlns:a16="http://schemas.microsoft.com/office/drawing/2014/main" id="{A2E292E1-32DA-8AD7-B7E2-91C18FF8F9AF}"/>
              </a:ext>
            </a:extLst>
          </p:cNvPr>
          <p:cNvGraphicFramePr>
            <a:graphicFrameLocks noGrp="1"/>
          </p:cNvGraphicFramePr>
          <p:nvPr>
            <p:extLst>
              <p:ext uri="{D42A27DB-BD31-4B8C-83A1-F6EECF244321}">
                <p14:modId xmlns:p14="http://schemas.microsoft.com/office/powerpoint/2010/main" val="4235965217"/>
              </p:ext>
            </p:extLst>
          </p:nvPr>
        </p:nvGraphicFramePr>
        <p:xfrm>
          <a:off x="4413365" y="1300373"/>
          <a:ext cx="4463935" cy="2477625"/>
        </p:xfrm>
        <a:graphic>
          <a:graphicData uri="http://schemas.openxmlformats.org/drawingml/2006/table">
            <a:tbl>
              <a:tblPr firstRow="1">
                <a:tableStyleId>{616DA210-FB5B-4158-B5E0-FEB733F419BA}</a:tableStyleId>
              </a:tblPr>
              <a:tblGrid>
                <a:gridCol w="1551363">
                  <a:extLst>
                    <a:ext uri="{9D8B030D-6E8A-4147-A177-3AD203B41FA5}">
                      <a16:colId xmlns:a16="http://schemas.microsoft.com/office/drawing/2014/main" val="1452985564"/>
                    </a:ext>
                  </a:extLst>
                </a:gridCol>
                <a:gridCol w="1443234">
                  <a:extLst>
                    <a:ext uri="{9D8B030D-6E8A-4147-A177-3AD203B41FA5}">
                      <a16:colId xmlns:a16="http://schemas.microsoft.com/office/drawing/2014/main" val="3222567434"/>
                    </a:ext>
                  </a:extLst>
                </a:gridCol>
                <a:gridCol w="1469338">
                  <a:extLst>
                    <a:ext uri="{9D8B030D-6E8A-4147-A177-3AD203B41FA5}">
                      <a16:colId xmlns:a16="http://schemas.microsoft.com/office/drawing/2014/main" val="2382224504"/>
                    </a:ext>
                  </a:extLst>
                </a:gridCol>
              </a:tblGrid>
              <a:tr h="0">
                <a:tc>
                  <a:txBody>
                    <a:bodyPr/>
                    <a:lstStyle/>
                    <a:p>
                      <a:pPr marL="0" marR="0" indent="0">
                        <a:lnSpc>
                          <a:spcPct val="200000"/>
                        </a:lnSpc>
                        <a:spcBef>
                          <a:spcPts val="0"/>
                        </a:spcBef>
                        <a:spcAft>
                          <a:spcPts val="0"/>
                        </a:spcAft>
                      </a:pPr>
                      <a:r>
                        <a:rPr lang="en-US" sz="12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Metric</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b="1">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Facebook Prophet</a:t>
                      </a:r>
                      <a:endPar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b="1"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NeuralProphet</a:t>
                      </a:r>
                      <a:endPar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381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11617"/>
                  </a:ext>
                </a:extLst>
              </a:tr>
              <a:tr h="350581">
                <a:tc>
                  <a:txBody>
                    <a:bodyPr/>
                    <a:lstStyle/>
                    <a:p>
                      <a:pPr marL="0" marR="0" indent="0">
                        <a:lnSpc>
                          <a:spcPct val="200000"/>
                        </a:lnSpc>
                        <a:spcBef>
                          <a:spcPts val="0"/>
                        </a:spcBef>
                        <a:spcAft>
                          <a:spcPts val="0"/>
                        </a:spcAft>
                      </a:pPr>
                      <a:r>
                        <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Root Mean-Squared Error</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9.50</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8.17</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381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413191"/>
                  </a:ext>
                </a:extLst>
              </a:tr>
              <a:tr h="478265">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Mean Squared Error</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90.30</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66.78</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269421"/>
                  </a:ext>
                </a:extLst>
              </a:tr>
              <a:tr h="204058">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Mean Accuracy Error </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7.62</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6.47</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7982904"/>
                  </a:ext>
                </a:extLst>
              </a:tr>
              <a:tr h="350581">
                <a:tc>
                  <a:txBody>
                    <a:bodyPr/>
                    <a:lstStyle/>
                    <a:p>
                      <a:pPr marL="0" marR="0" indent="0">
                        <a:lnSpc>
                          <a:spcPct val="200000"/>
                        </a:lnSpc>
                        <a:spcBef>
                          <a:spcPts val="0"/>
                        </a:spcBef>
                        <a:spcAft>
                          <a:spcPts val="0"/>
                        </a:spcAft>
                      </a:pPr>
                      <a:r>
                        <a:rPr lang="en-US" sz="120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R2 Score</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-0.095</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200000"/>
                        </a:lnSpc>
                        <a:spcBef>
                          <a:spcPts val="0"/>
                        </a:spcBef>
                        <a:spcAft>
                          <a:spcPts val="0"/>
                        </a:spcAft>
                      </a:pPr>
                      <a:r>
                        <a:rPr lang="en-US" sz="1200" dirty="0">
                          <a:solidFill>
                            <a:schemeClr val="tx1"/>
                          </a:solidFill>
                          <a:effectLst/>
                          <a:latin typeface="Bahnschrift" panose="020B0502040204020203" pitchFamily="34" charset="0"/>
                          <a:ea typeface="SimSun" panose="02010600030101010101" pitchFamily="2" charset="-122"/>
                          <a:cs typeface="Times New Roman" panose="02020603050405020304" pitchFamily="18" charset="0"/>
                        </a:rPr>
                        <a:t>0.190</a:t>
                      </a:r>
                    </a:p>
                  </a:txBody>
                  <a:tcPr marL="68580" marR="68580" marT="0" marB="0">
                    <a:lnL w="12700" cap="flat" cmpd="sng" algn="ctr">
                      <a:solidFill>
                        <a:srgbClr val="00533E"/>
                      </a:solidFill>
                      <a:prstDash val="solid"/>
                      <a:round/>
                      <a:headEnd type="none" w="med" len="med"/>
                      <a:tailEnd type="none" w="med" len="med"/>
                    </a:lnL>
                    <a:lnR w="12700" cap="flat" cmpd="sng" algn="ctr">
                      <a:solidFill>
                        <a:srgbClr val="00533E"/>
                      </a:solidFill>
                      <a:prstDash val="solid"/>
                      <a:round/>
                      <a:headEnd type="none" w="med" len="med"/>
                      <a:tailEnd type="none" w="med" len="med"/>
                    </a:lnR>
                    <a:lnT w="12700" cap="flat" cmpd="sng" algn="ctr">
                      <a:solidFill>
                        <a:srgbClr val="00533E"/>
                      </a:solidFill>
                      <a:prstDash val="solid"/>
                      <a:round/>
                      <a:headEnd type="none" w="med" len="med"/>
                      <a:tailEnd type="none" w="med" len="med"/>
                    </a:lnT>
                    <a:lnB w="12700" cap="flat" cmpd="sng" algn="ctr">
                      <a:solidFill>
                        <a:srgbClr val="00533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2772"/>
                  </a:ext>
                </a:extLst>
              </a:tr>
            </a:tbl>
          </a:graphicData>
        </a:graphic>
      </p:graphicFrame>
      <p:sp>
        <p:nvSpPr>
          <p:cNvPr id="8" name="Title 1">
            <a:extLst>
              <a:ext uri="{FF2B5EF4-FFF2-40B4-BE49-F238E27FC236}">
                <a16:creationId xmlns:a16="http://schemas.microsoft.com/office/drawing/2014/main" id="{2247F356-BC9B-9CD3-3C5D-EBA388899A8F}"/>
              </a:ext>
            </a:extLst>
          </p:cNvPr>
          <p:cNvSpPr txBox="1">
            <a:spLocks/>
          </p:cNvSpPr>
          <p:nvPr/>
        </p:nvSpPr>
        <p:spPr>
          <a:xfrm>
            <a:off x="609600" y="552972"/>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200" b="1" kern="1200">
                <a:solidFill>
                  <a:srgbClr val="00533E"/>
                </a:solidFill>
                <a:latin typeface="Bahnschrift" panose="020B0502040204020203" pitchFamily="34" charset="0"/>
                <a:ea typeface="+mj-ea"/>
                <a:cs typeface="Arial"/>
              </a:defRPr>
            </a:lvl1pPr>
          </a:lstStyle>
          <a:p>
            <a:pPr>
              <a:lnSpc>
                <a:spcPct val="90000"/>
              </a:lnSpc>
            </a:pPr>
            <a:r>
              <a:rPr lang="en-US" sz="1400" b="0" dirty="0">
                <a:solidFill>
                  <a:srgbClr val="00684D"/>
                </a:solidFill>
              </a:rPr>
              <a:t>Comparison of Facebook's Prophet &amp; NeuralProphet</a:t>
            </a:r>
          </a:p>
        </p:txBody>
      </p:sp>
      <p:sp>
        <p:nvSpPr>
          <p:cNvPr id="5" name="TextBox 4">
            <a:extLst>
              <a:ext uri="{FF2B5EF4-FFF2-40B4-BE49-F238E27FC236}">
                <a16:creationId xmlns:a16="http://schemas.microsoft.com/office/drawing/2014/main" id="{293CAFBF-69DE-5713-ED18-D32508A7BA40}"/>
              </a:ext>
            </a:extLst>
          </p:cNvPr>
          <p:cNvSpPr txBox="1"/>
          <p:nvPr/>
        </p:nvSpPr>
        <p:spPr>
          <a:xfrm>
            <a:off x="3997035" y="3777998"/>
            <a:ext cx="3976255" cy="812530"/>
          </a:xfrm>
          <a:prstGeom prst="rect">
            <a:avLst/>
          </a:prstGeom>
          <a:noFill/>
        </p:spPr>
        <p:txBody>
          <a:bodyPr wrap="square" rtlCol="0">
            <a:spAutoFit/>
          </a:bodyPr>
          <a:lstStyle/>
          <a:p>
            <a:pPr marL="342900" lvl="1" indent="0">
              <a:lnSpc>
                <a:spcPct val="90000"/>
              </a:lnSpc>
              <a:buNone/>
            </a:pPr>
            <a:r>
              <a:rPr lang="en-US" sz="800" i="1" dirty="0"/>
              <a:t>Error rate is a percentage of the average daily crime count (X).</a:t>
            </a:r>
          </a:p>
          <a:p>
            <a:pPr marL="342900" lvl="1" indent="0">
              <a:lnSpc>
                <a:spcPct val="90000"/>
              </a:lnSpc>
              <a:buNone/>
            </a:pPr>
            <a:endParaRPr lang="en-US" sz="800" i="1" dirty="0"/>
          </a:p>
          <a:p>
            <a:pPr marL="342900" lvl="1" indent="0">
              <a:lnSpc>
                <a:spcPct val="90000"/>
              </a:lnSpc>
              <a:buNone/>
            </a:pPr>
            <a:r>
              <a:rPr lang="en-US" sz="800" i="1" dirty="0"/>
              <a:t>Facebook's Prophet error rate % = (7.62 / X) * 100</a:t>
            </a:r>
          </a:p>
          <a:p>
            <a:pPr marL="342900" lvl="1" indent="0">
              <a:lnSpc>
                <a:spcPct val="90000"/>
              </a:lnSpc>
              <a:buNone/>
            </a:pPr>
            <a:r>
              <a:rPr lang="en-US" sz="800" i="1" dirty="0"/>
              <a:t>Neural Prophet error rate % = (6.47 / X) * 100</a:t>
            </a:r>
          </a:p>
          <a:p>
            <a:endParaRPr lang="en-US" dirty="0"/>
          </a:p>
        </p:txBody>
      </p:sp>
    </p:spTree>
    <p:extLst>
      <p:ext uri="{BB962C8B-B14F-4D97-AF65-F5344CB8AC3E}">
        <p14:creationId xmlns:p14="http://schemas.microsoft.com/office/powerpoint/2010/main" val="713037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1950</Words>
  <Application>Microsoft Office PowerPoint</Application>
  <PresentationFormat>On-screen Show (16:9)</PresentationFormat>
  <Paragraphs>239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Bahnschrift</vt:lpstr>
      <vt:lpstr>Calibri</vt:lpstr>
      <vt:lpstr>Roboto</vt:lpstr>
      <vt:lpstr>Wingdings</vt:lpstr>
      <vt:lpstr>Office Theme</vt:lpstr>
      <vt:lpstr>Crime Prediction Using Machine Learning: The Case of The City of Little Rock</vt:lpstr>
      <vt:lpstr>Understanding Crime in Little Rock</vt:lpstr>
      <vt:lpstr>Previous Crime Prediction Studies &amp; Techniques</vt:lpstr>
      <vt:lpstr>Our Approach to Predicting Crime in Little Rock</vt:lpstr>
      <vt:lpstr>Our Approach to Predicting Crime in Little Rock contd.</vt:lpstr>
      <vt:lpstr>Data Collection and Preprocessing</vt:lpstr>
      <vt:lpstr>Crime Classification</vt:lpstr>
      <vt:lpstr>Visualizing Yearly Crimes</vt:lpstr>
      <vt:lpstr>City-wide Crime Forecast: Model Comparison</vt:lpstr>
      <vt:lpstr>PowerPoint Presentation</vt:lpstr>
      <vt:lpstr>Targeted Predictions: Zip-code Level Analysis</vt:lpstr>
      <vt:lpstr>Targeted Predictions: Zip-code Level Analysis</vt:lpstr>
      <vt:lpstr>Targeted Predictions: Zip-code Level Analysis</vt:lpstr>
      <vt:lpstr>Targeted Predictions: Zip-code Level Analysis</vt:lpstr>
      <vt:lpstr>Perfecting The Imperfect, What Happens Next?</vt:lpstr>
      <vt:lpstr>Acknowledgements</vt:lpstr>
      <vt:lpstr>References</vt:lpstr>
      <vt:lpstr>Questions?</vt:lpstr>
      <vt:lpstr>Thank You!</vt:lpstr>
    </vt:vector>
  </TitlesOfParts>
  <Company>MEEI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Garyfallia Pagonis</dc:creator>
  <cp:lastModifiedBy>Zurab Sabakhtarishvili</cp:lastModifiedBy>
  <cp:revision>22</cp:revision>
  <dcterms:created xsi:type="dcterms:W3CDTF">2014-05-07T18:14:23Z</dcterms:created>
  <dcterms:modified xsi:type="dcterms:W3CDTF">2023-04-25T15:43:02Z</dcterms:modified>
</cp:coreProperties>
</file>