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4" r:id="rId5"/>
    <p:sldId id="259" r:id="rId6"/>
    <p:sldId id="282" r:id="rId7"/>
    <p:sldId id="269" r:id="rId8"/>
    <p:sldId id="260" r:id="rId9"/>
    <p:sldId id="264" r:id="rId10"/>
    <p:sldId id="268" r:id="rId11"/>
    <p:sldId id="277" r:id="rId12"/>
    <p:sldId id="278" r:id="rId13"/>
    <p:sldId id="266" r:id="rId14"/>
    <p:sldId id="275" r:id="rId15"/>
    <p:sldId id="262" r:id="rId16"/>
    <p:sldId id="271" r:id="rId17"/>
    <p:sldId id="280" r:id="rId18"/>
    <p:sldId id="283" r:id="rId19"/>
    <p:sldId id="284" r:id="rId20"/>
    <p:sldId id="281" r:id="rId21"/>
    <p:sldId id="263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46A883-60EE-462C-9D75-02A6CD98A4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87D643-E1D6-4164-9644-F2F7A0EA83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Slight increase in temperature can influence beetle populations</a:t>
          </a:r>
        </a:p>
      </dgm:t>
    </dgm:pt>
    <dgm:pt modelId="{B667048D-7597-43F4-9FCC-F7C758897067}" type="parTrans" cxnId="{8E81A627-5A31-4E06-98BD-66B8349CFB62}">
      <dgm:prSet/>
      <dgm:spPr/>
      <dgm:t>
        <a:bodyPr/>
        <a:lstStyle/>
        <a:p>
          <a:endParaRPr lang="en-US"/>
        </a:p>
      </dgm:t>
    </dgm:pt>
    <dgm:pt modelId="{3CEDB448-651C-471F-AA01-AB3A367FA26D}" type="sibTrans" cxnId="{8E81A627-5A31-4E06-98BD-66B8349CFB62}">
      <dgm:prSet/>
      <dgm:spPr/>
      <dgm:t>
        <a:bodyPr/>
        <a:lstStyle/>
        <a:p>
          <a:endParaRPr lang="en-US"/>
        </a:p>
      </dgm:t>
    </dgm:pt>
    <dgm:pt modelId="{8C5DA798-B1F6-4876-BFBF-818A8D81B0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Increase can impact crop loss</a:t>
          </a:r>
        </a:p>
      </dgm:t>
    </dgm:pt>
    <dgm:pt modelId="{1296B57F-BEE2-402F-A4C6-9E731541FDEB}" type="parTrans" cxnId="{507BA83B-4A83-47EC-A7CF-623D544C7B54}">
      <dgm:prSet/>
      <dgm:spPr/>
      <dgm:t>
        <a:bodyPr/>
        <a:lstStyle/>
        <a:p>
          <a:endParaRPr lang="en-US"/>
        </a:p>
      </dgm:t>
    </dgm:pt>
    <dgm:pt modelId="{6084E903-E528-41D0-B854-B42477722809}" type="sibTrans" cxnId="{507BA83B-4A83-47EC-A7CF-623D544C7B54}">
      <dgm:prSet/>
      <dgm:spPr/>
      <dgm:t>
        <a:bodyPr/>
        <a:lstStyle/>
        <a:p>
          <a:endParaRPr lang="en-US"/>
        </a:p>
      </dgm:t>
    </dgm:pt>
    <dgm:pt modelId="{FB5DCFE5-B7D1-4059-B458-0E5319A1B6B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2 degree increase in temp can cause loss of rice, corn and wheat production by 10-25%</a:t>
          </a:r>
        </a:p>
      </dgm:t>
    </dgm:pt>
    <dgm:pt modelId="{5A6AE7A3-734F-4D23-9E09-E6B0A04D6C2E}" type="parTrans" cxnId="{FF621357-7247-4AF2-A264-F260E6754FAD}">
      <dgm:prSet/>
      <dgm:spPr/>
      <dgm:t>
        <a:bodyPr/>
        <a:lstStyle/>
        <a:p>
          <a:endParaRPr lang="en-US"/>
        </a:p>
      </dgm:t>
    </dgm:pt>
    <dgm:pt modelId="{0BE44600-2D06-4166-9BD3-BA0BDA94A646}" type="sibTrans" cxnId="{FF621357-7247-4AF2-A264-F260E6754FAD}">
      <dgm:prSet/>
      <dgm:spPr/>
      <dgm:t>
        <a:bodyPr/>
        <a:lstStyle/>
        <a:p>
          <a:endParaRPr lang="en-US"/>
        </a:p>
      </dgm:t>
    </dgm:pt>
    <dgm:pt modelId="{B3DBD42B-CB06-4121-855A-A6FB85C10AA3}" type="pres">
      <dgm:prSet presAssocID="{F846A883-60EE-462C-9D75-02A6CD98A4F6}" presName="root" presStyleCnt="0">
        <dgm:presLayoutVars>
          <dgm:dir/>
          <dgm:resizeHandles val="exact"/>
        </dgm:presLayoutVars>
      </dgm:prSet>
      <dgm:spPr/>
    </dgm:pt>
    <dgm:pt modelId="{8928823E-685A-436F-BE16-56B65CCBFE0F}" type="pres">
      <dgm:prSet presAssocID="{DE87D643-E1D6-4164-9644-F2F7A0EA83F5}" presName="compNode" presStyleCnt="0"/>
      <dgm:spPr/>
    </dgm:pt>
    <dgm:pt modelId="{64BB8FC5-F1BB-4F1D-9C7C-3B3F338A2B22}" type="pres">
      <dgm:prSet presAssocID="{DE87D643-E1D6-4164-9644-F2F7A0EA83F5}" presName="bgRect" presStyleLbl="bgShp" presStyleIdx="0" presStyleCnt="3"/>
      <dgm:spPr/>
    </dgm:pt>
    <dgm:pt modelId="{9618A2C3-89E8-495A-BD41-F85B12A19060}" type="pres">
      <dgm:prSet presAssocID="{DE87D643-E1D6-4164-9644-F2F7A0EA83F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dy bug"/>
        </a:ext>
      </dgm:extLst>
    </dgm:pt>
    <dgm:pt modelId="{EB3F4D9D-365D-473E-BAAA-C99C024A4155}" type="pres">
      <dgm:prSet presAssocID="{DE87D643-E1D6-4164-9644-F2F7A0EA83F5}" presName="spaceRect" presStyleCnt="0"/>
      <dgm:spPr/>
    </dgm:pt>
    <dgm:pt modelId="{88E63C62-2EE8-4EAC-B0E7-D19265631F9C}" type="pres">
      <dgm:prSet presAssocID="{DE87D643-E1D6-4164-9644-F2F7A0EA83F5}" presName="parTx" presStyleLbl="revTx" presStyleIdx="0" presStyleCnt="3">
        <dgm:presLayoutVars>
          <dgm:chMax val="0"/>
          <dgm:chPref val="0"/>
        </dgm:presLayoutVars>
      </dgm:prSet>
      <dgm:spPr/>
    </dgm:pt>
    <dgm:pt modelId="{59132EC9-9649-4B45-9A43-7B8C390456C5}" type="pres">
      <dgm:prSet presAssocID="{3CEDB448-651C-471F-AA01-AB3A367FA26D}" presName="sibTrans" presStyleCnt="0"/>
      <dgm:spPr/>
    </dgm:pt>
    <dgm:pt modelId="{DE419300-68B8-4A0A-905B-B0574E7FFB6E}" type="pres">
      <dgm:prSet presAssocID="{8C5DA798-B1F6-4876-BFBF-818A8D81B014}" presName="compNode" presStyleCnt="0"/>
      <dgm:spPr/>
    </dgm:pt>
    <dgm:pt modelId="{F5CB314D-2D5D-4A01-BB43-E293F018D833}" type="pres">
      <dgm:prSet presAssocID="{8C5DA798-B1F6-4876-BFBF-818A8D81B014}" presName="bgRect" presStyleLbl="bgShp" presStyleIdx="1" presStyleCnt="3"/>
      <dgm:spPr/>
    </dgm:pt>
    <dgm:pt modelId="{38AA4B60-7EC3-44D8-B8EF-6175A8C8C7B6}" type="pres">
      <dgm:prSet presAssocID="{8C5DA798-B1F6-4876-BFBF-818A8D81B01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9C738573-7881-4FDA-BBCA-092912DA18AD}" type="pres">
      <dgm:prSet presAssocID="{8C5DA798-B1F6-4876-BFBF-818A8D81B014}" presName="spaceRect" presStyleCnt="0"/>
      <dgm:spPr/>
    </dgm:pt>
    <dgm:pt modelId="{FD3443B9-E95B-4EFF-82B0-5214E7FF58FA}" type="pres">
      <dgm:prSet presAssocID="{8C5DA798-B1F6-4876-BFBF-818A8D81B014}" presName="parTx" presStyleLbl="revTx" presStyleIdx="1" presStyleCnt="3">
        <dgm:presLayoutVars>
          <dgm:chMax val="0"/>
          <dgm:chPref val="0"/>
        </dgm:presLayoutVars>
      </dgm:prSet>
      <dgm:spPr/>
    </dgm:pt>
    <dgm:pt modelId="{FFF73A30-578B-4CAA-A214-748B29A2E627}" type="pres">
      <dgm:prSet presAssocID="{6084E903-E528-41D0-B854-B42477722809}" presName="sibTrans" presStyleCnt="0"/>
      <dgm:spPr/>
    </dgm:pt>
    <dgm:pt modelId="{383DB1BF-5D4C-4041-BD26-C6B2A509CA10}" type="pres">
      <dgm:prSet presAssocID="{FB5DCFE5-B7D1-4059-B458-0E5319A1B6B0}" presName="compNode" presStyleCnt="0"/>
      <dgm:spPr/>
    </dgm:pt>
    <dgm:pt modelId="{E589761C-9657-4332-8AA3-6E046FABBDE9}" type="pres">
      <dgm:prSet presAssocID="{FB5DCFE5-B7D1-4059-B458-0E5319A1B6B0}" presName="bgRect" presStyleLbl="bgShp" presStyleIdx="2" presStyleCnt="3"/>
      <dgm:spPr/>
    </dgm:pt>
    <dgm:pt modelId="{D831637C-B4AB-44DB-8959-FE8BB9625E3B}" type="pres">
      <dgm:prSet presAssocID="{FB5DCFE5-B7D1-4059-B458-0E5319A1B6B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n"/>
        </a:ext>
      </dgm:extLst>
    </dgm:pt>
    <dgm:pt modelId="{7C45DCB4-86DA-44DB-A308-0029B9B002C1}" type="pres">
      <dgm:prSet presAssocID="{FB5DCFE5-B7D1-4059-B458-0E5319A1B6B0}" presName="spaceRect" presStyleCnt="0"/>
      <dgm:spPr/>
    </dgm:pt>
    <dgm:pt modelId="{3896CA47-D741-46D8-A334-FE4DDA7C2AEA}" type="pres">
      <dgm:prSet presAssocID="{FB5DCFE5-B7D1-4059-B458-0E5319A1B6B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E81A627-5A31-4E06-98BD-66B8349CFB62}" srcId="{F846A883-60EE-462C-9D75-02A6CD98A4F6}" destId="{DE87D643-E1D6-4164-9644-F2F7A0EA83F5}" srcOrd="0" destOrd="0" parTransId="{B667048D-7597-43F4-9FCC-F7C758897067}" sibTransId="{3CEDB448-651C-471F-AA01-AB3A367FA26D}"/>
    <dgm:cxn modelId="{507BA83B-4A83-47EC-A7CF-623D544C7B54}" srcId="{F846A883-60EE-462C-9D75-02A6CD98A4F6}" destId="{8C5DA798-B1F6-4876-BFBF-818A8D81B014}" srcOrd="1" destOrd="0" parTransId="{1296B57F-BEE2-402F-A4C6-9E731541FDEB}" sibTransId="{6084E903-E528-41D0-B854-B42477722809}"/>
    <dgm:cxn modelId="{3136BA4A-61CD-49B9-BA78-864780521483}" type="presOf" srcId="{DE87D643-E1D6-4164-9644-F2F7A0EA83F5}" destId="{88E63C62-2EE8-4EAC-B0E7-D19265631F9C}" srcOrd="0" destOrd="0" presId="urn:microsoft.com/office/officeart/2018/2/layout/IconVerticalSolidList"/>
    <dgm:cxn modelId="{8F27614E-8A67-485E-8962-82033D8E6B69}" type="presOf" srcId="{F846A883-60EE-462C-9D75-02A6CD98A4F6}" destId="{B3DBD42B-CB06-4121-855A-A6FB85C10AA3}" srcOrd="0" destOrd="0" presId="urn:microsoft.com/office/officeart/2018/2/layout/IconVerticalSolidList"/>
    <dgm:cxn modelId="{FF621357-7247-4AF2-A264-F260E6754FAD}" srcId="{F846A883-60EE-462C-9D75-02A6CD98A4F6}" destId="{FB5DCFE5-B7D1-4059-B458-0E5319A1B6B0}" srcOrd="2" destOrd="0" parTransId="{5A6AE7A3-734F-4D23-9E09-E6B0A04D6C2E}" sibTransId="{0BE44600-2D06-4166-9BD3-BA0BDA94A646}"/>
    <dgm:cxn modelId="{E5DD16BE-E7FF-4FCE-B2AA-812AC70E3E5B}" type="presOf" srcId="{8C5DA798-B1F6-4876-BFBF-818A8D81B014}" destId="{FD3443B9-E95B-4EFF-82B0-5214E7FF58FA}" srcOrd="0" destOrd="0" presId="urn:microsoft.com/office/officeart/2018/2/layout/IconVerticalSolidList"/>
    <dgm:cxn modelId="{46A89BCF-96CE-4D65-8684-FB11177D2B65}" type="presOf" srcId="{FB5DCFE5-B7D1-4059-B458-0E5319A1B6B0}" destId="{3896CA47-D741-46D8-A334-FE4DDA7C2AEA}" srcOrd="0" destOrd="0" presId="urn:microsoft.com/office/officeart/2018/2/layout/IconVerticalSolidList"/>
    <dgm:cxn modelId="{3EA383AF-F57C-4DF8-BBB9-489CEA8A2D91}" type="presParOf" srcId="{B3DBD42B-CB06-4121-855A-A6FB85C10AA3}" destId="{8928823E-685A-436F-BE16-56B65CCBFE0F}" srcOrd="0" destOrd="0" presId="urn:microsoft.com/office/officeart/2018/2/layout/IconVerticalSolidList"/>
    <dgm:cxn modelId="{E0FA47E4-9242-4AF9-B696-21154540B6F1}" type="presParOf" srcId="{8928823E-685A-436F-BE16-56B65CCBFE0F}" destId="{64BB8FC5-F1BB-4F1D-9C7C-3B3F338A2B22}" srcOrd="0" destOrd="0" presId="urn:microsoft.com/office/officeart/2018/2/layout/IconVerticalSolidList"/>
    <dgm:cxn modelId="{9402FD57-3EF7-4717-983E-2F8D6733679B}" type="presParOf" srcId="{8928823E-685A-436F-BE16-56B65CCBFE0F}" destId="{9618A2C3-89E8-495A-BD41-F85B12A19060}" srcOrd="1" destOrd="0" presId="urn:microsoft.com/office/officeart/2018/2/layout/IconVerticalSolidList"/>
    <dgm:cxn modelId="{35B38527-D2E8-4054-8844-712FE93C6AF4}" type="presParOf" srcId="{8928823E-685A-436F-BE16-56B65CCBFE0F}" destId="{EB3F4D9D-365D-473E-BAAA-C99C024A4155}" srcOrd="2" destOrd="0" presId="urn:microsoft.com/office/officeart/2018/2/layout/IconVerticalSolidList"/>
    <dgm:cxn modelId="{C72D52FD-2E8D-48CD-A492-442E9A2C5077}" type="presParOf" srcId="{8928823E-685A-436F-BE16-56B65CCBFE0F}" destId="{88E63C62-2EE8-4EAC-B0E7-D19265631F9C}" srcOrd="3" destOrd="0" presId="urn:microsoft.com/office/officeart/2018/2/layout/IconVerticalSolidList"/>
    <dgm:cxn modelId="{33580514-C7FD-4268-8985-8ACE2E37232B}" type="presParOf" srcId="{B3DBD42B-CB06-4121-855A-A6FB85C10AA3}" destId="{59132EC9-9649-4B45-9A43-7B8C390456C5}" srcOrd="1" destOrd="0" presId="urn:microsoft.com/office/officeart/2018/2/layout/IconVerticalSolidList"/>
    <dgm:cxn modelId="{87C7DD71-EC0B-4C31-8004-6582B790848C}" type="presParOf" srcId="{B3DBD42B-CB06-4121-855A-A6FB85C10AA3}" destId="{DE419300-68B8-4A0A-905B-B0574E7FFB6E}" srcOrd="2" destOrd="0" presId="urn:microsoft.com/office/officeart/2018/2/layout/IconVerticalSolidList"/>
    <dgm:cxn modelId="{344ECCC4-3025-4883-9453-62431BAB8291}" type="presParOf" srcId="{DE419300-68B8-4A0A-905B-B0574E7FFB6E}" destId="{F5CB314D-2D5D-4A01-BB43-E293F018D833}" srcOrd="0" destOrd="0" presId="urn:microsoft.com/office/officeart/2018/2/layout/IconVerticalSolidList"/>
    <dgm:cxn modelId="{1DCB9257-6022-49A7-9E46-C638A08C7950}" type="presParOf" srcId="{DE419300-68B8-4A0A-905B-B0574E7FFB6E}" destId="{38AA4B60-7EC3-44D8-B8EF-6175A8C8C7B6}" srcOrd="1" destOrd="0" presId="urn:microsoft.com/office/officeart/2018/2/layout/IconVerticalSolidList"/>
    <dgm:cxn modelId="{D4981881-E541-4819-9DD8-F32FC9808559}" type="presParOf" srcId="{DE419300-68B8-4A0A-905B-B0574E7FFB6E}" destId="{9C738573-7881-4FDA-BBCA-092912DA18AD}" srcOrd="2" destOrd="0" presId="urn:microsoft.com/office/officeart/2018/2/layout/IconVerticalSolidList"/>
    <dgm:cxn modelId="{5728DB69-7533-4022-8A87-D3C27ED0A943}" type="presParOf" srcId="{DE419300-68B8-4A0A-905B-B0574E7FFB6E}" destId="{FD3443B9-E95B-4EFF-82B0-5214E7FF58FA}" srcOrd="3" destOrd="0" presId="urn:microsoft.com/office/officeart/2018/2/layout/IconVerticalSolidList"/>
    <dgm:cxn modelId="{8DA68253-D4A0-49EF-BC13-EBD9416AEE39}" type="presParOf" srcId="{B3DBD42B-CB06-4121-855A-A6FB85C10AA3}" destId="{FFF73A30-578B-4CAA-A214-748B29A2E627}" srcOrd="3" destOrd="0" presId="urn:microsoft.com/office/officeart/2018/2/layout/IconVerticalSolidList"/>
    <dgm:cxn modelId="{4812F142-8A6D-4EFD-9174-D229B6A499E9}" type="presParOf" srcId="{B3DBD42B-CB06-4121-855A-A6FB85C10AA3}" destId="{383DB1BF-5D4C-4041-BD26-C6B2A509CA10}" srcOrd="4" destOrd="0" presId="urn:microsoft.com/office/officeart/2018/2/layout/IconVerticalSolidList"/>
    <dgm:cxn modelId="{15F862DF-449A-49DB-9AB4-A2A9CDD4694A}" type="presParOf" srcId="{383DB1BF-5D4C-4041-BD26-C6B2A509CA10}" destId="{E589761C-9657-4332-8AA3-6E046FABBDE9}" srcOrd="0" destOrd="0" presId="urn:microsoft.com/office/officeart/2018/2/layout/IconVerticalSolidList"/>
    <dgm:cxn modelId="{3BD73AFC-6A30-4B1C-AC9A-DB0CEEB5799E}" type="presParOf" srcId="{383DB1BF-5D4C-4041-BD26-C6B2A509CA10}" destId="{D831637C-B4AB-44DB-8959-FE8BB9625E3B}" srcOrd="1" destOrd="0" presId="urn:microsoft.com/office/officeart/2018/2/layout/IconVerticalSolidList"/>
    <dgm:cxn modelId="{10715B26-534C-41B6-81C5-61E34AAAC93C}" type="presParOf" srcId="{383DB1BF-5D4C-4041-BD26-C6B2A509CA10}" destId="{7C45DCB4-86DA-44DB-A308-0029B9B002C1}" srcOrd="2" destOrd="0" presId="urn:microsoft.com/office/officeart/2018/2/layout/IconVerticalSolidList"/>
    <dgm:cxn modelId="{2E640C99-39DF-4CAD-BD9F-45260C0275C3}" type="presParOf" srcId="{383DB1BF-5D4C-4041-BD26-C6B2A509CA10}" destId="{3896CA47-D741-46D8-A334-FE4DDA7C2AE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EC110F-0E6D-4C29-B300-09FD88F3337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63A086E-1FCA-4C8B-8FD5-C4ADB4998DF4}">
      <dgm:prSet/>
      <dgm:spPr/>
      <dgm:t>
        <a:bodyPr/>
        <a:lstStyle/>
        <a:p>
          <a:r>
            <a:rPr lang="en-US"/>
            <a:t>Thanks to Arkansas Tech, USFS and Arkansas Audubon Society for funding on this project.</a:t>
          </a:r>
        </a:p>
      </dgm:t>
    </dgm:pt>
    <dgm:pt modelId="{6C882CAD-CC54-4404-8630-E467269B0E22}" type="parTrans" cxnId="{6CD03F64-5F67-4848-8A2C-7356F66B0996}">
      <dgm:prSet/>
      <dgm:spPr/>
      <dgm:t>
        <a:bodyPr/>
        <a:lstStyle/>
        <a:p>
          <a:endParaRPr lang="en-US"/>
        </a:p>
      </dgm:t>
    </dgm:pt>
    <dgm:pt modelId="{71C2221B-CA25-403F-90F8-980C39B2ECA4}" type="sibTrans" cxnId="{6CD03F64-5F67-4848-8A2C-7356F66B0996}">
      <dgm:prSet/>
      <dgm:spPr/>
      <dgm:t>
        <a:bodyPr/>
        <a:lstStyle/>
        <a:p>
          <a:endParaRPr lang="en-US"/>
        </a:p>
      </dgm:t>
    </dgm:pt>
    <dgm:pt modelId="{9A6DB4F7-3AA6-4AAB-A238-700FD8CE1FCB}">
      <dgm:prSet/>
      <dgm:spPr/>
      <dgm:t>
        <a:bodyPr/>
        <a:lstStyle/>
        <a:p>
          <a:r>
            <a:rPr lang="en-US"/>
            <a:t>Thanks to Dr. Jorista Garrie and Gemma Keegan for the opportunity and Dr. Chris Kellner for helping along the way.</a:t>
          </a:r>
        </a:p>
      </dgm:t>
    </dgm:pt>
    <dgm:pt modelId="{FDC917F2-CFB4-438D-92B6-909EDC48A599}" type="parTrans" cxnId="{70C29810-05FB-4DDF-B414-2E1EBC3E6F6E}">
      <dgm:prSet/>
      <dgm:spPr/>
      <dgm:t>
        <a:bodyPr/>
        <a:lstStyle/>
        <a:p>
          <a:endParaRPr lang="en-US"/>
        </a:p>
      </dgm:t>
    </dgm:pt>
    <dgm:pt modelId="{71F468FC-A59B-47C2-9B2F-C90F6F276F87}" type="sibTrans" cxnId="{70C29810-05FB-4DDF-B414-2E1EBC3E6F6E}">
      <dgm:prSet/>
      <dgm:spPr/>
      <dgm:t>
        <a:bodyPr/>
        <a:lstStyle/>
        <a:p>
          <a:endParaRPr lang="en-US"/>
        </a:p>
      </dgm:t>
    </dgm:pt>
    <dgm:pt modelId="{D1060152-D54E-4A45-A37B-54B1B1EFADE6}" type="pres">
      <dgm:prSet presAssocID="{2DEC110F-0E6D-4C29-B300-09FD88F33371}" presName="outerComposite" presStyleCnt="0">
        <dgm:presLayoutVars>
          <dgm:chMax val="5"/>
          <dgm:dir/>
          <dgm:resizeHandles val="exact"/>
        </dgm:presLayoutVars>
      </dgm:prSet>
      <dgm:spPr/>
    </dgm:pt>
    <dgm:pt modelId="{34BC99AA-DD0A-4C8C-A798-5353C0B669CC}" type="pres">
      <dgm:prSet presAssocID="{2DEC110F-0E6D-4C29-B300-09FD88F33371}" presName="dummyMaxCanvas" presStyleCnt="0">
        <dgm:presLayoutVars/>
      </dgm:prSet>
      <dgm:spPr/>
    </dgm:pt>
    <dgm:pt modelId="{74EBB68A-392A-4B14-9208-F43903C2E7DB}" type="pres">
      <dgm:prSet presAssocID="{2DEC110F-0E6D-4C29-B300-09FD88F33371}" presName="TwoNodes_1" presStyleLbl="node1" presStyleIdx="0" presStyleCnt="2">
        <dgm:presLayoutVars>
          <dgm:bulletEnabled val="1"/>
        </dgm:presLayoutVars>
      </dgm:prSet>
      <dgm:spPr/>
    </dgm:pt>
    <dgm:pt modelId="{418B7DAD-A2EF-4479-B66D-7431A5870830}" type="pres">
      <dgm:prSet presAssocID="{2DEC110F-0E6D-4C29-B300-09FD88F33371}" presName="TwoNodes_2" presStyleLbl="node1" presStyleIdx="1" presStyleCnt="2">
        <dgm:presLayoutVars>
          <dgm:bulletEnabled val="1"/>
        </dgm:presLayoutVars>
      </dgm:prSet>
      <dgm:spPr/>
    </dgm:pt>
    <dgm:pt modelId="{EBF118CB-1BA3-4809-B004-A08FA5B8C78D}" type="pres">
      <dgm:prSet presAssocID="{2DEC110F-0E6D-4C29-B300-09FD88F33371}" presName="TwoConn_1-2" presStyleLbl="fgAccFollowNode1" presStyleIdx="0" presStyleCnt="1">
        <dgm:presLayoutVars>
          <dgm:bulletEnabled val="1"/>
        </dgm:presLayoutVars>
      </dgm:prSet>
      <dgm:spPr/>
    </dgm:pt>
    <dgm:pt modelId="{CFA5566C-AE8B-4D3C-9393-A32FB4630395}" type="pres">
      <dgm:prSet presAssocID="{2DEC110F-0E6D-4C29-B300-09FD88F33371}" presName="TwoNodes_1_text" presStyleLbl="node1" presStyleIdx="1" presStyleCnt="2">
        <dgm:presLayoutVars>
          <dgm:bulletEnabled val="1"/>
        </dgm:presLayoutVars>
      </dgm:prSet>
      <dgm:spPr/>
    </dgm:pt>
    <dgm:pt modelId="{F87710D5-699F-4DDE-BB2D-3CD8871411D0}" type="pres">
      <dgm:prSet presAssocID="{2DEC110F-0E6D-4C29-B300-09FD88F3337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70C29810-05FB-4DDF-B414-2E1EBC3E6F6E}" srcId="{2DEC110F-0E6D-4C29-B300-09FD88F33371}" destId="{9A6DB4F7-3AA6-4AAB-A238-700FD8CE1FCB}" srcOrd="1" destOrd="0" parTransId="{FDC917F2-CFB4-438D-92B6-909EDC48A599}" sibTransId="{71F468FC-A59B-47C2-9B2F-C90F6F276F87}"/>
    <dgm:cxn modelId="{11FB8530-0DD4-45CD-BF99-57228F0AE193}" type="presOf" srcId="{A63A086E-1FCA-4C8B-8FD5-C4ADB4998DF4}" destId="{CFA5566C-AE8B-4D3C-9393-A32FB4630395}" srcOrd="1" destOrd="0" presId="urn:microsoft.com/office/officeart/2005/8/layout/vProcess5"/>
    <dgm:cxn modelId="{F8272B40-4403-4560-9D14-3BBF7BE5C060}" type="presOf" srcId="{A63A086E-1FCA-4C8B-8FD5-C4ADB4998DF4}" destId="{74EBB68A-392A-4B14-9208-F43903C2E7DB}" srcOrd="0" destOrd="0" presId="urn:microsoft.com/office/officeart/2005/8/layout/vProcess5"/>
    <dgm:cxn modelId="{67169361-AD01-4E33-8463-68C96C10AD3D}" type="presOf" srcId="{9A6DB4F7-3AA6-4AAB-A238-700FD8CE1FCB}" destId="{F87710D5-699F-4DDE-BB2D-3CD8871411D0}" srcOrd="1" destOrd="0" presId="urn:microsoft.com/office/officeart/2005/8/layout/vProcess5"/>
    <dgm:cxn modelId="{9AA02463-260C-4A9B-BB00-BD491268AE6B}" type="presOf" srcId="{71C2221B-CA25-403F-90F8-980C39B2ECA4}" destId="{EBF118CB-1BA3-4809-B004-A08FA5B8C78D}" srcOrd="0" destOrd="0" presId="urn:microsoft.com/office/officeart/2005/8/layout/vProcess5"/>
    <dgm:cxn modelId="{6CD03F64-5F67-4848-8A2C-7356F66B0996}" srcId="{2DEC110F-0E6D-4C29-B300-09FD88F33371}" destId="{A63A086E-1FCA-4C8B-8FD5-C4ADB4998DF4}" srcOrd="0" destOrd="0" parTransId="{6C882CAD-CC54-4404-8630-E467269B0E22}" sibTransId="{71C2221B-CA25-403F-90F8-980C39B2ECA4}"/>
    <dgm:cxn modelId="{F856D88B-DE7D-469C-877E-E58DA75C4616}" type="presOf" srcId="{2DEC110F-0E6D-4C29-B300-09FD88F33371}" destId="{D1060152-D54E-4A45-A37B-54B1B1EFADE6}" srcOrd="0" destOrd="0" presId="urn:microsoft.com/office/officeart/2005/8/layout/vProcess5"/>
    <dgm:cxn modelId="{CC383FD2-6005-476F-9916-2F82D57A9CEA}" type="presOf" srcId="{9A6DB4F7-3AA6-4AAB-A238-700FD8CE1FCB}" destId="{418B7DAD-A2EF-4479-B66D-7431A5870830}" srcOrd="0" destOrd="0" presId="urn:microsoft.com/office/officeart/2005/8/layout/vProcess5"/>
    <dgm:cxn modelId="{2602FD58-C819-4EA4-9FF9-6F1F766E324D}" type="presParOf" srcId="{D1060152-D54E-4A45-A37B-54B1B1EFADE6}" destId="{34BC99AA-DD0A-4C8C-A798-5353C0B669CC}" srcOrd="0" destOrd="0" presId="urn:microsoft.com/office/officeart/2005/8/layout/vProcess5"/>
    <dgm:cxn modelId="{423A3998-19EE-4B33-B972-E55CDAE7FA11}" type="presParOf" srcId="{D1060152-D54E-4A45-A37B-54B1B1EFADE6}" destId="{74EBB68A-392A-4B14-9208-F43903C2E7DB}" srcOrd="1" destOrd="0" presId="urn:microsoft.com/office/officeart/2005/8/layout/vProcess5"/>
    <dgm:cxn modelId="{F1F1F775-4F45-4AAE-9DD3-0DE62FB81147}" type="presParOf" srcId="{D1060152-D54E-4A45-A37B-54B1B1EFADE6}" destId="{418B7DAD-A2EF-4479-B66D-7431A5870830}" srcOrd="2" destOrd="0" presId="urn:microsoft.com/office/officeart/2005/8/layout/vProcess5"/>
    <dgm:cxn modelId="{311368D3-79C7-402D-AB95-9393905DB9E8}" type="presParOf" srcId="{D1060152-D54E-4A45-A37B-54B1B1EFADE6}" destId="{EBF118CB-1BA3-4809-B004-A08FA5B8C78D}" srcOrd="3" destOrd="0" presId="urn:microsoft.com/office/officeart/2005/8/layout/vProcess5"/>
    <dgm:cxn modelId="{FDA75D31-BACD-4BB0-8020-5DE648737404}" type="presParOf" srcId="{D1060152-D54E-4A45-A37B-54B1B1EFADE6}" destId="{CFA5566C-AE8B-4D3C-9393-A32FB4630395}" srcOrd="4" destOrd="0" presId="urn:microsoft.com/office/officeart/2005/8/layout/vProcess5"/>
    <dgm:cxn modelId="{D76BC811-DA1C-4C2A-923E-4A91B1F8CD85}" type="presParOf" srcId="{D1060152-D54E-4A45-A37B-54B1B1EFADE6}" destId="{F87710D5-699F-4DDE-BB2D-3CD8871411D0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B8FC5-F1BB-4F1D-9C7C-3B3F338A2B22}">
      <dsp:nvSpPr>
        <dsp:cNvPr id="0" name=""/>
        <dsp:cNvSpPr/>
      </dsp:nvSpPr>
      <dsp:spPr>
        <a:xfrm>
          <a:off x="0" y="2895"/>
          <a:ext cx="5781261" cy="12746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8A2C3-89E8-495A-BD41-F85B12A19060}">
      <dsp:nvSpPr>
        <dsp:cNvPr id="0" name=""/>
        <dsp:cNvSpPr/>
      </dsp:nvSpPr>
      <dsp:spPr>
        <a:xfrm>
          <a:off x="385567" y="289682"/>
          <a:ext cx="701717" cy="7010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63C62-2EE8-4EAC-B0E7-D19265631F9C}">
      <dsp:nvSpPr>
        <dsp:cNvPr id="0" name=""/>
        <dsp:cNvSpPr/>
      </dsp:nvSpPr>
      <dsp:spPr>
        <a:xfrm>
          <a:off x="1472853" y="2895"/>
          <a:ext cx="4263796" cy="1354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327" tIns="143327" rIns="143327" bIns="14332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Slight increase in temperature can influence beetle populations</a:t>
          </a:r>
        </a:p>
      </dsp:txBody>
      <dsp:txXfrm>
        <a:off x="1472853" y="2895"/>
        <a:ext cx="4263796" cy="1354267"/>
      </dsp:txXfrm>
    </dsp:sp>
    <dsp:sp modelId="{F5CB314D-2D5D-4A01-BB43-E293F018D833}">
      <dsp:nvSpPr>
        <dsp:cNvPr id="0" name=""/>
        <dsp:cNvSpPr/>
      </dsp:nvSpPr>
      <dsp:spPr>
        <a:xfrm>
          <a:off x="0" y="1695730"/>
          <a:ext cx="5781261" cy="12746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A4B60-7EC3-44D8-B8EF-6175A8C8C7B6}">
      <dsp:nvSpPr>
        <dsp:cNvPr id="0" name=""/>
        <dsp:cNvSpPr/>
      </dsp:nvSpPr>
      <dsp:spPr>
        <a:xfrm>
          <a:off x="385567" y="1982516"/>
          <a:ext cx="701717" cy="7010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443B9-E95B-4EFF-82B0-5214E7FF58FA}">
      <dsp:nvSpPr>
        <dsp:cNvPr id="0" name=""/>
        <dsp:cNvSpPr/>
      </dsp:nvSpPr>
      <dsp:spPr>
        <a:xfrm>
          <a:off x="1472853" y="1695730"/>
          <a:ext cx="4263796" cy="1354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327" tIns="143327" rIns="143327" bIns="14332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Increase can impact crop loss</a:t>
          </a:r>
        </a:p>
      </dsp:txBody>
      <dsp:txXfrm>
        <a:off x="1472853" y="1695730"/>
        <a:ext cx="4263796" cy="1354267"/>
      </dsp:txXfrm>
    </dsp:sp>
    <dsp:sp modelId="{E589761C-9657-4332-8AA3-6E046FABBDE9}">
      <dsp:nvSpPr>
        <dsp:cNvPr id="0" name=""/>
        <dsp:cNvSpPr/>
      </dsp:nvSpPr>
      <dsp:spPr>
        <a:xfrm>
          <a:off x="0" y="3388564"/>
          <a:ext cx="5781261" cy="12746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1637C-B4AB-44DB-8959-FE8BB9625E3B}">
      <dsp:nvSpPr>
        <dsp:cNvPr id="0" name=""/>
        <dsp:cNvSpPr/>
      </dsp:nvSpPr>
      <dsp:spPr>
        <a:xfrm>
          <a:off x="385567" y="3675350"/>
          <a:ext cx="701717" cy="7010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6CA47-D741-46D8-A334-FE4DDA7C2AEA}">
      <dsp:nvSpPr>
        <dsp:cNvPr id="0" name=""/>
        <dsp:cNvSpPr/>
      </dsp:nvSpPr>
      <dsp:spPr>
        <a:xfrm>
          <a:off x="1472853" y="3388564"/>
          <a:ext cx="4263796" cy="1354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327" tIns="143327" rIns="143327" bIns="14332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 degree increase in temp can cause loss of rice, corn and wheat production by 10-25%</a:t>
          </a:r>
        </a:p>
      </dsp:txBody>
      <dsp:txXfrm>
        <a:off x="1472853" y="3388564"/>
        <a:ext cx="4263796" cy="13542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BB68A-392A-4B14-9208-F43903C2E7DB}">
      <dsp:nvSpPr>
        <dsp:cNvPr id="0" name=""/>
        <dsp:cNvSpPr/>
      </dsp:nvSpPr>
      <dsp:spPr>
        <a:xfrm>
          <a:off x="0" y="0"/>
          <a:ext cx="8938260" cy="19581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Thanks to Arkansas Tech, USFS and Arkansas Audubon Society for funding on this project.</a:t>
          </a:r>
        </a:p>
      </dsp:txBody>
      <dsp:txXfrm>
        <a:off x="57351" y="57351"/>
        <a:ext cx="6914408" cy="1843400"/>
      </dsp:txXfrm>
    </dsp:sp>
    <dsp:sp modelId="{418B7DAD-A2EF-4479-B66D-7431A5870830}">
      <dsp:nvSpPr>
        <dsp:cNvPr id="0" name=""/>
        <dsp:cNvSpPr/>
      </dsp:nvSpPr>
      <dsp:spPr>
        <a:xfrm>
          <a:off x="1577339" y="2393235"/>
          <a:ext cx="8938260" cy="1958102"/>
        </a:xfrm>
        <a:prstGeom prst="roundRect">
          <a:avLst>
            <a:gd name="adj" fmla="val 10000"/>
          </a:avLst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Thanks to Dr. Jorista Garrie and Gemma Keegan for the opportunity and Dr. Chris Kellner for helping along the way.</a:t>
          </a:r>
        </a:p>
      </dsp:txBody>
      <dsp:txXfrm>
        <a:off x="1634690" y="2450586"/>
        <a:ext cx="5973451" cy="1843400"/>
      </dsp:txXfrm>
    </dsp:sp>
    <dsp:sp modelId="{EBF118CB-1BA3-4809-B004-A08FA5B8C78D}">
      <dsp:nvSpPr>
        <dsp:cNvPr id="0" name=""/>
        <dsp:cNvSpPr/>
      </dsp:nvSpPr>
      <dsp:spPr>
        <a:xfrm>
          <a:off x="7665493" y="1539285"/>
          <a:ext cx="1272766" cy="12727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951865" y="1539285"/>
        <a:ext cx="700022" cy="957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70F6-0A9D-88CD-544A-68546C924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F34EF-D1A0-FF5B-61B3-AC794D3553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B4468-98AC-C2BB-A681-69563E08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1D1CF-71B1-72FC-ABDC-2F5E1E1A9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B1C3B-E967-1675-1143-839274DA0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D4D1-489B-025C-83DE-C51BA2CBF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656C7-10B1-F978-A2ED-6A5CB067E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7202F-DDF3-2A86-B9F7-F5DE3446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5BC86-791F-F174-1728-333E7DFC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2AED0-FFF3-0306-4A46-837C153B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5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39D77A-696A-F6EF-6087-DDC7A2883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4C944-00BA-0E53-2696-66A0600FC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07783-9F0D-944D-4688-674D6D13A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4271E-F378-727C-7A08-91B1DCF45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955FB-E3B5-E8FA-4371-0FCF602C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D3930-FA4A-3089-1C04-4C65E9F3C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92CD2-0518-E8FB-FE2F-33C4076EF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28F1C-6AF8-2665-3503-928CC9CE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9129D-AA0C-56CB-0672-A86D9D1D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B42AA-595E-F8A7-9BE2-22D2AF53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7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085B-CE3C-9FF6-CC2A-86A6380F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229B3-8618-CC7D-AE43-101C58D5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71EC0-CDB6-DE1E-4B1B-865DB2DDB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90EF5-37B2-076B-C2DC-F30317DB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499F4-EDBB-9AED-5DC8-771FEBB6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5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03A0-63DF-4736-1DA5-5BAA6195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48E6C-B849-27E1-6842-84CF7A43B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94459-3230-E49D-E1C3-2DB574290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E0334-FAA2-E09D-D3B7-3F9282C3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318FD-BD15-9F8F-F806-3E66F7B02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EB329-ACE3-32B3-0921-360C2614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73A9-952A-A4FB-4533-CF66ADC19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277EA-F4F9-720D-4C57-1DEA3494D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D5755-9195-7DDD-6ACD-25EEADAC1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7C1-56CF-49C9-F223-8B51D6210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B48033-53D5-6E27-3198-9D806061F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CA1C11-4DC6-A5A0-8D0D-74EFF893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87AF0-CAB6-3EB2-D375-B699258B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F77BB-841C-759C-A8EA-A470A51E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0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A0493-24E3-BD7B-F506-CB289B8A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C161F-2729-19A6-A37C-1985C0C0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005ACC-E23D-89EB-9AD2-2D3EF254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F7882-04AD-7F34-162F-9709FB68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7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5DE2F-C197-1D5A-41E2-3B11A5A2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824B9-4814-85F9-AF80-18E12558E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AF8DA-15B7-8229-C137-36B32427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2CC7D-2F5F-068C-A094-E5088DD9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8400C-ABA3-5975-6651-977C7E2EF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8BDE4-3D0F-507E-DBCF-A3D75D6EB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3990F-F1FC-835A-A00A-3CBC1E1C0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33B80-0F86-8C87-B2D6-5A8187F0B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5626-3250-92D0-30AB-5D9FD4148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8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E6C5-B1C0-A37F-1C3C-ED6DEDF0A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0743C-F67D-1310-FF8B-A33EBDA3B3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06624-FB49-C066-BD0F-40ED6CC31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B71A1-9C86-736F-37DE-0E486050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DAF0F-7FD4-DB23-A926-D79A6985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D6EBD-A972-B295-A47D-289E490C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1DD75-FEE8-40F8-CDCD-3C9B65B9D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86276-410F-BF5D-46FB-3434B03A8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9FAAE-B19A-C682-783C-416A56AD1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6D29F-FBBB-45DE-859A-3AA24215DD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25507-BF2E-DF55-24A3-201427CB4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4E299-4E82-FF38-7C28-24B7B2F7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92EDE-9587-44F1-B8F3-13799E07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9FC83-92CC-66EA-9E83-EAC339845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80138-98A3-1193-6732-FEF82D1A4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sz="5100" dirty="0">
                <a:solidFill>
                  <a:srgbClr val="FFFFFF"/>
                </a:solidFill>
              </a:rPr>
              <a:t>Environmental Factors Affecting Coleoptera Biomass in the Ozark Mountain Range in Arkansas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0D246-8110-1219-7049-7E64ADC13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Hayley Springsteen</a:t>
            </a:r>
          </a:p>
          <a:p>
            <a:r>
              <a:rPr lang="en-US" dirty="0">
                <a:solidFill>
                  <a:srgbClr val="FFFFFF"/>
                </a:solidFill>
              </a:rPr>
              <a:t>Arkansas Tech University</a:t>
            </a:r>
          </a:p>
          <a:p>
            <a:r>
              <a:rPr lang="en-US" dirty="0">
                <a:solidFill>
                  <a:srgbClr val="FFFFFF"/>
                </a:solidFill>
              </a:rPr>
              <a:t>2023 ATU </a:t>
            </a:r>
            <a:r>
              <a:rPr lang="en-US">
                <a:solidFill>
                  <a:srgbClr val="FFFFFF"/>
                </a:solidFill>
              </a:rPr>
              <a:t>Research Symposium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95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30A74-B5EE-410B-AFEB-88148EAD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34215-058E-44E1-9CE3-79612C515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Analysis was done by generalized linear model (R studio)</a:t>
            </a:r>
          </a:p>
          <a:p>
            <a:r>
              <a:rPr lang="en-US"/>
              <a:t>Total biomass from 61 sites 488.133g.</a:t>
            </a:r>
          </a:p>
          <a:p>
            <a:r>
              <a:rPr lang="en-US"/>
              <a:t>Greater biomass at sites where humidity was higher (t59=2.53 ± 0.06, p=0.01)</a:t>
            </a:r>
          </a:p>
          <a:p>
            <a:r>
              <a:rPr lang="en-US"/>
              <a:t>Greater biomass at sites where temperature was higher (t59= 2.94 ± 0.19, p=&lt;0.01)</a:t>
            </a:r>
          </a:p>
          <a:p>
            <a:r>
              <a:rPr lang="en-US"/>
              <a:t>Greater biomass at sites that were commercially thinned when compared to sites that had a combination of management types (t54=2.12 ± 2.62, p=0.04)</a:t>
            </a:r>
          </a:p>
        </p:txBody>
      </p:sp>
    </p:spTree>
    <p:extLst>
      <p:ext uri="{BB962C8B-B14F-4D97-AF65-F5344CB8AC3E}">
        <p14:creationId xmlns:p14="http://schemas.microsoft.com/office/powerpoint/2010/main" val="100963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12D2-BDCF-4856-87CE-03CC783D8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41F718-5E3D-42E2-BF27-56EFD719B3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0122" y="1286990"/>
            <a:ext cx="7709926" cy="4628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0C097-09CB-4116-A340-16BDCFA8B48E}"/>
              </a:ext>
            </a:extLst>
          </p:cNvPr>
          <p:cNvSpPr txBox="1"/>
          <p:nvPr/>
        </p:nvSpPr>
        <p:spPr>
          <a:xfrm>
            <a:off x="968721" y="6074875"/>
            <a:ext cx="10385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1. Shows total coleoptera biomass compared to humidity where there is a positive relationship between biomass and humidity (t59=2.53 ± 0.06, p=0.01).</a:t>
            </a:r>
          </a:p>
        </p:txBody>
      </p:sp>
    </p:spTree>
    <p:extLst>
      <p:ext uri="{BB962C8B-B14F-4D97-AF65-F5344CB8AC3E}">
        <p14:creationId xmlns:p14="http://schemas.microsoft.com/office/powerpoint/2010/main" val="4119327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FA66-9D47-45A9-97DD-CA9D67FD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0780F0-6A02-40B3-9099-AB78C172B7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34646" y="1421395"/>
            <a:ext cx="7734867" cy="4649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EC4EBE-0061-4C84-8093-35C60DEE21F7}"/>
              </a:ext>
            </a:extLst>
          </p:cNvPr>
          <p:cNvSpPr txBox="1"/>
          <p:nvPr/>
        </p:nvSpPr>
        <p:spPr>
          <a:xfrm>
            <a:off x="1095468" y="6246891"/>
            <a:ext cx="10258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2. Shows the relationship between total coleoptera biomass and temperature which presents a positive response of biomass with increasing humidity </a:t>
            </a:r>
            <a:r>
              <a:rPr lang="fr-FR" dirty="0"/>
              <a:t>(t59= 2.94 ± 0.19, p=&lt;0.01)</a:t>
            </a:r>
            <a:r>
              <a:rPr lang="en-US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221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6B753-386A-4CC4-87B1-8397C3EF7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ADD802-0E85-49E0-96BF-8AEF14ED5C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96" y="1236894"/>
            <a:ext cx="7020207" cy="5424705"/>
          </a:xfrm>
        </p:spPr>
      </p:pic>
    </p:spTree>
    <p:extLst>
      <p:ext uri="{BB962C8B-B14F-4D97-AF65-F5344CB8AC3E}">
        <p14:creationId xmlns:p14="http://schemas.microsoft.com/office/powerpoint/2010/main" val="2560112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4EF22-0A1F-4590-8DAF-68E2633C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FE4D6F-2053-479F-AECA-ED0784A854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3295" y="1292524"/>
            <a:ext cx="7630005" cy="4586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9CE61-6F3E-4E6E-AAAB-E4D0B6FD041C}"/>
              </a:ext>
            </a:extLst>
          </p:cNvPr>
          <p:cNvSpPr txBox="1"/>
          <p:nvPr/>
        </p:nvSpPr>
        <p:spPr>
          <a:xfrm>
            <a:off x="838200" y="6002448"/>
            <a:ext cx="10596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3. Shows coleoptera biomass in areas that have been thinned when compared to a combination of management practices. Thinning areas had significantly more biomass than combination areas (t54=2.12 ± 2.62, p=0.04).</a:t>
            </a:r>
          </a:p>
        </p:txBody>
      </p:sp>
    </p:spTree>
    <p:extLst>
      <p:ext uri="{BB962C8B-B14F-4D97-AF65-F5344CB8AC3E}">
        <p14:creationId xmlns:p14="http://schemas.microsoft.com/office/powerpoint/2010/main" val="331003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9D9CF5-A294-30D5-61B2-27A320515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488" y="4304496"/>
            <a:ext cx="3681412" cy="2461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3F460-6376-7703-CD51-71F07815B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488" y="1309687"/>
            <a:ext cx="3681412" cy="24362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B436A7-1E38-A729-E1DD-6FEC47A3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39674-F34E-6925-12FE-6FCDC0999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000D0-A4FC-D92A-4B4E-7483794AAC7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0088" y="1690688"/>
            <a:ext cx="840105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studies confirmed that it is common to capture more beetles on nights with higher humidity</a:t>
            </a:r>
          </a:p>
          <a:p>
            <a:r>
              <a:rPr lang="en-US" dirty="0"/>
              <a:t>Sanger (2020) observed high humidity levels with increased beetle flight.</a:t>
            </a:r>
          </a:p>
          <a:p>
            <a:r>
              <a:rPr lang="en-US" dirty="0" err="1"/>
              <a:t>Wijierathana</a:t>
            </a:r>
            <a:r>
              <a:rPr lang="en-US" dirty="0"/>
              <a:t> (2019) stated that climate conditions like humidity have a strong effect on energy metabolism and movement</a:t>
            </a:r>
          </a:p>
          <a:p>
            <a:r>
              <a:rPr lang="en-US" dirty="0"/>
              <a:t>High humidity also encourages fungi growth which is detrimental to beetle colony success.</a:t>
            </a:r>
          </a:p>
          <a:p>
            <a:r>
              <a:rPr lang="en-US" dirty="0"/>
              <a:t>Reasons for high humidity varies between different species and is understudied</a:t>
            </a:r>
          </a:p>
        </p:txBody>
      </p:sp>
    </p:spTree>
    <p:extLst>
      <p:ext uri="{BB962C8B-B14F-4D97-AF65-F5344CB8AC3E}">
        <p14:creationId xmlns:p14="http://schemas.microsoft.com/office/powerpoint/2010/main" val="72839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and white beetle&#10;&#10;Description automatically generated with low confidence">
            <a:extLst>
              <a:ext uri="{FF2B5EF4-FFF2-40B4-BE49-F238E27FC236}">
                <a16:creationId xmlns:a16="http://schemas.microsoft.com/office/drawing/2014/main" id="{342C6405-43DC-732A-3B50-ACEB551B5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" r="2901" b="2"/>
          <a:stretch/>
        </p:blipFill>
        <p:spPr>
          <a:xfrm>
            <a:off x="7544661" y="323519"/>
            <a:ext cx="4323899" cy="6212748"/>
          </a:xfrm>
          <a:custGeom>
            <a:avLst/>
            <a:gdLst/>
            <a:ahLst/>
            <a:cxnLst/>
            <a:rect l="l" t="t" r="r" b="b"/>
            <a:pathLst>
              <a:path w="4323899" h="6212748">
                <a:moveTo>
                  <a:pt x="0" y="0"/>
                </a:moveTo>
                <a:lnTo>
                  <a:pt x="4323899" y="0"/>
                </a:lnTo>
                <a:lnTo>
                  <a:pt x="4323899" y="2864954"/>
                </a:lnTo>
                <a:lnTo>
                  <a:pt x="880454" y="6212748"/>
                </a:lnTo>
                <a:lnTo>
                  <a:pt x="0" y="6212748"/>
                </a:lnTo>
                <a:close/>
              </a:path>
            </a:pathLst>
          </a:cu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1C89C42-AF83-451A-81EA-472844755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55E97-79EF-4DDB-9ACA-C1880463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9" y="1188637"/>
            <a:ext cx="5917521" cy="15972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28926-BA64-4972-910A-35AF78E9C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3359" y="2998278"/>
            <a:ext cx="5917520" cy="27281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Insect’s body temperature is dependent on abiotic factors</a:t>
            </a:r>
          </a:p>
          <a:p>
            <a:r>
              <a:rPr lang="en-US" sz="2000"/>
              <a:t>Higher temperatures and humidity can be related to vegetation growth</a:t>
            </a:r>
          </a:p>
          <a:p>
            <a:r>
              <a:rPr lang="en-US" sz="2000"/>
              <a:t>Increased temperature increases metabolism rates; consume more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51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5729AB-5DD6-4C28-9F98-D64F1A1B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3F120-1AF7-48FA-8A13-B3A0D9B07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06650"/>
            <a:ext cx="5181508" cy="37224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Previous studies confirmed an increased biomass in thinned stands</a:t>
            </a:r>
          </a:p>
          <a:p>
            <a:r>
              <a:rPr lang="en-US" dirty="0"/>
              <a:t>Changes in microclimate following thinning, like increased windspeed and temperature</a:t>
            </a:r>
          </a:p>
          <a:p>
            <a:r>
              <a:rPr lang="en-US" dirty="0"/>
              <a:t>Larger sample size may have shown more significant results</a:t>
            </a:r>
          </a:p>
          <a:p>
            <a:endParaRPr lang="en-US" sz="2000" dirty="0"/>
          </a:p>
        </p:txBody>
      </p:sp>
      <p:pic>
        <p:nvPicPr>
          <p:cNvPr id="12" name="Picture 4" descr="Vibrant green forest">
            <a:extLst>
              <a:ext uri="{FF2B5EF4-FFF2-40B4-BE49-F238E27FC236}">
                <a16:creationId xmlns:a16="http://schemas.microsoft.com/office/drawing/2014/main" id="{AFD0E23C-1E08-F3FA-D04D-681658A37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5" r="23287" b="-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064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5F566-6475-13BC-6CA1-062123D2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038"/>
            <a:ext cx="10515600" cy="1043780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8323F6F-D8C5-F77C-3FD6-4B039B0F74A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8020621"/>
              </p:ext>
            </p:extLst>
          </p:nvPr>
        </p:nvGraphicFramePr>
        <p:xfrm>
          <a:off x="314739" y="1431235"/>
          <a:ext cx="5781261" cy="4745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4" descr="A group of ladybugs on a leaf&#10;&#10;Description automatically generated">
            <a:extLst>
              <a:ext uri="{FF2B5EF4-FFF2-40B4-BE49-F238E27FC236}">
                <a16:creationId xmlns:a16="http://schemas.microsoft.com/office/drawing/2014/main" id="{85EAE23C-F38A-7B36-6C43-32F2162F24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252104" y="1261027"/>
            <a:ext cx="5781261" cy="433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1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F6A7-FD23-E8E6-8E60-3353E5C9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Conclusion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82DE66-4CCC-353E-20C3-77D9A83B3B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0647" b="2587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D7941-4A12-D6A9-120B-7ADBC4F22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1992" y="3895725"/>
            <a:ext cx="8508995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Higher biomass of nocturnal beetles with higher humidity and temperature</a:t>
            </a:r>
          </a:p>
          <a:p>
            <a:r>
              <a:rPr lang="en-US" dirty="0"/>
              <a:t>Increased biomass in areas that are thinned when compared to a combination of management techniques</a:t>
            </a:r>
          </a:p>
          <a:p>
            <a:r>
              <a:rPr lang="en-US" dirty="0"/>
              <a:t>These results can assist managers in increasing food sources of insectivores and controlling pest species.</a:t>
            </a:r>
          </a:p>
        </p:txBody>
      </p:sp>
    </p:spTree>
    <p:extLst>
      <p:ext uri="{BB962C8B-B14F-4D97-AF65-F5344CB8AC3E}">
        <p14:creationId xmlns:p14="http://schemas.microsoft.com/office/powerpoint/2010/main" val="230482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75F606-3AC2-A981-64D2-E604ED5B04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1504" r="-1" b="3396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61D56A-5B28-C1A5-269A-F48505CA8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2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472B8-8BB7-C314-96B0-7250D44E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Purpose of Study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AFC7F-AD6D-757B-17BD-C35C5D9F4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Contribute to the knowledge of how environmental factors and different management practices are affecting beetle assemblages</a:t>
            </a:r>
          </a:p>
          <a:p>
            <a:r>
              <a:rPr lang="en-US" sz="2400" dirty="0"/>
              <a:t>Further assist ecologists in improving management techniques in the future</a:t>
            </a:r>
          </a:p>
          <a:p>
            <a:r>
              <a:rPr lang="en-US" sz="2400" dirty="0"/>
              <a:t>Contribute to a larger project studying ecology of Ozark Big-Eared Bat</a:t>
            </a:r>
          </a:p>
        </p:txBody>
      </p:sp>
    </p:spTree>
    <p:extLst>
      <p:ext uri="{BB962C8B-B14F-4D97-AF65-F5344CB8AC3E}">
        <p14:creationId xmlns:p14="http://schemas.microsoft.com/office/powerpoint/2010/main" val="251383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490883-0F58-9C80-5FA3-6F03A2A64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62657-991F-42C2-930A-8BE1FD4B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Acknowledgments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2F5A0F82-7B87-BE31-C63F-71B81191628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166218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2589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D1CD-27B6-5640-36A3-7DE30175B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91463-1C5E-AD35-3F40-36BB074CD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/>
              <a:t>Bedick</a:t>
            </a:r>
            <a:r>
              <a:rPr lang="en-US" dirty="0"/>
              <a:t>, Jon C., W. Wyatt </a:t>
            </a:r>
            <a:r>
              <a:rPr lang="en-US" dirty="0" err="1"/>
              <a:t>Hoback</a:t>
            </a:r>
            <a:r>
              <a:rPr lang="en-US" dirty="0"/>
              <a:t>, and Marc C. Albrecht. "High water‐loss rates and rapid dehydration in the burying beetle, </a:t>
            </a:r>
            <a:r>
              <a:rPr lang="en-US" dirty="0" err="1"/>
              <a:t>Nicrophorus</a:t>
            </a:r>
            <a:r>
              <a:rPr lang="en-US" dirty="0"/>
              <a:t> </a:t>
            </a:r>
            <a:r>
              <a:rPr lang="en-US" dirty="0" err="1"/>
              <a:t>marginatus</a:t>
            </a:r>
            <a:r>
              <a:rPr lang="en-US" dirty="0"/>
              <a:t>." Physiological Entomology 31.1 (2006): 23-29.</a:t>
            </a:r>
          </a:p>
          <a:p>
            <a:r>
              <a:rPr lang="en-US" dirty="0" err="1"/>
              <a:t>Colombini</a:t>
            </a:r>
            <a:r>
              <a:rPr lang="en-US" dirty="0"/>
              <a:t>, I., and L. </a:t>
            </a:r>
            <a:r>
              <a:rPr lang="en-US" dirty="0" err="1"/>
              <a:t>Chelazzi</a:t>
            </a:r>
            <a:r>
              <a:rPr lang="en-US" dirty="0"/>
              <a:t>. "Inﬂuence of marine allochthonous input on sandy beach communities." Oceanography and Marine Biology, An Annual Review, Volume 41 (2003): 123-127.</a:t>
            </a:r>
          </a:p>
          <a:p>
            <a:r>
              <a:rPr lang="en-US" dirty="0"/>
              <a:t>Guerra, E. E., Blanco, C. M., and J. </a:t>
            </a:r>
            <a:r>
              <a:rPr lang="en-US" dirty="0" err="1"/>
              <a:t>Garrie</a:t>
            </a:r>
            <a:r>
              <a:rPr lang="en-US" dirty="0"/>
              <a:t>. 2019. The impact of prescribed fire on moth assemblages in the Boston Mountains and Ozark Highlands, in Arkansas. Journal of the Arkansas Academy of Science 73, 9. </a:t>
            </a:r>
          </a:p>
          <a:p>
            <a:r>
              <a:rPr lang="en-US" dirty="0" err="1"/>
              <a:t>Heepe</a:t>
            </a:r>
            <a:r>
              <a:rPr lang="en-US" dirty="0"/>
              <a:t>, Lars, Jonas O. Wolff, and Stanislav N. </a:t>
            </a:r>
            <a:r>
              <a:rPr lang="en-US" dirty="0" err="1"/>
              <a:t>Gorb</a:t>
            </a:r>
            <a:r>
              <a:rPr lang="en-US" dirty="0"/>
              <a:t>. "Influence of ambient humidity on the attachment ability of ladybird beetles (</a:t>
            </a:r>
            <a:r>
              <a:rPr lang="en-US" dirty="0" err="1"/>
              <a:t>Coccinella</a:t>
            </a:r>
            <a:r>
              <a:rPr lang="en-US" dirty="0"/>
              <a:t> </a:t>
            </a:r>
            <a:r>
              <a:rPr lang="en-US" dirty="0" err="1"/>
              <a:t>septempunctata</a:t>
            </a:r>
            <a:r>
              <a:rPr lang="en-US" dirty="0"/>
              <a:t>)." </a:t>
            </a:r>
            <a:r>
              <a:rPr lang="en-US" dirty="0" err="1"/>
              <a:t>Beilstein</a:t>
            </a:r>
            <a:r>
              <a:rPr lang="en-US" dirty="0"/>
              <a:t> Journal of Nanotechnology 7.1 (2016): 1322-1329.</a:t>
            </a:r>
          </a:p>
          <a:p>
            <a:r>
              <a:rPr lang="en-US" dirty="0" err="1"/>
              <a:t>Mammola</a:t>
            </a:r>
            <a:r>
              <a:rPr lang="en-US" dirty="0"/>
              <a:t>, Stefano, et al. "Seasonal dynamics and micro-climatic preference of two Alpine endemic </a:t>
            </a:r>
            <a:r>
              <a:rPr lang="en-US" dirty="0" err="1"/>
              <a:t>hypogean</a:t>
            </a:r>
            <a:r>
              <a:rPr lang="en-US" dirty="0"/>
              <a:t> beetles." International Journal of Speleology 44.3 (2015): 3.</a:t>
            </a:r>
          </a:p>
          <a:p>
            <a:r>
              <a:rPr lang="en-US" dirty="0"/>
              <a:t>Sanger </a:t>
            </a:r>
            <a:r>
              <a:rPr lang="en-US" dirty="0" err="1"/>
              <a:t>Ciarleglio</a:t>
            </a:r>
            <a:r>
              <a:rPr lang="en-US" dirty="0"/>
              <a:t>, J.E., Perez, K.M., </a:t>
            </a:r>
            <a:r>
              <a:rPr lang="en-US" dirty="0" err="1"/>
              <a:t>Motola</a:t>
            </a:r>
            <a:r>
              <a:rPr lang="en-US" dirty="0"/>
              <a:t>, H.L. and DiGangi, E.A. (2020), Recommendations for Maintaining a Dermestid Beetle Colony (</a:t>
            </a:r>
            <a:r>
              <a:rPr lang="en-US" dirty="0" err="1"/>
              <a:t>Dermestes</a:t>
            </a:r>
            <a:r>
              <a:rPr lang="en-US" dirty="0"/>
              <a:t> maculatus) for Processing Human Remains. J Forensic Sci, 65: 1698-1703. https://doi.org/10.1111/1556-4029.14470</a:t>
            </a:r>
          </a:p>
          <a:p>
            <a:r>
              <a:rPr lang="en-US" dirty="0"/>
              <a:t>Schulz, B. K., W. A. Bechtold, and S. J. </a:t>
            </a:r>
            <a:r>
              <a:rPr lang="en-US" dirty="0" err="1"/>
              <a:t>Zarnoch</a:t>
            </a:r>
            <a:r>
              <a:rPr lang="en-US" dirty="0"/>
              <a:t>, 2009. Sampling and estimation procedures for the vegetation diversity and structure indicator. Gen. Tech. Rep. PNW-GTR-781. Portland, OR: U.S. Department of Agriculture, Forest Service, Pacific Northwest Research Station. 53 p.</a:t>
            </a:r>
          </a:p>
          <a:p>
            <a:r>
              <a:rPr lang="en-US" dirty="0"/>
              <a:t>Ward, D.F.; New, T.R.; Yen, A.L. 2002. The beetle fauna of remnant eucalypt woodlands from the Northern Plains, Victoria, Australia. Journal of Insect Conservation 6: 39-45</a:t>
            </a:r>
          </a:p>
          <a:p>
            <a:r>
              <a:rPr lang="en-US" dirty="0" err="1"/>
              <a:t>Wickings</a:t>
            </a:r>
            <a:r>
              <a:rPr lang="en-US" dirty="0"/>
              <a:t>, Kyle, and A. Stuart Grandy. "The oribatid mite </a:t>
            </a:r>
            <a:r>
              <a:rPr lang="en-US" dirty="0" err="1"/>
              <a:t>Scheloribates</a:t>
            </a:r>
            <a:r>
              <a:rPr lang="en-US" dirty="0"/>
              <a:t> </a:t>
            </a:r>
            <a:r>
              <a:rPr lang="en-US" dirty="0" err="1"/>
              <a:t>moestus</a:t>
            </a:r>
            <a:r>
              <a:rPr lang="en-US" dirty="0"/>
              <a:t> (Acari: </a:t>
            </a:r>
            <a:r>
              <a:rPr lang="en-US" dirty="0" err="1"/>
              <a:t>Oribatida</a:t>
            </a:r>
            <a:r>
              <a:rPr lang="en-US" dirty="0"/>
              <a:t>) alters litter chemistry and nutrient cycling during decomposition." Soil Biology and Biochemistry 43.2 (2011): 351-358.</a:t>
            </a:r>
          </a:p>
          <a:p>
            <a:r>
              <a:rPr lang="en-US" dirty="0" err="1"/>
              <a:t>Wijerathna</a:t>
            </a:r>
            <a:r>
              <a:rPr lang="en-US" dirty="0"/>
              <a:t>, Asha, and Maya </a:t>
            </a:r>
            <a:r>
              <a:rPr lang="en-US" dirty="0" err="1"/>
              <a:t>Evenden</a:t>
            </a:r>
            <a:r>
              <a:rPr lang="en-US" dirty="0"/>
              <a:t>. "Effect of environmental conditions on flight capacity in Mountain Pine Beetle (Coleoptera: Curculionidae: </a:t>
            </a:r>
            <a:r>
              <a:rPr lang="en-US" dirty="0" err="1"/>
              <a:t>Scolytinae</a:t>
            </a:r>
            <a:r>
              <a:rPr lang="en-US" dirty="0"/>
              <a:t>)." Journal of Insect Behavior 33.5-6 (2020): 201-215.</a:t>
            </a:r>
          </a:p>
        </p:txBody>
      </p:sp>
    </p:spTree>
    <p:extLst>
      <p:ext uri="{BB962C8B-B14F-4D97-AF65-F5344CB8AC3E}">
        <p14:creationId xmlns:p14="http://schemas.microsoft.com/office/powerpoint/2010/main" val="344315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EF66C-F8D7-423F-8796-E5C821B52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6" name="Graphic 5" descr="Question mark">
            <a:extLst>
              <a:ext uri="{FF2B5EF4-FFF2-40B4-BE49-F238E27FC236}">
                <a16:creationId xmlns:a16="http://schemas.microsoft.com/office/drawing/2014/main" id="{B1EE0DF5-9082-A097-76E9-844B23681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9881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91D2C-3DE9-4B5D-84AB-7EBCDAC6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Objectives</a:t>
            </a:r>
          </a:p>
        </p:txBody>
      </p:sp>
      <p:sp>
        <p:nvSpPr>
          <p:cNvPr id="24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E6600-1282-4E89-A052-3C777D88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Identify which climatic factors may increase the susceptibility of beetles being caught in traps</a:t>
            </a:r>
          </a:p>
          <a:p>
            <a:r>
              <a:rPr lang="en-US" dirty="0"/>
              <a:t>Explain why these factors might have increased that likelihood</a:t>
            </a:r>
          </a:p>
          <a:p>
            <a:r>
              <a:rPr lang="en-US" dirty="0"/>
              <a:t>Identify how different forest management practices are affecting beetle biomass</a:t>
            </a:r>
          </a:p>
          <a:p>
            <a:r>
              <a:rPr lang="en-US" dirty="0"/>
              <a:t>Explain why these practices may have an effect on beetle abundance</a:t>
            </a:r>
          </a:p>
        </p:txBody>
      </p:sp>
    </p:spTree>
    <p:extLst>
      <p:ext uri="{BB962C8B-B14F-4D97-AF65-F5344CB8AC3E}">
        <p14:creationId xmlns:p14="http://schemas.microsoft.com/office/powerpoint/2010/main" val="13574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BBA32-C69C-4226-B1FF-B2E82F06B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Importance and General Info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6DBC-26D4-41BF-B9B5-892CDA18E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Bioindicator and play a role in many ecosystem services</a:t>
            </a:r>
          </a:p>
          <a:p>
            <a:r>
              <a:rPr lang="en-US"/>
              <a:t>Soil formation and fertility, pollination, decomposition and nutrient turnover, population regulation of other organisms through predation </a:t>
            </a:r>
          </a:p>
          <a:p>
            <a:r>
              <a:rPr lang="en-US"/>
              <a:t>Make up diet for mammal species like Ozark Big-Eared Bat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3F4480-4578-10BF-3CF6-91407E9B8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147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2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DBDE6-67A4-F92D-189C-00FC9DCD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D2ABE-0712-17C2-3ADD-4BC3A9686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High humidity levels (above 73%) are correlated with increased beetle flight</a:t>
            </a:r>
          </a:p>
          <a:p>
            <a:r>
              <a:rPr lang="en-US" sz="2400" dirty="0"/>
              <a:t>Beetles tend to reside in areas with high humidity</a:t>
            </a:r>
          </a:p>
          <a:p>
            <a:r>
              <a:rPr lang="en-US" sz="2400" dirty="0"/>
              <a:t>Insects lose water content in their bodies through both transpiration and excretion</a:t>
            </a:r>
          </a:p>
          <a:p>
            <a:r>
              <a:rPr lang="en-US" sz="2400" dirty="0"/>
              <a:t>Expect increased biomass on nights with higher relative humidity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235E63-FC43-E524-5705-B16C6FFF37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108" r="2529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79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9B9E8A9-352D-4DCB-9485-C777000D4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DBDDF-7E5A-8777-8E26-8ABCE4012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Introduction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A9B0E5-C2C1-4B85-99A9-117A659D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8AEACA-9535-4BE8-A91B-8BE82BA54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EC821-B68A-806B-97E3-440ED42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488" y="3420286"/>
            <a:ext cx="2257425" cy="30923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C7DE-F35B-5847-9FD8-81CE0F4B3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3355848"/>
            <a:ext cx="6272784" cy="282549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Temperature has a strong effect on metabolism and movements of insects</a:t>
            </a:r>
          </a:p>
          <a:p>
            <a:r>
              <a:rPr lang="en-US" sz="2400" dirty="0"/>
              <a:t>Temperature is one of the most influential factors in flight</a:t>
            </a:r>
          </a:p>
          <a:p>
            <a:r>
              <a:rPr lang="en-US" sz="2400" dirty="0"/>
              <a:t>Studies found migration and distance flight both increased with increase in temp.</a:t>
            </a:r>
          </a:p>
          <a:p>
            <a:r>
              <a:rPr lang="en-US" sz="2400" dirty="0"/>
              <a:t>Expect to see higher biomass from traps set on warmer nights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720A92-FA10-2039-2CE3-C71E0F4943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49825" y="521207"/>
            <a:ext cx="2826787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90D33-E9E4-45E8-9A17-239987C7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0" y="155802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3DE67-F96F-4C7B-AFB4-813858938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114" y="1807029"/>
            <a:ext cx="6468676" cy="432707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3000" dirty="0"/>
              <a:t>Burning has a short-term negative affect on abundance</a:t>
            </a:r>
          </a:p>
          <a:p>
            <a:r>
              <a:rPr lang="en-US" sz="3000" dirty="0"/>
              <a:t>Thinning and burning increases the number of forbs in an area</a:t>
            </a:r>
          </a:p>
          <a:p>
            <a:r>
              <a:rPr lang="en-US" sz="3000" dirty="0"/>
              <a:t>Previous studies show an increase in biomass in areas that were previously burned</a:t>
            </a:r>
          </a:p>
          <a:p>
            <a:r>
              <a:rPr lang="en-US" sz="3000" dirty="0"/>
              <a:t>Expect to see an increase in biomass in areas that have been thinned or burned and an increase at sites that have a higher percentage of grass/forbs</a:t>
            </a:r>
          </a:p>
          <a:p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5D1BAD-FA85-4900-865F-A542F831DB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819" r="34586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5239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4E3DB-80E0-B2B1-BFD7-CB4B961D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Methods (Study Sites and Insect Collection)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56DA4-8685-8F1E-BEAA-9E7FE81A8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White Rock Mountain area</a:t>
            </a:r>
          </a:p>
          <a:p>
            <a:r>
              <a:rPr lang="en-US"/>
              <a:t>Universal Black Light Traps</a:t>
            </a:r>
          </a:p>
          <a:p>
            <a:r>
              <a:rPr lang="en-US"/>
              <a:t>Ethyl-Acetate to kill insects that inter the traps</a:t>
            </a:r>
          </a:p>
          <a:p>
            <a:r>
              <a:rPr lang="en-US"/>
              <a:t>Total of 61 sites</a:t>
            </a:r>
          </a:p>
          <a:p>
            <a:r>
              <a:rPr lang="en-US"/>
              <a:t>ArcGIS used to randomly select trap sites in suitable areas</a:t>
            </a:r>
          </a:p>
          <a:p>
            <a:r>
              <a:rPr lang="en-US"/>
              <a:t>After collection, insects moved to a drying oven before identification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42422E-5F20-C1FB-0697-3F628C9B6A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6167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2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3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F31C0-8465-E06A-9780-2F1EDD8AA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0" y="454821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/>
              <a:t>Methods (Microhabitat Assessment and Vegetation Survey)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B92F6-8EE6-62E3-0E65-5D0CBD6E5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Temperature, humidity, wind speed, atmospheric pressure</a:t>
            </a:r>
          </a:p>
          <a:p>
            <a:r>
              <a:rPr lang="en-US" dirty="0"/>
              <a:t>Fire, regenerative harvest commercial thinning, and understory thinning</a:t>
            </a:r>
          </a:p>
          <a:p>
            <a:r>
              <a:rPr lang="en-US" dirty="0"/>
              <a:t>Canopy Cover, DBH (&gt;10cm), density board and vegetation plot for plant composition</a:t>
            </a:r>
          </a:p>
          <a:p>
            <a:r>
              <a:rPr lang="en-US" dirty="0"/>
              <a:t>All climatic factors came from the nearest remote weather station</a:t>
            </a:r>
          </a:p>
        </p:txBody>
      </p:sp>
      <p:pic>
        <p:nvPicPr>
          <p:cNvPr id="8" name="Content Placeholder 7" descr="A birdhouse in a forest&#10;&#10;Description automatically generated with low confidence">
            <a:extLst>
              <a:ext uri="{FF2B5EF4-FFF2-40B4-BE49-F238E27FC236}">
                <a16:creationId xmlns:a16="http://schemas.microsoft.com/office/drawing/2014/main" id="{6E55836C-9899-80D8-BEF8-E52923702A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441" r="2" b="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8821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1280</Words>
  <Application>Microsoft Office PowerPoint</Application>
  <PresentationFormat>Widescreen</PresentationFormat>
  <Paragraphs>94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Environmental Factors Affecting Coleoptera Biomass in the Ozark Mountain Range in Arkansas</vt:lpstr>
      <vt:lpstr>Purpose of Study</vt:lpstr>
      <vt:lpstr>Objectives</vt:lpstr>
      <vt:lpstr>Importance and General Info</vt:lpstr>
      <vt:lpstr>Introduction</vt:lpstr>
      <vt:lpstr>Introduction</vt:lpstr>
      <vt:lpstr>Introduction</vt:lpstr>
      <vt:lpstr>Methods (Study Sites and Insect Collection)</vt:lpstr>
      <vt:lpstr>Methods (Microhabitat Assessment and Vegetation Survey)</vt:lpstr>
      <vt:lpstr>Results</vt:lpstr>
      <vt:lpstr>Results</vt:lpstr>
      <vt:lpstr>Results</vt:lpstr>
      <vt:lpstr>Results</vt:lpstr>
      <vt:lpstr>Results</vt:lpstr>
      <vt:lpstr>Discussion</vt:lpstr>
      <vt:lpstr>Discussion</vt:lpstr>
      <vt:lpstr>Discussion</vt:lpstr>
      <vt:lpstr>Discussion</vt:lpstr>
      <vt:lpstr>Conclusion</vt:lpstr>
      <vt:lpstr>Acknowledgments</vt:lpstr>
      <vt:lpstr>Literature Cited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Factors Effecting Coleoptera Biomass in the Ozark Mountain Range in Arkansas</dc:title>
  <dc:creator>Hayley Springsteen</dc:creator>
  <cp:lastModifiedBy>Hayley Springsteen</cp:lastModifiedBy>
  <cp:revision>47</cp:revision>
  <dcterms:created xsi:type="dcterms:W3CDTF">2023-02-27T03:00:26Z</dcterms:created>
  <dcterms:modified xsi:type="dcterms:W3CDTF">2023-04-25T02:51:15Z</dcterms:modified>
</cp:coreProperties>
</file>