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16" userDrawn="1">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633"/>
    <a:srgbClr val="006600"/>
    <a:srgbClr val="003300"/>
    <a:srgbClr val="336600"/>
    <a:srgbClr val="008000"/>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09" autoAdjust="0"/>
  </p:normalViewPr>
  <p:slideViewPr>
    <p:cSldViewPr>
      <p:cViewPr varScale="1">
        <p:scale>
          <a:sx n="19" d="100"/>
          <a:sy n="19" d="100"/>
        </p:scale>
        <p:origin x="1640" y="131"/>
      </p:cViewPr>
      <p:guideLst>
        <p:guide orient="horz" pos="10416"/>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ton Morris" userId="009ebc0b4464f368" providerId="LiveId" clId="{FA9CF124-DEE7-4A1A-8DA0-69FEA44A6B57}"/>
    <pc:docChg chg="custSel modSld">
      <pc:chgData name="Colton Morris" userId="009ebc0b4464f368" providerId="LiveId" clId="{FA9CF124-DEE7-4A1A-8DA0-69FEA44A6B57}" dt="2023-10-17T18:45:19.737" v="104" actId="20577"/>
      <pc:docMkLst>
        <pc:docMk/>
      </pc:docMkLst>
      <pc:sldChg chg="modSp mod">
        <pc:chgData name="Colton Morris" userId="009ebc0b4464f368" providerId="LiveId" clId="{FA9CF124-DEE7-4A1A-8DA0-69FEA44A6B57}" dt="2023-10-17T18:45:19.737" v="104" actId="20577"/>
        <pc:sldMkLst>
          <pc:docMk/>
          <pc:sldMk cId="0" sldId="257"/>
        </pc:sldMkLst>
        <pc:spChg chg="mod">
          <ac:chgData name="Colton Morris" userId="009ebc0b4464f368" providerId="LiveId" clId="{FA9CF124-DEE7-4A1A-8DA0-69FEA44A6B57}" dt="2023-10-17T18:45:19.737" v="104" actId="20577"/>
          <ac:spMkLst>
            <pc:docMk/>
            <pc:sldMk cId="0" sldId="25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E5E3B2-AF1A-434F-AA1A-AD048DF7BAC6}" type="datetimeFigureOut">
              <a:rPr lang="en-US" smtClean="0"/>
              <a:pPr/>
              <a:t>4/4/2024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D50E63-918A-4B4B-8BD4-35462BF5A544}" type="slidenum">
              <a:rPr lang="en-US" smtClean="0"/>
              <a:pPr/>
              <a:t>‹#›</a:t>
            </a:fld>
            <a:endParaRPr lang="en-US" dirty="0"/>
          </a:p>
        </p:txBody>
      </p:sp>
    </p:spTree>
    <p:extLst>
      <p:ext uri="{BB962C8B-B14F-4D97-AF65-F5344CB8AC3E}">
        <p14:creationId xmlns:p14="http://schemas.microsoft.com/office/powerpoint/2010/main" val="3046867254"/>
      </p:ext>
    </p:extLst>
  </p:cSld>
  <p:clrMap bg1="lt1" tx1="dk1" bg2="lt2" tx2="dk2" accent1="accent1" accent2="accent2" accent3="accent3" accent4="accent4" accent5="accent5" accent6="accent6" hlink="hlink" folHlink="folHlink"/>
  <p:notesStyle>
    <a:lvl1pPr marL="0" algn="l" defTabSz="4389120" rtl="0" eaLnBrk="1" latinLnBrk="0" hangingPunct="1">
      <a:defRPr sz="5800" kern="1200">
        <a:solidFill>
          <a:schemeClr val="tx1"/>
        </a:solidFill>
        <a:latin typeface="+mn-lt"/>
        <a:ea typeface="+mn-ea"/>
        <a:cs typeface="+mn-cs"/>
      </a:defRPr>
    </a:lvl1pPr>
    <a:lvl2pPr marL="2194560" algn="l" defTabSz="4389120" rtl="0" eaLnBrk="1" latinLnBrk="0" hangingPunct="1">
      <a:defRPr sz="5800" kern="1200">
        <a:solidFill>
          <a:schemeClr val="tx1"/>
        </a:solidFill>
        <a:latin typeface="+mn-lt"/>
        <a:ea typeface="+mn-ea"/>
        <a:cs typeface="+mn-cs"/>
      </a:defRPr>
    </a:lvl2pPr>
    <a:lvl3pPr marL="4389120" algn="l" defTabSz="4389120" rtl="0" eaLnBrk="1" latinLnBrk="0" hangingPunct="1">
      <a:defRPr sz="5800" kern="1200">
        <a:solidFill>
          <a:schemeClr val="tx1"/>
        </a:solidFill>
        <a:latin typeface="+mn-lt"/>
        <a:ea typeface="+mn-ea"/>
        <a:cs typeface="+mn-cs"/>
      </a:defRPr>
    </a:lvl3pPr>
    <a:lvl4pPr marL="6583680" algn="l" defTabSz="4389120" rtl="0" eaLnBrk="1" latinLnBrk="0" hangingPunct="1">
      <a:defRPr sz="5800" kern="1200">
        <a:solidFill>
          <a:schemeClr val="tx1"/>
        </a:solidFill>
        <a:latin typeface="+mn-lt"/>
        <a:ea typeface="+mn-ea"/>
        <a:cs typeface="+mn-cs"/>
      </a:defRPr>
    </a:lvl4pPr>
    <a:lvl5pPr marL="8778240" algn="l" defTabSz="4389120" rtl="0" eaLnBrk="1" latinLnBrk="0" hangingPunct="1">
      <a:defRPr sz="5800" kern="1200">
        <a:solidFill>
          <a:schemeClr val="tx1"/>
        </a:solidFill>
        <a:latin typeface="+mn-lt"/>
        <a:ea typeface="+mn-ea"/>
        <a:cs typeface="+mn-cs"/>
      </a:defRPr>
    </a:lvl5pPr>
    <a:lvl6pPr marL="10972800" algn="l" defTabSz="4389120" rtl="0" eaLnBrk="1" latinLnBrk="0" hangingPunct="1">
      <a:defRPr sz="5800" kern="1200">
        <a:solidFill>
          <a:schemeClr val="tx1"/>
        </a:solidFill>
        <a:latin typeface="+mn-lt"/>
        <a:ea typeface="+mn-ea"/>
        <a:cs typeface="+mn-cs"/>
      </a:defRPr>
    </a:lvl6pPr>
    <a:lvl7pPr marL="13167360" algn="l" defTabSz="4389120" rtl="0" eaLnBrk="1" latinLnBrk="0" hangingPunct="1">
      <a:defRPr sz="5800" kern="1200">
        <a:solidFill>
          <a:schemeClr val="tx1"/>
        </a:solidFill>
        <a:latin typeface="+mn-lt"/>
        <a:ea typeface="+mn-ea"/>
        <a:cs typeface="+mn-cs"/>
      </a:defRPr>
    </a:lvl7pPr>
    <a:lvl8pPr marL="15361920" algn="l" defTabSz="4389120" rtl="0" eaLnBrk="1" latinLnBrk="0" hangingPunct="1">
      <a:defRPr sz="5800" kern="1200">
        <a:solidFill>
          <a:schemeClr val="tx1"/>
        </a:solidFill>
        <a:latin typeface="+mn-lt"/>
        <a:ea typeface="+mn-ea"/>
        <a:cs typeface="+mn-cs"/>
      </a:defRPr>
    </a:lvl8pPr>
    <a:lvl9pPr marL="17556480"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DD50E63-918A-4B4B-8BD4-35462BF5A544}" type="slidenum">
              <a:rPr lang="en-US" smtClean="0"/>
              <a:pPr/>
              <a:t>1</a:t>
            </a:fld>
            <a:endParaRPr lang="en-US" dirty="0"/>
          </a:p>
        </p:txBody>
      </p:sp>
    </p:spTree>
    <p:extLst>
      <p:ext uri="{BB962C8B-B14F-4D97-AF65-F5344CB8AC3E}">
        <p14:creationId xmlns:p14="http://schemas.microsoft.com/office/powerpoint/2010/main" val="2856552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2E620F-9A48-47A1-AC31-B3213E16896E}" type="datetimeFigureOut">
              <a:rPr lang="en-US" smtClean="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2FCD2B-8FDF-41BA-8079-934538C0F57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E620F-9A48-47A1-AC31-B3213E16896E}" type="datetimeFigureOut">
              <a:rPr lang="en-US" smtClean="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2FCD2B-8FDF-41BA-8079-934538C0F57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E620F-9A48-47A1-AC31-B3213E16896E}" type="datetimeFigureOut">
              <a:rPr lang="en-US" smtClean="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2FCD2B-8FDF-41BA-8079-934538C0F57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E620F-9A48-47A1-AC31-B3213E16896E}" type="datetimeFigureOut">
              <a:rPr lang="en-US" smtClean="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2FCD2B-8FDF-41BA-8079-934538C0F57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E620F-9A48-47A1-AC31-B3213E16896E}" type="datetimeFigureOut">
              <a:rPr lang="en-US" smtClean="0"/>
              <a:pPr/>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2FCD2B-8FDF-41BA-8079-934538C0F57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2E620F-9A48-47A1-AC31-B3213E16896E}" type="datetimeFigureOut">
              <a:rPr lang="en-US" smtClean="0"/>
              <a:pPr/>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2FCD2B-8FDF-41BA-8079-934538C0F57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2E620F-9A48-47A1-AC31-B3213E16896E}" type="datetimeFigureOut">
              <a:rPr lang="en-US" smtClean="0"/>
              <a:pPr/>
              <a:t>4/4/2024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2FCD2B-8FDF-41BA-8079-934538C0F57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2E620F-9A48-47A1-AC31-B3213E16896E}" type="datetimeFigureOut">
              <a:rPr lang="en-US" smtClean="0"/>
              <a:pPr/>
              <a:t>4/4/2024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2FCD2B-8FDF-41BA-8079-934538C0F57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E620F-9A48-47A1-AC31-B3213E16896E}" type="datetimeFigureOut">
              <a:rPr lang="en-US" smtClean="0"/>
              <a:pPr/>
              <a:t>4/4/2024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2FCD2B-8FDF-41BA-8079-934538C0F57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A62E620F-9A48-47A1-AC31-B3213E16896E}" type="datetimeFigureOut">
              <a:rPr lang="en-US" smtClean="0"/>
              <a:pPr/>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2FCD2B-8FDF-41BA-8079-934538C0F57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A62E620F-9A48-47A1-AC31-B3213E16896E}" type="datetimeFigureOut">
              <a:rPr lang="en-US" smtClean="0"/>
              <a:pPr/>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2FCD2B-8FDF-41BA-8079-934538C0F57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A62E620F-9A48-47A1-AC31-B3213E16896E}" type="datetimeFigureOut">
              <a:rPr lang="en-US" smtClean="0"/>
              <a:pPr/>
              <a:t>4/4/2024</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CD2FCD2B-8FDF-41BA-8079-934538C0F57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9490" t="33188" r="5415" b="30828"/>
          <a:stretch/>
        </p:blipFill>
        <p:spPr>
          <a:xfrm>
            <a:off x="105574" y="16239210"/>
            <a:ext cx="14325600" cy="4495800"/>
          </a:xfrm>
          <a:prstGeom prst="rect">
            <a:avLst/>
          </a:prstGeom>
        </p:spPr>
      </p:pic>
      <p:sp>
        <p:nvSpPr>
          <p:cNvPr id="2" name="Title 1"/>
          <p:cNvSpPr>
            <a:spLocks noGrp="1"/>
          </p:cNvSpPr>
          <p:nvPr>
            <p:ph type="ctrTitle"/>
          </p:nvPr>
        </p:nvSpPr>
        <p:spPr>
          <a:xfrm>
            <a:off x="5829299" y="-323091"/>
            <a:ext cx="32232600" cy="4274044"/>
          </a:xfrm>
        </p:spPr>
        <p:txBody>
          <a:bodyPr>
            <a:normAutofit/>
          </a:bodyPr>
          <a:lstStyle/>
          <a:p>
            <a:r>
              <a:rPr lang="en-US" sz="8400" b="1" dirty="0" smtClean="0">
                <a:latin typeface="Arial" panose="020B0604020202020204" pitchFamily="34" charset="0"/>
                <a:ea typeface="Times New Roman" panose="02020603050405020304" pitchFamily="18" charset="0"/>
                <a:cs typeface="Arial" panose="020B0604020202020204" pitchFamily="34" charset="0"/>
              </a:rPr>
              <a:t>Spatial Assessment of Slender Madtom </a:t>
            </a:r>
            <a:r>
              <a:rPr lang="en-US" sz="8400" b="1" i="1" dirty="0" smtClean="0">
                <a:latin typeface="Arial" panose="020B0604020202020204" pitchFamily="34" charset="0"/>
                <a:ea typeface="Times New Roman" panose="02020603050405020304" pitchFamily="18" charset="0"/>
                <a:cs typeface="Arial" panose="020B0604020202020204" pitchFamily="34" charset="0"/>
              </a:rPr>
              <a:t>(Noturus exilis) </a:t>
            </a:r>
            <a:br>
              <a:rPr lang="en-US" sz="8400" b="1" i="1" dirty="0" smtClean="0">
                <a:latin typeface="Arial" panose="020B0604020202020204" pitchFamily="34" charset="0"/>
                <a:ea typeface="Times New Roman" panose="02020603050405020304" pitchFamily="18" charset="0"/>
                <a:cs typeface="Arial" panose="020B0604020202020204" pitchFamily="34" charset="0"/>
              </a:rPr>
            </a:br>
            <a:r>
              <a:rPr lang="en-US" sz="8400" b="1" dirty="0" smtClean="0">
                <a:latin typeface="Arial" panose="020B0604020202020204" pitchFamily="34" charset="0"/>
                <a:ea typeface="Times New Roman" panose="02020603050405020304" pitchFamily="18" charset="0"/>
                <a:cs typeface="Arial" panose="020B0604020202020204" pitchFamily="34" charset="0"/>
              </a:rPr>
              <a:t>Diets within the </a:t>
            </a:r>
            <a:r>
              <a:rPr lang="en-US" sz="8400" b="1" dirty="0">
                <a:latin typeface="Arial" panose="020B0604020202020204" pitchFamily="34" charset="0"/>
                <a:ea typeface="Times New Roman" panose="02020603050405020304" pitchFamily="18" charset="0"/>
                <a:cs typeface="Arial" panose="020B0604020202020204" pitchFamily="34" charset="0"/>
              </a:rPr>
              <a:t>Illinois </a:t>
            </a:r>
            <a:r>
              <a:rPr lang="en-US" sz="8400" b="1" dirty="0" smtClean="0">
                <a:latin typeface="Arial" panose="020B0604020202020204" pitchFamily="34" charset="0"/>
                <a:ea typeface="Times New Roman" panose="02020603050405020304" pitchFamily="18" charset="0"/>
                <a:cs typeface="Arial" panose="020B0604020202020204" pitchFamily="34" charset="0"/>
              </a:rPr>
              <a:t>Bayou</a:t>
            </a:r>
            <a:r>
              <a:rPr lang="en-US" sz="11500" dirty="0">
                <a:latin typeface="Arial" pitchFamily="34" charset="0"/>
                <a:cs typeface="Arial" pitchFamily="34" charset="0"/>
              </a:rPr>
              <a:t/>
            </a:r>
            <a:br>
              <a:rPr lang="en-US" sz="11500" dirty="0">
                <a:latin typeface="Arial" pitchFamily="34" charset="0"/>
                <a:cs typeface="Arial" pitchFamily="34" charset="0"/>
              </a:rPr>
            </a:br>
            <a:r>
              <a:rPr lang="en-US" sz="5500" b="1" dirty="0" smtClean="0">
                <a:latin typeface="Arial" pitchFamily="34" charset="0"/>
                <a:cs typeface="Arial" pitchFamily="34" charset="0"/>
              </a:rPr>
              <a:t>Brendon Mitchell and  </a:t>
            </a:r>
            <a:r>
              <a:rPr lang="en-US" sz="5500" b="1" dirty="0">
                <a:latin typeface="Arial" pitchFamily="34" charset="0"/>
                <a:cs typeface="Arial" pitchFamily="34" charset="0"/>
              </a:rPr>
              <a:t>Kyler B. Hecke</a:t>
            </a:r>
          </a:p>
        </p:txBody>
      </p:sp>
      <p:sp>
        <p:nvSpPr>
          <p:cNvPr id="3" name="Subtitle 2"/>
          <p:cNvSpPr>
            <a:spLocks noGrp="1"/>
          </p:cNvSpPr>
          <p:nvPr>
            <p:ph type="subTitle" idx="1"/>
          </p:nvPr>
        </p:nvSpPr>
        <p:spPr>
          <a:xfrm>
            <a:off x="307757" y="4011113"/>
            <a:ext cx="13487400" cy="9072178"/>
          </a:xfrm>
          <a:effectLst/>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just"/>
            <a:r>
              <a:rPr lang="en-US" sz="6000" b="1" u="sng" dirty="0">
                <a:solidFill>
                  <a:schemeClr val="tx1"/>
                </a:solidFill>
                <a:latin typeface="Arial" pitchFamily="34" charset="0"/>
                <a:cs typeface="Arial" pitchFamily="34" charset="0"/>
              </a:rPr>
              <a:t>Background</a:t>
            </a:r>
          </a:p>
          <a:p>
            <a:pPr algn="just"/>
            <a:endParaRPr lang="en-US" sz="1100" b="1" u="sng" dirty="0">
              <a:solidFill>
                <a:schemeClr val="tx1"/>
              </a:solidFill>
              <a:latin typeface="Arial" pitchFamily="34" charset="0"/>
              <a:cs typeface="Arial" pitchFamily="34" charset="0"/>
            </a:endParaRPr>
          </a:p>
          <a:p>
            <a:pPr marL="192088" indent="-192088" algn="just">
              <a:buFont typeface="Arial" pitchFamily="34" charset="0"/>
              <a:buChar char="•"/>
            </a:pPr>
            <a:r>
              <a:rPr lang="en-US" sz="3200" b="1" dirty="0">
                <a:solidFill>
                  <a:schemeClr val="tx1"/>
                </a:solidFill>
                <a:latin typeface="Arial" pitchFamily="34" charset="0"/>
                <a:cs typeface="Arial" pitchFamily="34" charset="0"/>
              </a:rPr>
              <a:t>Diet-data collection is increasingly difficult for </a:t>
            </a:r>
            <a:r>
              <a:rPr lang="en-US" sz="3200" b="1" dirty="0" smtClean="0">
                <a:solidFill>
                  <a:schemeClr val="tx1"/>
                </a:solidFill>
                <a:latin typeface="Arial" pitchFamily="34" charset="0"/>
                <a:cs typeface="Arial" pitchFamily="34" charset="0"/>
              </a:rPr>
              <a:t>Madtoms, </a:t>
            </a:r>
            <a:r>
              <a:rPr lang="en-US" sz="3200" b="1" dirty="0">
                <a:solidFill>
                  <a:schemeClr val="tx1"/>
                </a:solidFill>
                <a:latin typeface="Arial" pitchFamily="34" charset="0"/>
                <a:cs typeface="Arial" pitchFamily="34" charset="0"/>
              </a:rPr>
              <a:t>as most methods require the dissection of each specimen and the removal of the digestive tract, which is fatal </a:t>
            </a:r>
            <a:r>
              <a:rPr lang="en-US" sz="3200" b="1" dirty="0" smtClean="0">
                <a:solidFill>
                  <a:schemeClr val="tx1"/>
                </a:solidFill>
                <a:latin typeface="Arial" pitchFamily="34" charset="0"/>
                <a:cs typeface="Arial" pitchFamily="34" charset="0"/>
              </a:rPr>
              <a:t>(Tzilkowski and Stauffer 2004). </a:t>
            </a:r>
          </a:p>
          <a:p>
            <a:pPr marL="192088" indent="-192088" algn="just">
              <a:buFont typeface="Arial" pitchFamily="34" charset="0"/>
              <a:buChar char="•"/>
            </a:pPr>
            <a:endParaRPr lang="en-US" sz="3200" b="1" dirty="0">
              <a:solidFill>
                <a:schemeClr val="tx1"/>
              </a:solidFill>
              <a:latin typeface="Arial" pitchFamily="34" charset="0"/>
              <a:cs typeface="Arial" pitchFamily="34" charset="0"/>
            </a:endParaRPr>
          </a:p>
          <a:p>
            <a:pPr marL="192088" indent="-192088" algn="just">
              <a:buFont typeface="Arial" pitchFamily="34" charset="0"/>
              <a:buChar char="•"/>
            </a:pPr>
            <a:r>
              <a:rPr lang="en-US" sz="3200" b="1" dirty="0">
                <a:solidFill>
                  <a:schemeClr val="tx1"/>
                </a:solidFill>
                <a:latin typeface="Arial" pitchFamily="34" charset="0"/>
                <a:cs typeface="Arial" pitchFamily="34" charset="0"/>
              </a:rPr>
              <a:t>In result, the diets of many </a:t>
            </a:r>
            <a:r>
              <a:rPr lang="en-US" sz="3200" b="1" dirty="0" smtClean="0">
                <a:solidFill>
                  <a:schemeClr val="tx1"/>
                </a:solidFill>
                <a:latin typeface="Arial" pitchFamily="34" charset="0"/>
                <a:cs typeface="Arial" pitchFamily="34" charset="0"/>
              </a:rPr>
              <a:t>Madtom </a:t>
            </a:r>
            <a:r>
              <a:rPr lang="en-US" sz="3200" b="1" dirty="0">
                <a:solidFill>
                  <a:schemeClr val="tx1"/>
                </a:solidFill>
                <a:latin typeface="Arial" pitchFamily="34" charset="0"/>
                <a:cs typeface="Arial" pitchFamily="34" charset="0"/>
              </a:rPr>
              <a:t>species have been relatively </a:t>
            </a:r>
            <a:r>
              <a:rPr lang="en-US" sz="3200" b="1" dirty="0" smtClean="0">
                <a:solidFill>
                  <a:schemeClr val="tx1"/>
                </a:solidFill>
                <a:latin typeface="Arial" pitchFamily="34" charset="0"/>
                <a:cs typeface="Arial" pitchFamily="34" charset="0"/>
              </a:rPr>
              <a:t>understudied.</a:t>
            </a:r>
          </a:p>
          <a:p>
            <a:pPr marL="192088" indent="-192088" algn="just">
              <a:buFont typeface="Arial" pitchFamily="34" charset="0"/>
              <a:buChar char="•"/>
            </a:pPr>
            <a:endParaRPr lang="en-US" sz="3200" b="1" dirty="0">
              <a:solidFill>
                <a:schemeClr val="tx1"/>
              </a:solidFill>
              <a:latin typeface="Arial" pitchFamily="34" charset="0"/>
              <a:cs typeface="Arial" pitchFamily="34" charset="0"/>
            </a:endParaRPr>
          </a:p>
          <a:p>
            <a:pPr marL="192088" indent="-192088" algn="just">
              <a:buFont typeface="Arial" pitchFamily="34" charset="0"/>
              <a:buChar char="•"/>
            </a:pPr>
            <a:r>
              <a:rPr lang="en-US" sz="3200" b="1" dirty="0">
                <a:solidFill>
                  <a:schemeClr val="tx1"/>
                </a:solidFill>
                <a:latin typeface="Arial" pitchFamily="34" charset="0"/>
                <a:cs typeface="Arial" pitchFamily="34" charset="0"/>
              </a:rPr>
              <a:t>The </a:t>
            </a:r>
            <a:r>
              <a:rPr lang="en-US" sz="3200" b="1" dirty="0" smtClean="0">
                <a:solidFill>
                  <a:schemeClr val="tx1"/>
                </a:solidFill>
                <a:latin typeface="Arial" pitchFamily="34" charset="0"/>
                <a:cs typeface="Arial" pitchFamily="34" charset="0"/>
              </a:rPr>
              <a:t>Slender Madtom (</a:t>
            </a:r>
            <a:r>
              <a:rPr lang="en-US" sz="3200" b="1" i="1" dirty="0" smtClean="0">
                <a:solidFill>
                  <a:schemeClr val="tx1"/>
                </a:solidFill>
                <a:latin typeface="Arial" pitchFamily="34" charset="0"/>
                <a:cs typeface="Arial" pitchFamily="34" charset="0"/>
              </a:rPr>
              <a:t>Noturus exilis</a:t>
            </a:r>
            <a:r>
              <a:rPr lang="en-US" sz="3200" b="1" dirty="0" smtClean="0">
                <a:solidFill>
                  <a:schemeClr val="tx1"/>
                </a:solidFill>
                <a:latin typeface="Arial" pitchFamily="34" charset="0"/>
                <a:cs typeface="Arial" pitchFamily="34" charset="0"/>
              </a:rPr>
              <a:t>; Nelson 1876) </a:t>
            </a:r>
            <a:r>
              <a:rPr lang="en-US" sz="3200" b="1" dirty="0">
                <a:solidFill>
                  <a:schemeClr val="tx1"/>
                </a:solidFill>
                <a:latin typeface="Arial" pitchFamily="34" charset="0"/>
                <a:cs typeface="Arial" pitchFamily="34" charset="0"/>
              </a:rPr>
              <a:t>is one species where there is very little information on its diet.</a:t>
            </a:r>
          </a:p>
          <a:p>
            <a:pPr marL="192088" indent="-192088" algn="just">
              <a:buFont typeface="Arial" pitchFamily="34" charset="0"/>
              <a:buChar char="•"/>
            </a:pPr>
            <a:endParaRPr lang="en-US" sz="3200" b="1" dirty="0">
              <a:solidFill>
                <a:schemeClr val="tx1"/>
              </a:solidFill>
              <a:latin typeface="Arial" pitchFamily="34" charset="0"/>
              <a:cs typeface="Arial" pitchFamily="34" charset="0"/>
            </a:endParaRPr>
          </a:p>
          <a:p>
            <a:pPr marL="192088" indent="-192088" algn="just">
              <a:buFont typeface="Arial" pitchFamily="34" charset="0"/>
              <a:buChar char="•"/>
            </a:pPr>
            <a:r>
              <a:rPr lang="en-US" sz="3200" b="1" dirty="0">
                <a:solidFill>
                  <a:schemeClr val="tx1"/>
                </a:solidFill>
                <a:latin typeface="Arial" pitchFamily="34" charset="0"/>
                <a:cs typeface="Arial" pitchFamily="34" charset="0"/>
              </a:rPr>
              <a:t>A new study was needed to determine the diet of </a:t>
            </a:r>
            <a:r>
              <a:rPr lang="en-US" sz="3200" b="1" dirty="0" smtClean="0">
                <a:solidFill>
                  <a:schemeClr val="tx1"/>
                </a:solidFill>
                <a:latin typeface="Arial" pitchFamily="34" charset="0"/>
                <a:cs typeface="Arial" pitchFamily="34" charset="0"/>
              </a:rPr>
              <a:t>Slender Madtoms and to see if it varies on a spatial scale.</a:t>
            </a:r>
            <a:endParaRPr lang="en-US" sz="3200" b="1" dirty="0">
              <a:solidFill>
                <a:schemeClr val="tx1"/>
              </a:solidFill>
              <a:latin typeface="Arial" pitchFamily="34" charset="0"/>
              <a:cs typeface="Arial" pitchFamily="34" charset="0"/>
            </a:endParaRPr>
          </a:p>
          <a:p>
            <a:pPr marL="192088" indent="-192088" algn="just">
              <a:buFont typeface="Arial" pitchFamily="34" charset="0"/>
              <a:buChar char="•"/>
            </a:pPr>
            <a:endParaRPr lang="en-US" sz="3200" b="1" dirty="0">
              <a:solidFill>
                <a:schemeClr val="tx1"/>
              </a:solidFill>
              <a:latin typeface="Arial" pitchFamily="34" charset="0"/>
              <a:cs typeface="Arial" pitchFamily="34" charset="0"/>
            </a:endParaRPr>
          </a:p>
          <a:p>
            <a:pPr marL="192088" indent="-192088" algn="just">
              <a:buFont typeface="Arial" pitchFamily="34" charset="0"/>
              <a:buChar char="•"/>
            </a:pPr>
            <a:r>
              <a:rPr lang="en-US" sz="3200" b="1" dirty="0">
                <a:solidFill>
                  <a:schemeClr val="tx1"/>
                </a:solidFill>
                <a:latin typeface="Arial" pitchFamily="34" charset="0"/>
                <a:cs typeface="Arial" pitchFamily="34" charset="0"/>
              </a:rPr>
              <a:t>Results will be useful in determining the diet composition of </a:t>
            </a:r>
            <a:r>
              <a:rPr lang="en-US" sz="3200" b="1" dirty="0" smtClean="0">
                <a:solidFill>
                  <a:schemeClr val="tx1"/>
                </a:solidFill>
                <a:latin typeface="Arial" pitchFamily="34" charset="0"/>
                <a:cs typeface="Arial" pitchFamily="34" charset="0"/>
              </a:rPr>
              <a:t>Slender Madtoms </a:t>
            </a:r>
            <a:r>
              <a:rPr lang="en-US" sz="3200" b="1" dirty="0">
                <a:solidFill>
                  <a:schemeClr val="tx1"/>
                </a:solidFill>
                <a:latin typeface="Arial" pitchFamily="34" charset="0"/>
                <a:cs typeface="Arial" pitchFamily="34" charset="0"/>
              </a:rPr>
              <a:t>across its </a:t>
            </a:r>
            <a:r>
              <a:rPr lang="en-US" sz="3200" b="1" dirty="0" smtClean="0">
                <a:solidFill>
                  <a:schemeClr val="tx1"/>
                </a:solidFill>
                <a:latin typeface="Arial" pitchFamily="34" charset="0"/>
                <a:cs typeface="Arial" pitchFamily="34" charset="0"/>
              </a:rPr>
              <a:t>range</a:t>
            </a:r>
            <a:r>
              <a:rPr lang="en-US" sz="3200" b="1" dirty="0">
                <a:solidFill>
                  <a:schemeClr val="tx1"/>
                </a:solidFill>
                <a:latin typeface="Arial" pitchFamily="34" charset="0"/>
                <a:cs typeface="Arial" pitchFamily="34" charset="0"/>
              </a:rPr>
              <a:t> </a:t>
            </a:r>
            <a:r>
              <a:rPr lang="en-US" sz="3200" b="1" dirty="0" smtClean="0">
                <a:solidFill>
                  <a:schemeClr val="tx1"/>
                </a:solidFill>
                <a:latin typeface="Arial" pitchFamily="34" charset="0"/>
                <a:cs typeface="Arial" pitchFamily="34" charset="0"/>
              </a:rPr>
              <a:t>and support or oppose the use of gastric lavage on Madtom species.</a:t>
            </a:r>
            <a:endParaRPr lang="en-US" sz="6000" b="1" dirty="0">
              <a:solidFill>
                <a:schemeClr val="tx1"/>
              </a:solidFill>
              <a:latin typeface="Arial" pitchFamily="34" charset="0"/>
              <a:cs typeface="Arial" pitchFamily="34" charset="0"/>
            </a:endParaRPr>
          </a:p>
          <a:p>
            <a:pPr algn="l"/>
            <a:endParaRPr lang="en-US" sz="4000" dirty="0">
              <a:solidFill>
                <a:schemeClr val="tx1"/>
              </a:solidFill>
              <a:latin typeface="Arial" pitchFamily="34" charset="0"/>
              <a:cs typeface="Arial" pitchFamily="34" charset="0"/>
            </a:endParaRPr>
          </a:p>
          <a:p>
            <a:pPr algn="l"/>
            <a:endParaRPr lang="en-US" sz="4000" dirty="0">
              <a:solidFill>
                <a:schemeClr val="tx1"/>
              </a:solidFill>
              <a:latin typeface="Arial" pitchFamily="34" charset="0"/>
              <a:cs typeface="Arial" pitchFamily="34" charset="0"/>
            </a:endParaRPr>
          </a:p>
          <a:p>
            <a:pPr algn="l"/>
            <a:endParaRPr lang="en-US" sz="4000" dirty="0">
              <a:solidFill>
                <a:schemeClr val="tx1"/>
              </a:solidFill>
              <a:latin typeface="Arial" pitchFamily="34" charset="0"/>
              <a:cs typeface="Arial" pitchFamily="34" charset="0"/>
            </a:endParaRPr>
          </a:p>
          <a:p>
            <a:pPr algn="l"/>
            <a:endParaRPr lang="en-US" sz="4800" b="1" dirty="0">
              <a:solidFill>
                <a:schemeClr val="tx1"/>
              </a:solidFill>
              <a:latin typeface="Arial" pitchFamily="34" charset="0"/>
              <a:cs typeface="Arial" pitchFamily="34" charset="0"/>
            </a:endParaRPr>
          </a:p>
          <a:p>
            <a:pPr algn="l"/>
            <a:endParaRPr lang="en-US" sz="4800" b="1" dirty="0">
              <a:solidFill>
                <a:schemeClr val="tx1"/>
              </a:solidFill>
              <a:latin typeface="Arial" pitchFamily="34" charset="0"/>
              <a:cs typeface="Arial" pitchFamily="34" charset="0"/>
            </a:endParaRPr>
          </a:p>
        </p:txBody>
      </p:sp>
      <p:sp>
        <p:nvSpPr>
          <p:cNvPr id="7" name="Subtitle 2"/>
          <p:cNvSpPr txBox="1">
            <a:spLocks/>
          </p:cNvSpPr>
          <p:nvPr/>
        </p:nvSpPr>
        <p:spPr>
          <a:xfrm>
            <a:off x="14040499" y="23410413"/>
            <a:ext cx="15231466" cy="9160588"/>
          </a:xfrm>
          <a:prstGeom prst="rect">
            <a:avLst/>
          </a:prstGeom>
        </p:spPr>
        <p:style>
          <a:lnRef idx="1">
            <a:schemeClr val="accent3"/>
          </a:lnRef>
          <a:fillRef idx="2">
            <a:schemeClr val="accent3"/>
          </a:fillRef>
          <a:effectRef idx="1">
            <a:schemeClr val="accent3"/>
          </a:effectRef>
          <a:fontRef idx="minor">
            <a:schemeClr val="dk1"/>
          </a:fontRef>
        </p:style>
        <p:txBody>
          <a:bodyPr vert="horz" lIns="438912" tIns="219456" rIns="438912" bIns="219456" rtlCol="0">
            <a:normAutofit/>
          </a:bodyPr>
          <a:lstStyle/>
          <a:p>
            <a:pPr>
              <a:spcBef>
                <a:spcPct val="20000"/>
              </a:spcBef>
              <a:defRPr/>
            </a:pPr>
            <a:r>
              <a:rPr lang="en-US" sz="6000" b="1" u="sng" dirty="0">
                <a:latin typeface="Arial" pitchFamily="34" charset="0"/>
                <a:cs typeface="Arial" pitchFamily="34" charset="0"/>
              </a:rPr>
              <a:t>Results</a:t>
            </a:r>
          </a:p>
          <a:p>
            <a:pPr>
              <a:spcBef>
                <a:spcPct val="20000"/>
              </a:spcBef>
              <a:defRPr/>
            </a:pPr>
            <a:endParaRPr lang="en-US" sz="1050" b="1" u="sng" dirty="0">
              <a:latin typeface="Arial" pitchFamily="34" charset="0"/>
              <a:cs typeface="Arial" pitchFamily="34" charset="0"/>
            </a:endParaRPr>
          </a:p>
          <a:p>
            <a:pPr marL="288925" indent="-288925" algn="just">
              <a:spcBef>
                <a:spcPct val="20000"/>
              </a:spcBef>
              <a:buFont typeface="Arial" pitchFamily="34" charset="0"/>
              <a:buChar char="•"/>
              <a:defRPr/>
            </a:pPr>
            <a:r>
              <a:rPr lang="en-US" sz="3000" b="1" dirty="0">
                <a:latin typeface="Arial" pitchFamily="34" charset="0"/>
                <a:cs typeface="Arial" pitchFamily="34" charset="0"/>
              </a:rPr>
              <a:t>A total of </a:t>
            </a:r>
            <a:r>
              <a:rPr lang="en-US" sz="3000" b="1" dirty="0" smtClean="0">
                <a:latin typeface="Arial" pitchFamily="34" charset="0"/>
                <a:cs typeface="Arial" pitchFamily="34" charset="0"/>
              </a:rPr>
              <a:t>157 </a:t>
            </a:r>
            <a:r>
              <a:rPr lang="en-US" sz="3000" b="1" dirty="0">
                <a:latin typeface="Arial" pitchFamily="34" charset="0"/>
                <a:cs typeface="Arial" pitchFamily="34" charset="0"/>
              </a:rPr>
              <a:t>different prey items from </a:t>
            </a:r>
            <a:r>
              <a:rPr lang="en-US" sz="3000" b="1" dirty="0" smtClean="0">
                <a:latin typeface="Arial" pitchFamily="34" charset="0"/>
                <a:cs typeface="Arial" pitchFamily="34" charset="0"/>
              </a:rPr>
              <a:t>41 </a:t>
            </a:r>
            <a:r>
              <a:rPr lang="en-US" sz="3000" b="1" dirty="0">
                <a:latin typeface="Arial" pitchFamily="34" charset="0"/>
                <a:cs typeface="Arial" pitchFamily="34" charset="0"/>
              </a:rPr>
              <a:t>fish </a:t>
            </a:r>
            <a:r>
              <a:rPr lang="en-US" sz="3000" b="1" dirty="0" smtClean="0">
                <a:latin typeface="Arial" pitchFamily="34" charset="0"/>
                <a:cs typeface="Arial" pitchFamily="34" charset="0"/>
              </a:rPr>
              <a:t>(43-88 </a:t>
            </a:r>
            <a:r>
              <a:rPr lang="en-US" sz="3000" b="1" dirty="0">
                <a:latin typeface="Arial" pitchFamily="34" charset="0"/>
                <a:cs typeface="Arial" pitchFamily="34" charset="0"/>
              </a:rPr>
              <a:t>mm), covering </a:t>
            </a:r>
            <a:r>
              <a:rPr lang="en-US" sz="3000" b="1" dirty="0" smtClean="0">
                <a:latin typeface="Arial" pitchFamily="34" charset="0"/>
                <a:cs typeface="Arial" pitchFamily="34" charset="0"/>
              </a:rPr>
              <a:t>2 classes (Insecta and Actinopterygii) and &gt;6 orders were </a:t>
            </a:r>
            <a:r>
              <a:rPr lang="en-US" sz="3000" b="1" dirty="0">
                <a:latin typeface="Arial" pitchFamily="34" charset="0"/>
                <a:cs typeface="Arial" pitchFamily="34" charset="0"/>
              </a:rPr>
              <a:t>extracted from </a:t>
            </a:r>
            <a:r>
              <a:rPr lang="en-US" sz="3000" b="1" dirty="0" smtClean="0">
                <a:latin typeface="Arial" pitchFamily="34" charset="0"/>
                <a:cs typeface="Arial" pitchFamily="34" charset="0"/>
              </a:rPr>
              <a:t>Slender Madtoms sampled </a:t>
            </a:r>
            <a:r>
              <a:rPr lang="en-US" sz="3000" b="1" dirty="0">
                <a:latin typeface="Arial" pitchFamily="34" charset="0"/>
                <a:cs typeface="Arial" pitchFamily="34" charset="0"/>
              </a:rPr>
              <a:t>in </a:t>
            </a:r>
            <a:r>
              <a:rPr lang="en-US" sz="3000" b="1" dirty="0" smtClean="0">
                <a:latin typeface="Arial" pitchFamily="34" charset="0"/>
                <a:cs typeface="Arial" pitchFamily="34" charset="0"/>
              </a:rPr>
              <a:t>the Illinois Bayou watershed during October and November </a:t>
            </a:r>
            <a:r>
              <a:rPr lang="en-US" sz="3000" b="1" dirty="0">
                <a:latin typeface="Arial" pitchFamily="34" charset="0"/>
                <a:cs typeface="Arial" pitchFamily="34" charset="0"/>
              </a:rPr>
              <a:t>(</a:t>
            </a:r>
            <a:r>
              <a:rPr lang="en-US" sz="3000" b="1" dirty="0" smtClean="0">
                <a:latin typeface="Arial" pitchFamily="34" charset="0"/>
                <a:cs typeface="Arial" pitchFamily="34" charset="0"/>
              </a:rPr>
              <a:t>2023). </a:t>
            </a:r>
            <a:endParaRPr lang="en-US" sz="3000" b="1" dirty="0">
              <a:latin typeface="Arial" pitchFamily="34" charset="0"/>
              <a:cs typeface="Arial" pitchFamily="34" charset="0"/>
            </a:endParaRPr>
          </a:p>
          <a:p>
            <a:pPr algn="just">
              <a:spcBef>
                <a:spcPct val="20000"/>
              </a:spcBef>
              <a:defRPr/>
            </a:pPr>
            <a:endParaRPr lang="en-US" sz="2800" b="1" dirty="0">
              <a:latin typeface="Arial" pitchFamily="34" charset="0"/>
              <a:cs typeface="Arial" pitchFamily="34" charset="0"/>
            </a:endParaRPr>
          </a:p>
          <a:p>
            <a:pPr marL="288925" indent="-288925" algn="just">
              <a:spcBef>
                <a:spcPct val="20000"/>
              </a:spcBef>
              <a:buFont typeface="Arial" pitchFamily="34" charset="0"/>
              <a:buChar char="•"/>
              <a:defRPr/>
            </a:pPr>
            <a:r>
              <a:rPr lang="en-US" sz="3000" b="1" dirty="0">
                <a:latin typeface="Arial" pitchFamily="34" charset="0"/>
                <a:cs typeface="Arial" pitchFamily="34" charset="0"/>
              </a:rPr>
              <a:t>The composition of prey items from </a:t>
            </a:r>
            <a:r>
              <a:rPr lang="en-US" sz="3000" b="1" dirty="0" smtClean="0">
                <a:latin typeface="Arial" pitchFamily="34" charset="0"/>
                <a:cs typeface="Arial" pitchFamily="34" charset="0"/>
              </a:rPr>
              <a:t>the two sample sites with the greatest spatial difference (HC and IB-DB) showed a very strong dissimilarity (0.9) in dietary components (Table 1).</a:t>
            </a:r>
          </a:p>
          <a:p>
            <a:pPr algn="just">
              <a:spcBef>
                <a:spcPct val="20000"/>
              </a:spcBef>
              <a:defRPr/>
            </a:pPr>
            <a:endParaRPr lang="en-US" sz="3000" b="1" dirty="0">
              <a:latin typeface="Arial" pitchFamily="34" charset="0"/>
              <a:cs typeface="Arial" pitchFamily="34" charset="0"/>
            </a:endParaRPr>
          </a:p>
          <a:p>
            <a:pPr marL="288925" indent="-288925" algn="just">
              <a:spcBef>
                <a:spcPct val="20000"/>
              </a:spcBef>
              <a:buFont typeface="Arial" pitchFamily="34" charset="0"/>
              <a:buChar char="•"/>
              <a:defRPr/>
            </a:pPr>
            <a:r>
              <a:rPr lang="en-US" sz="3000" b="1" dirty="0" smtClean="0">
                <a:latin typeface="Arial" pitchFamily="34" charset="0"/>
                <a:cs typeface="Arial" pitchFamily="34" charset="0"/>
              </a:rPr>
              <a:t>The primary dietary component of Slender Madtoms were </a:t>
            </a:r>
            <a:r>
              <a:rPr lang="en-US" sz="3000" b="1" dirty="0" smtClean="0">
                <a:latin typeface="Arial" pitchFamily="34" charset="0"/>
                <a:cs typeface="Arial" pitchFamily="34" charset="0"/>
              </a:rPr>
              <a:t>Chironomidae </a:t>
            </a:r>
            <a:r>
              <a:rPr lang="en-US" sz="3000" b="1" dirty="0" smtClean="0">
                <a:latin typeface="Arial" pitchFamily="34" charset="0"/>
                <a:cs typeface="Arial" pitchFamily="34" charset="0"/>
              </a:rPr>
              <a:t>(74), Heptageniidae (27), and Philopotamidae (18) with some individuals containing fish parts.</a:t>
            </a:r>
          </a:p>
          <a:p>
            <a:pPr marL="288925" indent="-288925" algn="just">
              <a:spcBef>
                <a:spcPct val="20000"/>
              </a:spcBef>
              <a:buFont typeface="Arial" pitchFamily="34" charset="0"/>
              <a:buChar char="•"/>
              <a:defRPr/>
            </a:pPr>
            <a:endParaRPr lang="en-US" sz="3000" b="1" dirty="0" smtClean="0">
              <a:latin typeface="Arial" pitchFamily="34" charset="0"/>
              <a:cs typeface="Arial" pitchFamily="34" charset="0"/>
            </a:endParaRPr>
          </a:p>
          <a:p>
            <a:pPr marL="288925" indent="-288925" algn="just">
              <a:spcBef>
                <a:spcPct val="20000"/>
              </a:spcBef>
              <a:buFont typeface="Arial" pitchFamily="34" charset="0"/>
              <a:buChar char="•"/>
              <a:defRPr/>
            </a:pPr>
            <a:r>
              <a:rPr lang="en-US" sz="3000" b="1" dirty="0">
                <a:latin typeface="Arial" pitchFamily="34" charset="0"/>
                <a:cs typeface="Arial" pitchFamily="34" charset="0"/>
              </a:rPr>
              <a:t>The Bray-Curtis analyses shows an average trend of increasing dissimilarity in dietary components with further spatial difference of </a:t>
            </a:r>
            <a:r>
              <a:rPr lang="en-US" sz="3000" b="1" dirty="0" smtClean="0">
                <a:latin typeface="Arial" pitchFamily="34" charset="0"/>
                <a:cs typeface="Arial" pitchFamily="34" charset="0"/>
              </a:rPr>
              <a:t>sites (Table 1). </a:t>
            </a:r>
            <a:endParaRPr lang="en-US" sz="3000" b="1" dirty="0">
              <a:latin typeface="Arial" pitchFamily="34" charset="0"/>
              <a:cs typeface="Arial" pitchFamily="34" charset="0"/>
            </a:endParaRPr>
          </a:p>
          <a:p>
            <a:pPr marL="288925" indent="-288925" algn="just">
              <a:spcBef>
                <a:spcPct val="20000"/>
              </a:spcBef>
              <a:buFont typeface="Arial" pitchFamily="34" charset="0"/>
              <a:buChar char="•"/>
              <a:defRPr/>
            </a:pPr>
            <a:endParaRPr lang="en-US" sz="3000" b="1" dirty="0" smtClean="0">
              <a:solidFill>
                <a:schemeClr val="bg1"/>
              </a:solidFill>
              <a:latin typeface="Arial" pitchFamily="34" charset="0"/>
              <a:cs typeface="Arial" pitchFamily="34" charset="0"/>
            </a:endParaRPr>
          </a:p>
          <a:p>
            <a:pPr marL="288925" indent="-288925" algn="just">
              <a:spcBef>
                <a:spcPct val="20000"/>
              </a:spcBef>
              <a:buFont typeface="Arial" pitchFamily="34" charset="0"/>
              <a:buChar char="•"/>
              <a:defRPr/>
            </a:pPr>
            <a:endParaRPr lang="en-US" sz="3000" b="1" dirty="0">
              <a:solidFill>
                <a:schemeClr val="bg1"/>
              </a:solidFill>
              <a:latin typeface="Arial" pitchFamily="34" charset="0"/>
              <a:cs typeface="Arial" pitchFamily="34" charset="0"/>
            </a:endParaRPr>
          </a:p>
          <a:p>
            <a:pPr marL="288925" indent="-288925" algn="just">
              <a:spcBef>
                <a:spcPct val="20000"/>
              </a:spcBef>
              <a:buFont typeface="Arial" pitchFamily="34" charset="0"/>
              <a:buChar char="•"/>
              <a:defRPr/>
            </a:pPr>
            <a:endParaRPr lang="en-US" sz="3000" b="1" dirty="0">
              <a:solidFill>
                <a:schemeClr val="bg1"/>
              </a:solidFill>
              <a:latin typeface="Arial" pitchFamily="34" charset="0"/>
              <a:cs typeface="Arial" pitchFamily="34" charset="0"/>
            </a:endParaRPr>
          </a:p>
          <a:p>
            <a:pPr marL="288925" indent="-288925" algn="just">
              <a:spcBef>
                <a:spcPct val="20000"/>
              </a:spcBef>
              <a:buFont typeface="Arial" pitchFamily="34" charset="0"/>
              <a:buChar char="•"/>
              <a:defRPr/>
            </a:pPr>
            <a:endParaRPr lang="en-US" sz="2800" b="1" dirty="0">
              <a:solidFill>
                <a:schemeClr val="bg1"/>
              </a:solidFill>
              <a:latin typeface="Arial" pitchFamily="34" charset="0"/>
              <a:cs typeface="Arial" pitchFamily="34" charset="0"/>
            </a:endParaRPr>
          </a:p>
          <a:p>
            <a:pPr algn="just">
              <a:spcBef>
                <a:spcPct val="20000"/>
              </a:spcBef>
              <a:defRPr/>
            </a:pPr>
            <a:endParaRPr lang="en-US" sz="5400" dirty="0">
              <a:solidFill>
                <a:schemeClr val="bg1"/>
              </a:solidFill>
              <a:latin typeface="Arial" pitchFamily="34" charset="0"/>
              <a:cs typeface="Arial" pitchFamily="34" charset="0"/>
            </a:endParaRPr>
          </a:p>
          <a:p>
            <a:pPr>
              <a:spcBef>
                <a:spcPct val="20000"/>
              </a:spcBef>
              <a:defRPr/>
            </a:pPr>
            <a:endParaRPr lang="en-US" sz="3600" dirty="0">
              <a:solidFill>
                <a:schemeClr val="bg1"/>
              </a:solidFill>
              <a:latin typeface="Arial" pitchFamily="34" charset="0"/>
              <a:cs typeface="Arial" pitchFamily="34" charset="0"/>
            </a:endParaRPr>
          </a:p>
          <a:p>
            <a:pPr>
              <a:spcBef>
                <a:spcPct val="20000"/>
              </a:spcBef>
              <a:defRPr/>
            </a:pPr>
            <a:endParaRPr lang="en-US" sz="3200" dirty="0">
              <a:solidFill>
                <a:schemeClr val="bg1"/>
              </a:solidFill>
              <a:latin typeface="Arial" pitchFamily="34" charset="0"/>
              <a:cs typeface="Arial" pitchFamily="34" charset="0"/>
            </a:endParaRPr>
          </a:p>
        </p:txBody>
      </p:sp>
      <p:sp>
        <p:nvSpPr>
          <p:cNvPr id="18" name="TextBox 17"/>
          <p:cNvSpPr txBox="1"/>
          <p:nvPr/>
        </p:nvSpPr>
        <p:spPr>
          <a:xfrm>
            <a:off x="83841" y="31456999"/>
            <a:ext cx="13411200" cy="1243417"/>
          </a:xfrm>
          <a:prstGeom prst="rect">
            <a:avLst/>
          </a:prstGeom>
          <a:noFill/>
        </p:spPr>
        <p:txBody>
          <a:bodyPr wrap="square" lIns="438912" tIns="219456" rIns="438912" bIns="219456" rtlCol="0">
            <a:spAutoFit/>
          </a:bodyPr>
          <a:lstStyle/>
          <a:p>
            <a:pPr algn="just"/>
            <a:r>
              <a:rPr lang="en-US" sz="2600" b="1" dirty="0">
                <a:latin typeface="Arial" pitchFamily="34" charset="0"/>
                <a:cs typeface="Arial" pitchFamily="34" charset="0"/>
              </a:rPr>
              <a:t>FIGURE 2: Map of the </a:t>
            </a:r>
            <a:r>
              <a:rPr lang="en-US" sz="2600" b="1" dirty="0" smtClean="0">
                <a:latin typeface="Arial" pitchFamily="34" charset="0"/>
                <a:cs typeface="Arial" pitchFamily="34" charset="0"/>
              </a:rPr>
              <a:t>Illinois Bayou </a:t>
            </a:r>
            <a:r>
              <a:rPr lang="en-US" sz="2600" b="1" dirty="0">
                <a:latin typeface="Arial" pitchFamily="34" charset="0"/>
                <a:cs typeface="Arial" pitchFamily="34" charset="0"/>
              </a:rPr>
              <a:t>watershed, the sampling sites are identified by  solid black </a:t>
            </a:r>
            <a:r>
              <a:rPr lang="en-US" sz="2600" b="1" dirty="0" smtClean="0">
                <a:latin typeface="Arial" pitchFamily="34" charset="0"/>
                <a:cs typeface="Arial" pitchFamily="34" charset="0"/>
              </a:rPr>
              <a:t>location pinpoints. </a:t>
            </a:r>
            <a:endParaRPr lang="en-US" sz="2600" b="1" dirty="0">
              <a:latin typeface="Arial" pitchFamily="34" charset="0"/>
              <a:cs typeface="Arial" pitchFamily="34" charset="0"/>
            </a:endParaRPr>
          </a:p>
        </p:txBody>
      </p:sp>
      <p:sp>
        <p:nvSpPr>
          <p:cNvPr id="23" name="Subtitle 2"/>
          <p:cNvSpPr txBox="1">
            <a:spLocks/>
          </p:cNvSpPr>
          <p:nvPr/>
        </p:nvSpPr>
        <p:spPr>
          <a:xfrm>
            <a:off x="14141949" y="3969929"/>
            <a:ext cx="15028566" cy="10279183"/>
          </a:xfrm>
          <a:prstGeom prst="rect">
            <a:avLst/>
          </a:prstGeom>
        </p:spPr>
        <p:style>
          <a:lnRef idx="1">
            <a:schemeClr val="accent3"/>
          </a:lnRef>
          <a:fillRef idx="2">
            <a:schemeClr val="accent3"/>
          </a:fillRef>
          <a:effectRef idx="1">
            <a:schemeClr val="accent3"/>
          </a:effectRef>
          <a:fontRef idx="minor">
            <a:schemeClr val="dk1"/>
          </a:fontRef>
        </p:style>
        <p:txBody>
          <a:bodyPr vert="horz" lIns="438912" tIns="219456" rIns="438912" bIns="219456" rtlCol="0">
            <a:normAutofit fontScale="92500" lnSpcReduction="10000"/>
          </a:bodyPr>
          <a:lstStyle/>
          <a:p>
            <a:pPr marL="192088" marR="0" lvl="0" indent="-192088" defTabSz="4389120" rtl="0" eaLnBrk="1" fontAlgn="auto" latinLnBrk="0" hangingPunct="1">
              <a:lnSpc>
                <a:spcPct val="100000"/>
              </a:lnSpc>
              <a:spcBef>
                <a:spcPct val="20000"/>
              </a:spcBef>
              <a:spcAft>
                <a:spcPts val="0"/>
              </a:spcAft>
              <a:buClrTx/>
              <a:buSzTx/>
              <a:buFont typeface="Arial" pitchFamily="34" charset="0"/>
              <a:buNone/>
              <a:tabLst/>
              <a:defRPr/>
            </a:pPr>
            <a:r>
              <a:rPr kumimoji="0" lang="en-US" sz="6000" b="1" i="0" u="sng" strike="noStrike" kern="1200" cap="none" spc="0" normalizeH="0" baseline="0" noProof="0" dirty="0">
                <a:ln>
                  <a:noFill/>
                </a:ln>
                <a:effectLst/>
                <a:uLnTx/>
                <a:uFillTx/>
                <a:latin typeface="Arial" pitchFamily="34" charset="0"/>
                <a:ea typeface="+mn-ea"/>
                <a:cs typeface="Arial" pitchFamily="34" charset="0"/>
              </a:rPr>
              <a:t>Methods</a:t>
            </a:r>
          </a:p>
          <a:p>
            <a:pPr marL="192088" marR="0" lvl="0" indent="-192088" defTabSz="4389120" rtl="0" eaLnBrk="1" fontAlgn="auto" latinLnBrk="0" hangingPunct="1">
              <a:lnSpc>
                <a:spcPct val="100000"/>
              </a:lnSpc>
              <a:spcBef>
                <a:spcPct val="20000"/>
              </a:spcBef>
              <a:spcAft>
                <a:spcPts val="0"/>
              </a:spcAft>
              <a:buClrTx/>
              <a:buSzTx/>
              <a:buFont typeface="Arial" pitchFamily="34" charset="0"/>
              <a:buNone/>
              <a:tabLst/>
              <a:defRPr/>
            </a:pPr>
            <a:endParaRPr kumimoji="0" lang="en-US" sz="1050" b="1" i="0" u="sng" strike="noStrike" kern="1200" cap="none" spc="0" normalizeH="0" baseline="0" noProof="0" dirty="0">
              <a:ln>
                <a:noFill/>
              </a:ln>
              <a:effectLst/>
              <a:uLnTx/>
              <a:uFillTx/>
              <a:latin typeface="Arial" pitchFamily="34" charset="0"/>
              <a:ea typeface="+mn-ea"/>
              <a:cs typeface="Arial" pitchFamily="34" charset="0"/>
            </a:endParaRPr>
          </a:p>
          <a:p>
            <a:pPr marL="192088" lvl="0" indent="-192088" algn="just">
              <a:buFont typeface="Arial" pitchFamily="34" charset="0"/>
              <a:buChar char="•"/>
              <a:defRPr/>
            </a:pPr>
            <a:r>
              <a:rPr lang="en-US" sz="3200" b="1" dirty="0" smtClean="0">
                <a:latin typeface="Arial" pitchFamily="34" charset="0"/>
                <a:cs typeface="Arial" pitchFamily="34" charset="0"/>
              </a:rPr>
              <a:t>Slender Madtoms </a:t>
            </a:r>
            <a:r>
              <a:rPr lang="en-US" sz="3200" b="1" dirty="0">
                <a:latin typeface="Arial" pitchFamily="34" charset="0"/>
                <a:cs typeface="Arial" pitchFamily="34" charset="0"/>
              </a:rPr>
              <a:t>were collected </a:t>
            </a:r>
            <a:r>
              <a:rPr lang="en-US" sz="3200" b="1" dirty="0" smtClean="0">
                <a:latin typeface="Arial" pitchFamily="34" charset="0"/>
                <a:cs typeface="Arial" pitchFamily="34" charset="0"/>
              </a:rPr>
              <a:t>from four sites along the Illinois Bayou and three sites that are direct </a:t>
            </a:r>
            <a:r>
              <a:rPr lang="en-US" sz="3200" b="1" dirty="0">
                <a:latin typeface="Arial" pitchFamily="34" charset="0"/>
                <a:cs typeface="Arial" pitchFamily="34" charset="0"/>
              </a:rPr>
              <a:t>tributaries </a:t>
            </a:r>
            <a:r>
              <a:rPr lang="en-US" sz="3200" b="1" dirty="0" smtClean="0">
                <a:latin typeface="Arial" pitchFamily="34" charset="0"/>
                <a:cs typeface="Arial" pitchFamily="34" charset="0"/>
              </a:rPr>
              <a:t>of the Illinois Bayou waterway during Fall 2023 </a:t>
            </a:r>
            <a:r>
              <a:rPr lang="en-US" sz="3200" b="1" dirty="0">
                <a:latin typeface="Arial" pitchFamily="34" charset="0"/>
                <a:cs typeface="Arial" pitchFamily="34" charset="0"/>
              </a:rPr>
              <a:t>(Figure 2). </a:t>
            </a:r>
          </a:p>
          <a:p>
            <a:pPr lvl="0" algn="just">
              <a:defRPr/>
            </a:pPr>
            <a:endParaRPr kumimoji="0" lang="en-US" sz="1300" b="1" i="0" u="none" strike="noStrike" kern="1200" cap="none" spc="0" normalizeH="0" baseline="0" noProof="0" dirty="0" smtClean="0">
              <a:ln>
                <a:noFill/>
              </a:ln>
              <a:effectLst/>
              <a:uLnTx/>
              <a:uFillTx/>
              <a:latin typeface="Arial" pitchFamily="34" charset="0"/>
              <a:ea typeface="+mn-ea"/>
              <a:cs typeface="Arial" pitchFamily="34" charset="0"/>
            </a:endParaRPr>
          </a:p>
          <a:p>
            <a:pPr lvl="0" algn="just">
              <a:defRPr/>
            </a:pPr>
            <a:endParaRPr kumimoji="0" lang="en-US" sz="1300" b="1" i="0" u="none" strike="noStrike" kern="1200" cap="none" spc="0" normalizeH="0" baseline="0" noProof="0" dirty="0">
              <a:ln>
                <a:noFill/>
              </a:ln>
              <a:effectLst/>
              <a:uLnTx/>
              <a:uFillTx/>
              <a:latin typeface="Arial" pitchFamily="34" charset="0"/>
              <a:ea typeface="+mn-ea"/>
              <a:cs typeface="Arial" pitchFamily="34" charset="0"/>
            </a:endParaRPr>
          </a:p>
          <a:p>
            <a:pPr marL="192088" lvl="0" indent="-192088" algn="just">
              <a:buFont typeface="Arial" pitchFamily="34" charset="0"/>
              <a:buChar char="•"/>
              <a:defRPr/>
            </a:pPr>
            <a:r>
              <a:rPr kumimoji="0" lang="en-US" sz="3200" b="1" i="0" u="none" strike="noStrike" kern="1200" cap="none" spc="0" normalizeH="0" baseline="0" noProof="0" dirty="0">
                <a:ln>
                  <a:noFill/>
                </a:ln>
                <a:effectLst/>
                <a:uLnTx/>
                <a:uFillTx/>
                <a:latin typeface="Arial" pitchFamily="34" charset="0"/>
                <a:ea typeface="+mn-ea"/>
                <a:cs typeface="Arial" pitchFamily="34" charset="0"/>
              </a:rPr>
              <a:t>Fish were collected using d-frame</a:t>
            </a:r>
            <a:r>
              <a:rPr lang="en-US" sz="3200" b="1" dirty="0">
                <a:latin typeface="Arial" pitchFamily="34" charset="0"/>
                <a:cs typeface="Arial" pitchFamily="34" charset="0"/>
              </a:rPr>
              <a:t> </a:t>
            </a:r>
            <a:r>
              <a:rPr lang="en-US" sz="3200" b="1" dirty="0" smtClean="0">
                <a:latin typeface="Arial" pitchFamily="34" charset="0"/>
                <a:cs typeface="Arial" pitchFamily="34" charset="0"/>
              </a:rPr>
              <a:t>kick</a:t>
            </a:r>
            <a:r>
              <a:rPr kumimoji="0" lang="en-US" sz="3200" b="1" i="0" u="none" strike="noStrike" kern="1200" cap="none" spc="0" normalizeH="0" baseline="0" noProof="0" dirty="0" smtClean="0">
                <a:ln>
                  <a:noFill/>
                </a:ln>
                <a:effectLst/>
                <a:uLnTx/>
                <a:uFillTx/>
                <a:latin typeface="Arial" pitchFamily="34" charset="0"/>
                <a:ea typeface="+mn-ea"/>
                <a:cs typeface="Arial" pitchFamily="34" charset="0"/>
              </a:rPr>
              <a:t>nets.</a:t>
            </a:r>
            <a:r>
              <a:rPr kumimoji="0" lang="en-US" sz="3200" b="1" i="0" u="none" strike="noStrike" kern="1200" cap="none" spc="0" normalizeH="0" noProof="0" dirty="0" smtClean="0">
                <a:ln>
                  <a:noFill/>
                </a:ln>
                <a:effectLst/>
                <a:uLnTx/>
                <a:uFillTx/>
                <a:latin typeface="Arial" pitchFamily="34" charset="0"/>
                <a:ea typeface="+mn-ea"/>
                <a:cs typeface="Arial" pitchFamily="34" charset="0"/>
              </a:rPr>
              <a:t> </a:t>
            </a:r>
            <a:r>
              <a:rPr kumimoji="0" lang="en-US" sz="3200" b="1" i="0" u="none" strike="noStrike" kern="1200" cap="none" spc="0" normalizeH="0" baseline="0" noProof="0" dirty="0" smtClean="0">
                <a:ln>
                  <a:noFill/>
                </a:ln>
                <a:effectLst/>
                <a:uLnTx/>
                <a:uFillTx/>
                <a:latin typeface="Arial" pitchFamily="34" charset="0"/>
                <a:ea typeface="+mn-ea"/>
                <a:cs typeface="Arial" pitchFamily="34" charset="0"/>
              </a:rPr>
              <a:t>Sampling </a:t>
            </a:r>
            <a:r>
              <a:rPr kumimoji="0" lang="en-US" sz="3200" b="1" i="0" u="none" strike="noStrike" kern="1200" cap="none" spc="0" normalizeH="0" baseline="0" noProof="0" dirty="0">
                <a:ln>
                  <a:noFill/>
                </a:ln>
                <a:effectLst/>
                <a:uLnTx/>
                <a:uFillTx/>
                <a:latin typeface="Arial" pitchFamily="34" charset="0"/>
                <a:ea typeface="+mn-ea"/>
                <a:cs typeface="Arial" pitchFamily="34" charset="0"/>
              </a:rPr>
              <a:t>took place for 1-hour </a:t>
            </a:r>
            <a:r>
              <a:rPr lang="en-US" sz="3200" b="1" dirty="0">
                <a:latin typeface="Arial" pitchFamily="34" charset="0"/>
                <a:cs typeface="Arial" pitchFamily="34" charset="0"/>
              </a:rPr>
              <a:t>at each </a:t>
            </a:r>
            <a:r>
              <a:rPr lang="en-US" sz="3200" b="1" dirty="0" smtClean="0">
                <a:latin typeface="Arial" pitchFamily="34" charset="0"/>
                <a:cs typeface="Arial" pitchFamily="34" charset="0"/>
              </a:rPr>
              <a:t>site</a:t>
            </a:r>
            <a:r>
              <a:rPr kumimoji="0" lang="en-US" sz="3200" b="1" i="0" u="none" strike="noStrike" kern="1200" cap="none" spc="0" normalizeH="0" baseline="0" noProof="0" dirty="0" smtClean="0">
                <a:ln>
                  <a:noFill/>
                </a:ln>
                <a:effectLst/>
                <a:uLnTx/>
                <a:uFillTx/>
                <a:latin typeface="Arial" pitchFamily="34" charset="0"/>
                <a:ea typeface="+mn-ea"/>
                <a:cs typeface="Arial" pitchFamily="34" charset="0"/>
              </a:rPr>
              <a:t>. </a:t>
            </a:r>
            <a:r>
              <a:rPr lang="en-US" sz="3200" b="1" dirty="0">
                <a:latin typeface="Arial" pitchFamily="34" charset="0"/>
                <a:cs typeface="Arial" pitchFamily="34" charset="0"/>
              </a:rPr>
              <a:t>There were </a:t>
            </a:r>
            <a:r>
              <a:rPr lang="en-US" sz="3200" b="1" dirty="0" smtClean="0">
                <a:latin typeface="Arial" pitchFamily="34" charset="0"/>
                <a:cs typeface="Arial" pitchFamily="34" charset="0"/>
              </a:rPr>
              <a:t>two-five </a:t>
            </a:r>
            <a:r>
              <a:rPr lang="en-US" sz="3200" b="1" dirty="0">
                <a:latin typeface="Arial" pitchFamily="34" charset="0"/>
                <a:cs typeface="Arial" pitchFamily="34" charset="0"/>
              </a:rPr>
              <a:t>people sampling per sampling period. A total of 20 </a:t>
            </a:r>
            <a:r>
              <a:rPr lang="en-US" sz="3200" b="1" dirty="0" smtClean="0">
                <a:latin typeface="Arial" pitchFamily="34" charset="0"/>
                <a:cs typeface="Arial" pitchFamily="34" charset="0"/>
              </a:rPr>
              <a:t>fish were </a:t>
            </a:r>
            <a:r>
              <a:rPr lang="en-US" sz="3200" b="1" dirty="0">
                <a:latin typeface="Arial" pitchFamily="34" charset="0"/>
                <a:cs typeface="Arial" pitchFamily="34" charset="0"/>
              </a:rPr>
              <a:t>targeted for each </a:t>
            </a:r>
            <a:r>
              <a:rPr lang="en-US" sz="3200" b="1" dirty="0" smtClean="0">
                <a:latin typeface="Arial" pitchFamily="34" charset="0"/>
                <a:cs typeface="Arial" pitchFamily="34" charset="0"/>
              </a:rPr>
              <a:t>site. </a:t>
            </a:r>
            <a:endParaRPr kumimoji="0" lang="en-US" sz="3200" b="1" i="0" u="none" strike="noStrike" kern="1200" cap="none" spc="0" normalizeH="0" baseline="0" noProof="0" dirty="0">
              <a:ln>
                <a:noFill/>
              </a:ln>
              <a:effectLst/>
              <a:uLnTx/>
              <a:uFillTx/>
              <a:latin typeface="Arial" pitchFamily="34" charset="0"/>
              <a:cs typeface="Arial" pitchFamily="34" charset="0"/>
            </a:endParaRPr>
          </a:p>
          <a:p>
            <a:pPr lvl="0" algn="just">
              <a:defRPr/>
            </a:pPr>
            <a:endParaRPr lang="en-US" sz="1500" b="1" dirty="0" smtClean="0">
              <a:latin typeface="Arial" pitchFamily="34" charset="0"/>
              <a:cs typeface="Arial" pitchFamily="34" charset="0"/>
            </a:endParaRPr>
          </a:p>
          <a:p>
            <a:pPr lvl="0" algn="just">
              <a:defRPr/>
            </a:pPr>
            <a:endParaRPr lang="en-US" sz="1500" b="1" dirty="0">
              <a:latin typeface="Arial" pitchFamily="34" charset="0"/>
              <a:cs typeface="Arial" pitchFamily="34" charset="0"/>
            </a:endParaRPr>
          </a:p>
          <a:p>
            <a:pPr marL="192088" lvl="0" indent="-192088" algn="just">
              <a:buFont typeface="Arial" pitchFamily="34" charset="0"/>
              <a:buChar char="•"/>
              <a:defRPr/>
            </a:pPr>
            <a:r>
              <a:rPr kumimoji="0" lang="en-US" sz="3200" b="1" i="0" u="none" strike="noStrike" kern="1200" cap="none" spc="0" normalizeH="0" baseline="0" noProof="0" dirty="0">
                <a:ln>
                  <a:noFill/>
                </a:ln>
                <a:effectLst/>
                <a:uLnTx/>
                <a:uFillTx/>
                <a:latin typeface="Arial" pitchFamily="34" charset="0"/>
                <a:ea typeface="+mn-ea"/>
                <a:cs typeface="Arial" pitchFamily="34" charset="0"/>
              </a:rPr>
              <a:t>Gastric lavage techniques (Giles 1980; Garvey and Chipps 2012) were used, by employing a medical grade plastic syringe (12 mL) and 1.6 mm  medical grade </a:t>
            </a:r>
            <a:r>
              <a:rPr kumimoji="0" lang="en-US" sz="3200" b="1" i="0" u="none" strike="noStrike" kern="1200" cap="none" spc="0" normalizeH="0" baseline="0" noProof="0" dirty="0" smtClean="0">
                <a:ln>
                  <a:noFill/>
                </a:ln>
                <a:effectLst/>
                <a:uLnTx/>
                <a:uFillTx/>
                <a:latin typeface="Arial" pitchFamily="34" charset="0"/>
                <a:ea typeface="+mn-ea"/>
                <a:cs typeface="Arial" pitchFamily="34" charset="0"/>
              </a:rPr>
              <a:t>tubing.</a:t>
            </a:r>
            <a:r>
              <a:rPr kumimoji="0" lang="en-US" sz="3200" b="1" i="0" u="none" strike="noStrike" kern="1200" cap="none" spc="0" normalizeH="0" noProof="0" dirty="0" smtClean="0">
                <a:ln>
                  <a:noFill/>
                </a:ln>
                <a:effectLst/>
                <a:uLnTx/>
                <a:uFillTx/>
                <a:latin typeface="Arial" pitchFamily="34" charset="0"/>
                <a:ea typeface="+mn-ea"/>
                <a:cs typeface="Arial" pitchFamily="34" charset="0"/>
              </a:rPr>
              <a:t> </a:t>
            </a:r>
            <a:r>
              <a:rPr kumimoji="0" lang="en-US" sz="3200" b="1" i="0" u="none" strike="noStrike" kern="1200" cap="none" spc="0" normalizeH="0" baseline="0" noProof="0" dirty="0" smtClean="0">
                <a:ln>
                  <a:noFill/>
                </a:ln>
                <a:effectLst/>
                <a:uLnTx/>
                <a:uFillTx/>
                <a:latin typeface="Arial" pitchFamily="34" charset="0"/>
                <a:ea typeface="+mn-ea"/>
                <a:cs typeface="Arial" pitchFamily="34" charset="0"/>
              </a:rPr>
              <a:t>Gastric </a:t>
            </a:r>
            <a:r>
              <a:rPr kumimoji="0" lang="en-US" sz="3200" b="1" i="0" u="none" strike="noStrike" kern="1200" cap="none" spc="0" normalizeH="0" baseline="0" noProof="0" dirty="0">
                <a:ln>
                  <a:noFill/>
                </a:ln>
                <a:effectLst/>
                <a:uLnTx/>
                <a:uFillTx/>
                <a:latin typeface="Arial" pitchFamily="34" charset="0"/>
                <a:ea typeface="+mn-ea"/>
                <a:cs typeface="Arial" pitchFamily="34" charset="0"/>
              </a:rPr>
              <a:t>lavage was performed two times for each individual fish. Fish were allowed to recover for 30-min. in aerated water before being released back into the respective stream. </a:t>
            </a:r>
          </a:p>
          <a:p>
            <a:pPr lvl="0" algn="just">
              <a:defRPr/>
            </a:pPr>
            <a:endParaRPr kumimoji="0" lang="en-US" sz="2200" b="1" i="0" u="none" strike="noStrike" kern="1200" cap="none" spc="0" normalizeH="0" baseline="0" noProof="0" dirty="0">
              <a:ln>
                <a:noFill/>
              </a:ln>
              <a:effectLst/>
              <a:uLnTx/>
              <a:uFillTx/>
              <a:latin typeface="Arial" panose="020B0604020202020204" pitchFamily="34" charset="0"/>
              <a:cs typeface="Arial" pitchFamily="34" charset="0"/>
            </a:endParaRPr>
          </a:p>
          <a:p>
            <a:pPr marL="192088" lvl="0" indent="-192088" algn="just">
              <a:buFont typeface="Arial" pitchFamily="34" charset="0"/>
              <a:buChar char="•"/>
              <a:defRPr/>
            </a:pPr>
            <a:r>
              <a:rPr kumimoji="0" lang="en-US" sz="3200" b="1" i="0" u="none" strike="noStrike" kern="1200" cap="none" spc="0" normalizeH="0" baseline="0" noProof="0" dirty="0" smtClean="0">
                <a:ln>
                  <a:noFill/>
                </a:ln>
                <a:effectLst/>
                <a:uLnTx/>
                <a:uFillTx/>
                <a:latin typeface="Arial" panose="020B0604020202020204" pitchFamily="34" charset="0"/>
                <a:cs typeface="Arial" pitchFamily="34" charset="0"/>
              </a:rPr>
              <a:t>All </a:t>
            </a:r>
            <a:r>
              <a:rPr kumimoji="0" lang="en-US" sz="3200" b="1" i="0" u="none" strike="noStrike" kern="1200" cap="none" spc="0" normalizeH="0" baseline="0" noProof="0" dirty="0">
                <a:ln>
                  <a:noFill/>
                </a:ln>
                <a:effectLst/>
                <a:uLnTx/>
                <a:uFillTx/>
                <a:latin typeface="Arial" panose="020B0604020202020204" pitchFamily="34" charset="0"/>
                <a:cs typeface="Arial" pitchFamily="34" charset="0"/>
              </a:rPr>
              <a:t>prey items were identified down </a:t>
            </a:r>
            <a:r>
              <a:rPr kumimoji="0" lang="en-US" sz="3200" b="1" i="0" u="none" strike="noStrike" kern="1200" cap="none" spc="0" normalizeH="0" baseline="0" noProof="0" dirty="0" smtClean="0">
                <a:ln>
                  <a:noFill/>
                </a:ln>
                <a:effectLst/>
                <a:uLnTx/>
                <a:uFillTx/>
                <a:latin typeface="Arial" panose="020B0604020202020204" pitchFamily="34" charset="0"/>
                <a:cs typeface="Arial" pitchFamily="34" charset="0"/>
              </a:rPr>
              <a:t>to</a:t>
            </a:r>
            <a:r>
              <a:rPr kumimoji="0" lang="en-US" sz="3200" b="1" i="0" u="none" strike="noStrike" kern="1200" cap="none" spc="0" normalizeH="0" noProof="0" dirty="0" smtClean="0">
                <a:ln>
                  <a:noFill/>
                </a:ln>
                <a:effectLst/>
                <a:uLnTx/>
                <a:uFillTx/>
                <a:latin typeface="Arial" panose="020B0604020202020204" pitchFamily="34" charset="0"/>
                <a:cs typeface="Arial" pitchFamily="34" charset="0"/>
              </a:rPr>
              <a:t> family</a:t>
            </a:r>
            <a:r>
              <a:rPr kumimoji="0" lang="en-US" sz="3200" b="1" i="0" u="none" strike="noStrike" kern="1200" cap="none" spc="0" normalizeH="0" baseline="0" noProof="0" dirty="0" smtClean="0">
                <a:ln>
                  <a:noFill/>
                </a:ln>
                <a:effectLst/>
                <a:uLnTx/>
                <a:uFillTx/>
                <a:latin typeface="Arial" panose="020B0604020202020204" pitchFamily="34" charset="0"/>
                <a:cs typeface="Arial" pitchFamily="34" charset="0"/>
              </a:rPr>
              <a:t> </a:t>
            </a:r>
            <a:r>
              <a:rPr kumimoji="0" lang="en-US" sz="3200" b="1" i="0" u="none" strike="noStrike" kern="1200" cap="none" spc="0" normalizeH="0" baseline="0" noProof="0" dirty="0">
                <a:ln>
                  <a:noFill/>
                </a:ln>
                <a:effectLst/>
                <a:uLnTx/>
                <a:uFillTx/>
                <a:latin typeface="Arial" panose="020B0604020202020204" pitchFamily="34" charset="0"/>
                <a:cs typeface="Arial" pitchFamily="34" charset="0"/>
              </a:rPr>
              <a:t>using macroinvertebrates.org (Kautz et al. 2022). </a:t>
            </a:r>
          </a:p>
          <a:p>
            <a:pPr marL="192088" lvl="0" indent="-192088" algn="just">
              <a:buFont typeface="Arial" pitchFamily="34" charset="0"/>
              <a:buChar char="•"/>
              <a:defRPr/>
            </a:pPr>
            <a:endParaRPr lang="en-US" sz="2200" b="1" dirty="0">
              <a:latin typeface="Arial" panose="020B0604020202020204" pitchFamily="34" charset="0"/>
              <a:cs typeface="Arial" pitchFamily="34" charset="0"/>
            </a:endParaRPr>
          </a:p>
          <a:p>
            <a:pPr marL="192088" lvl="0" indent="-192088" algn="just">
              <a:buFont typeface="Arial" pitchFamily="34" charset="0"/>
              <a:buChar char="•"/>
              <a:defRPr/>
            </a:pPr>
            <a:r>
              <a:rPr kumimoji="0" lang="en-US" sz="3200" b="1" i="0" u="none" strike="noStrike" kern="1200" cap="none" spc="0" normalizeH="0" baseline="0" noProof="0" dirty="0">
                <a:ln>
                  <a:noFill/>
                </a:ln>
                <a:effectLst/>
                <a:uLnTx/>
                <a:uFillTx/>
                <a:latin typeface="Arial" panose="020B0604020202020204" pitchFamily="34" charset="0"/>
                <a:cs typeface="Arial" pitchFamily="34" charset="0"/>
              </a:rPr>
              <a:t>Relative abundance (%) was estimated for the  prey items from </a:t>
            </a:r>
            <a:r>
              <a:rPr kumimoji="0" lang="en-US" sz="3200" b="1" i="0" u="none" strike="noStrike" kern="1200" cap="none" spc="0" normalizeH="0" baseline="0" noProof="0" dirty="0" smtClean="0">
                <a:ln>
                  <a:noFill/>
                </a:ln>
                <a:effectLst/>
                <a:uLnTx/>
                <a:uFillTx/>
                <a:latin typeface="Arial" panose="020B0604020202020204" pitchFamily="34" charset="0"/>
                <a:cs typeface="Arial" pitchFamily="34" charset="0"/>
              </a:rPr>
              <a:t>Slender Madtoms at </a:t>
            </a:r>
            <a:r>
              <a:rPr kumimoji="0" lang="en-US" sz="3200" b="1" i="0" u="none" strike="noStrike" kern="1200" cap="none" spc="0" normalizeH="0" baseline="0" noProof="0" dirty="0">
                <a:ln>
                  <a:noFill/>
                </a:ln>
                <a:effectLst/>
                <a:uLnTx/>
                <a:uFillTx/>
                <a:latin typeface="Arial" panose="020B0604020202020204" pitchFamily="34" charset="0"/>
                <a:cs typeface="Arial" pitchFamily="34" charset="0"/>
              </a:rPr>
              <a:t>each site. </a:t>
            </a:r>
            <a:r>
              <a:rPr lang="en-US" sz="3200" b="1" dirty="0">
                <a:latin typeface="Arial" pitchFamily="34" charset="0"/>
                <a:cs typeface="Arial" pitchFamily="34" charset="0"/>
              </a:rPr>
              <a:t>Bray-Curtis dissimilarity was used to assess the composition of prey items in fish from the </a:t>
            </a:r>
            <a:r>
              <a:rPr lang="en-US" sz="3200" b="1" dirty="0" smtClean="0">
                <a:latin typeface="Arial" pitchFamily="34" charset="0"/>
                <a:cs typeface="Arial" pitchFamily="34" charset="0"/>
              </a:rPr>
              <a:t>seven sites. </a:t>
            </a:r>
            <a:r>
              <a:rPr lang="en-US" sz="3200" b="1" dirty="0">
                <a:latin typeface="Arial" pitchFamily="34" charset="0"/>
                <a:cs typeface="Arial" pitchFamily="34" charset="0"/>
              </a:rPr>
              <a:t>All statistical analyses were completed in </a:t>
            </a:r>
            <a:r>
              <a:rPr lang="en-US" sz="3200" b="1" dirty="0" smtClean="0">
                <a:latin typeface="Arial" pitchFamily="34" charset="0"/>
                <a:cs typeface="Arial" pitchFamily="34" charset="0"/>
              </a:rPr>
              <a:t>Microsoft Excel </a:t>
            </a:r>
            <a:r>
              <a:rPr lang="en-US" sz="3200" b="1" dirty="0">
                <a:latin typeface="Arial" pitchFamily="34" charset="0"/>
                <a:cs typeface="Arial" pitchFamily="34" charset="0"/>
              </a:rPr>
              <a:t>(</a:t>
            </a:r>
            <a:r>
              <a:rPr lang="en-US" sz="3200" b="1" dirty="0" smtClean="0">
                <a:latin typeface="Arial" pitchFamily="34" charset="0"/>
                <a:cs typeface="Arial" pitchFamily="34" charset="0"/>
              </a:rPr>
              <a:t>2023). </a:t>
            </a:r>
            <a:r>
              <a:rPr lang="en-US" sz="3200" b="1" dirty="0">
                <a:latin typeface="Arial" pitchFamily="34" charset="0"/>
                <a:cs typeface="Arial" pitchFamily="34" charset="0"/>
              </a:rPr>
              <a:t>Alpha levels of 0.05 were  used for significance testing in all analyses. </a:t>
            </a:r>
          </a:p>
          <a:p>
            <a:pPr marL="192088" marR="0" lvl="0" indent="-192088" algn="just" defTabSz="4389120" rtl="0" eaLnBrk="1" fontAlgn="auto" latinLnBrk="0" hangingPunct="1">
              <a:lnSpc>
                <a:spcPct val="100000"/>
              </a:lnSpc>
              <a:spcAft>
                <a:spcPts val="0"/>
              </a:spcAft>
              <a:buClrTx/>
              <a:buSzTx/>
              <a:buFont typeface="Arial" pitchFamily="34" charset="0"/>
              <a:buChar char="•"/>
              <a:tabLst/>
              <a:defRPr/>
            </a:pPr>
            <a:endParaRPr lang="en-US" sz="2800" b="1" dirty="0">
              <a:solidFill>
                <a:schemeClr val="bg1"/>
              </a:solidFill>
              <a:latin typeface="Arial" pitchFamily="34" charset="0"/>
              <a:cs typeface="Arial" pitchFamily="34" charset="0"/>
            </a:endParaRPr>
          </a:p>
          <a:p>
            <a:pPr marL="192088" marR="0" lvl="0" indent="-192088" algn="just" defTabSz="4389120" rtl="0" eaLnBrk="1" fontAlgn="auto" latinLnBrk="0" hangingPunct="1">
              <a:lnSpc>
                <a:spcPct val="100000"/>
              </a:lnSpc>
              <a:spcAft>
                <a:spcPts val="0"/>
              </a:spcAft>
              <a:buClrTx/>
              <a:buSzTx/>
              <a:buFont typeface="Arial" pitchFamily="34" charset="0"/>
              <a:buChar char="•"/>
              <a:tabLst/>
              <a:defRPr/>
            </a:pPr>
            <a:endParaRPr kumimoji="0" lang="en-US" sz="28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8" name="TextBox 27">
            <a:extLst>
              <a:ext uri="{FF2B5EF4-FFF2-40B4-BE49-F238E27FC236}">
                <a16:creationId xmlns="" xmlns:a16="http://schemas.microsoft.com/office/drawing/2014/main" id="{6A918072-1338-4C15-AEC1-5F6C621B0017}"/>
              </a:ext>
            </a:extLst>
          </p:cNvPr>
          <p:cNvSpPr txBox="1"/>
          <p:nvPr/>
        </p:nvSpPr>
        <p:spPr>
          <a:xfrm>
            <a:off x="83841" y="20735010"/>
            <a:ext cx="13205001" cy="843308"/>
          </a:xfrm>
          <a:prstGeom prst="rect">
            <a:avLst/>
          </a:prstGeom>
          <a:noFill/>
        </p:spPr>
        <p:txBody>
          <a:bodyPr wrap="square" lIns="438912" tIns="219456" rIns="438912" bIns="219456" rtlCol="0">
            <a:spAutoFit/>
          </a:bodyPr>
          <a:lstStyle/>
          <a:p>
            <a:pPr algn="just"/>
            <a:r>
              <a:rPr lang="en-US" sz="2600" b="1" cap="all" dirty="0">
                <a:latin typeface="Arial" pitchFamily="34" charset="0"/>
                <a:cs typeface="Arial" pitchFamily="34" charset="0"/>
              </a:rPr>
              <a:t>Figure</a:t>
            </a:r>
            <a:r>
              <a:rPr lang="en-US" sz="2600" b="1" dirty="0">
                <a:latin typeface="Arial" pitchFamily="34" charset="0"/>
                <a:cs typeface="Arial" pitchFamily="34" charset="0"/>
              </a:rPr>
              <a:t> 1: A </a:t>
            </a:r>
            <a:r>
              <a:rPr lang="en-US" sz="2600" b="1" dirty="0" smtClean="0">
                <a:latin typeface="Arial" pitchFamily="34" charset="0"/>
                <a:cs typeface="Arial" pitchFamily="34" charset="0"/>
              </a:rPr>
              <a:t>Slender Madtom (</a:t>
            </a:r>
            <a:r>
              <a:rPr lang="en-US" sz="2600" b="1" i="1" dirty="0" smtClean="0">
                <a:latin typeface="Arial" pitchFamily="34" charset="0"/>
                <a:cs typeface="Arial" pitchFamily="34" charset="0"/>
              </a:rPr>
              <a:t>Noturus exilis</a:t>
            </a:r>
            <a:r>
              <a:rPr lang="en-US" sz="2600" b="1" dirty="0" smtClean="0">
                <a:latin typeface="Arial" pitchFamily="34" charset="0"/>
                <a:cs typeface="Arial" pitchFamily="34" charset="0"/>
              </a:rPr>
              <a:t>), </a:t>
            </a:r>
            <a:r>
              <a:rPr lang="en-US" sz="2600" b="1" dirty="0">
                <a:latin typeface="Arial" pitchFamily="34" charset="0"/>
                <a:cs typeface="Arial" pitchFamily="34" charset="0"/>
              </a:rPr>
              <a:t>observed during sampling.</a:t>
            </a:r>
          </a:p>
        </p:txBody>
      </p:sp>
      <p:sp>
        <p:nvSpPr>
          <p:cNvPr id="24" name="Subtitle 2">
            <a:extLst>
              <a:ext uri="{FF2B5EF4-FFF2-40B4-BE49-F238E27FC236}">
                <a16:creationId xmlns="" xmlns:a16="http://schemas.microsoft.com/office/drawing/2014/main" id="{70827608-4770-47B8-8527-CE81206FE54F}"/>
              </a:ext>
            </a:extLst>
          </p:cNvPr>
          <p:cNvSpPr txBox="1">
            <a:spLocks/>
          </p:cNvSpPr>
          <p:nvPr/>
        </p:nvSpPr>
        <p:spPr>
          <a:xfrm>
            <a:off x="29517308" y="4011113"/>
            <a:ext cx="14020800" cy="10279184"/>
          </a:xfrm>
          <a:prstGeom prst="rect">
            <a:avLst/>
          </a:prstGeom>
        </p:spPr>
        <p:style>
          <a:lnRef idx="1">
            <a:schemeClr val="accent3"/>
          </a:lnRef>
          <a:fillRef idx="2">
            <a:schemeClr val="accent3"/>
          </a:fillRef>
          <a:effectRef idx="1">
            <a:schemeClr val="accent3"/>
          </a:effectRef>
          <a:fontRef idx="minor">
            <a:schemeClr val="dk1"/>
          </a:fontRef>
        </p:style>
        <p:txBody>
          <a:bodyPr vert="horz" lIns="438912" tIns="219456" rIns="438912" bIns="219456" rtlCol="0">
            <a:normAutofit fontScale="92500" lnSpcReduction="10000"/>
          </a:bodyPr>
          <a:lstStyle/>
          <a:p>
            <a:pPr>
              <a:spcBef>
                <a:spcPct val="20000"/>
              </a:spcBef>
              <a:defRPr/>
            </a:pPr>
            <a:r>
              <a:rPr lang="en-US" sz="6000" b="1" u="sng" dirty="0">
                <a:latin typeface="Arial" pitchFamily="34" charset="0"/>
                <a:cs typeface="Arial" pitchFamily="34" charset="0"/>
              </a:rPr>
              <a:t>Discussion</a:t>
            </a:r>
          </a:p>
          <a:p>
            <a:pPr>
              <a:spcBef>
                <a:spcPct val="20000"/>
              </a:spcBef>
              <a:defRPr/>
            </a:pPr>
            <a:endParaRPr lang="en-US" sz="1200" b="1" u="sng" dirty="0">
              <a:latin typeface="Arial" pitchFamily="34" charset="0"/>
              <a:cs typeface="Arial" pitchFamily="34" charset="0"/>
            </a:endParaRPr>
          </a:p>
          <a:p>
            <a:pPr marL="288925" indent="-288925" algn="just">
              <a:spcBef>
                <a:spcPct val="20000"/>
              </a:spcBef>
              <a:buFont typeface="Arial" pitchFamily="34" charset="0"/>
              <a:buChar char="•"/>
              <a:defRPr/>
            </a:pPr>
            <a:r>
              <a:rPr lang="en-US" sz="3000" b="1" dirty="0">
                <a:latin typeface="Arial" pitchFamily="34" charset="0"/>
                <a:cs typeface="Arial" pitchFamily="34" charset="0"/>
              </a:rPr>
              <a:t>Diets from </a:t>
            </a:r>
            <a:r>
              <a:rPr lang="en-US" sz="3000" b="1" dirty="0" smtClean="0">
                <a:latin typeface="Arial" pitchFamily="34" charset="0"/>
                <a:cs typeface="Arial" pitchFamily="34" charset="0"/>
              </a:rPr>
              <a:t>all sites </a:t>
            </a:r>
            <a:r>
              <a:rPr lang="en-US" sz="3000" b="1" dirty="0">
                <a:latin typeface="Arial" pitchFamily="34" charset="0"/>
                <a:cs typeface="Arial" pitchFamily="34" charset="0"/>
              </a:rPr>
              <a:t>were comprised mostly of Chironomids, suggesting that this prey item is an important part of </a:t>
            </a:r>
            <a:r>
              <a:rPr lang="en-US" sz="3000" b="1" dirty="0" smtClean="0">
                <a:latin typeface="Arial" pitchFamily="34" charset="0"/>
                <a:cs typeface="Arial" pitchFamily="34" charset="0"/>
              </a:rPr>
              <a:t>Slender Madtom </a:t>
            </a:r>
            <a:r>
              <a:rPr lang="en-US" sz="3000" b="1" dirty="0">
                <a:latin typeface="Arial" pitchFamily="34" charset="0"/>
                <a:cs typeface="Arial" pitchFamily="34" charset="0"/>
              </a:rPr>
              <a:t>diets. There appears to be a</a:t>
            </a:r>
            <a:r>
              <a:rPr lang="en-US" sz="3000" b="1" dirty="0" smtClean="0">
                <a:latin typeface="Arial" pitchFamily="34" charset="0"/>
                <a:cs typeface="Arial" pitchFamily="34" charset="0"/>
              </a:rPr>
              <a:t> spatial </a:t>
            </a:r>
            <a:r>
              <a:rPr lang="en-US" sz="3000" b="1" dirty="0">
                <a:latin typeface="Arial" pitchFamily="34" charset="0"/>
                <a:cs typeface="Arial" pitchFamily="34" charset="0"/>
              </a:rPr>
              <a:t>differences in </a:t>
            </a:r>
            <a:r>
              <a:rPr lang="en-US" sz="3000" b="1" dirty="0" smtClean="0">
                <a:latin typeface="Arial" pitchFamily="34" charset="0"/>
                <a:cs typeface="Arial" pitchFamily="34" charset="0"/>
              </a:rPr>
              <a:t>Slender Madtom </a:t>
            </a:r>
            <a:r>
              <a:rPr lang="en-US" sz="3000" b="1" dirty="0">
                <a:latin typeface="Arial" pitchFamily="34" charset="0"/>
                <a:cs typeface="Arial" pitchFamily="34" charset="0"/>
              </a:rPr>
              <a:t>diets between </a:t>
            </a:r>
            <a:r>
              <a:rPr lang="en-US" sz="3000" b="1" dirty="0" smtClean="0">
                <a:latin typeface="Arial" pitchFamily="34" charset="0"/>
                <a:cs typeface="Arial" pitchFamily="34" charset="0"/>
              </a:rPr>
              <a:t>upper versus downstream reaches of the Illinois Bayou and its </a:t>
            </a:r>
            <a:r>
              <a:rPr lang="en-US" sz="3000" b="1" dirty="0" smtClean="0">
                <a:latin typeface="Arial" pitchFamily="34" charset="0"/>
                <a:cs typeface="Arial" pitchFamily="34" charset="0"/>
              </a:rPr>
              <a:t>tributaries.</a:t>
            </a:r>
          </a:p>
          <a:p>
            <a:pPr marL="288925" indent="-288925" algn="just">
              <a:spcBef>
                <a:spcPct val="20000"/>
              </a:spcBef>
              <a:buFont typeface="Arial" pitchFamily="34" charset="0"/>
              <a:buChar char="•"/>
              <a:defRPr/>
            </a:pPr>
            <a:endParaRPr lang="en-US" sz="3000" b="1" dirty="0">
              <a:latin typeface="Arial" pitchFamily="34" charset="0"/>
              <a:cs typeface="Arial" pitchFamily="34" charset="0"/>
            </a:endParaRPr>
          </a:p>
          <a:p>
            <a:pPr marL="288925" indent="-288925" algn="just">
              <a:spcBef>
                <a:spcPct val="20000"/>
              </a:spcBef>
              <a:buFont typeface="Arial" pitchFamily="34" charset="0"/>
              <a:buChar char="•"/>
              <a:defRPr/>
            </a:pPr>
            <a:r>
              <a:rPr lang="en-US" sz="3000" b="1" dirty="0" smtClean="0">
                <a:latin typeface="Arial" pitchFamily="34" charset="0"/>
                <a:cs typeface="Arial" pitchFamily="34" charset="0"/>
              </a:rPr>
              <a:t>Suggests </a:t>
            </a:r>
            <a:r>
              <a:rPr lang="en-US" sz="3000" b="1" dirty="0" smtClean="0">
                <a:latin typeface="Arial" pitchFamily="34" charset="0"/>
                <a:cs typeface="Arial" pitchFamily="34" charset="0"/>
              </a:rPr>
              <a:t>these reaches </a:t>
            </a:r>
            <a:r>
              <a:rPr lang="en-US" sz="3000" b="1" dirty="0">
                <a:latin typeface="Arial" pitchFamily="34" charset="0"/>
                <a:cs typeface="Arial" pitchFamily="34" charset="0"/>
              </a:rPr>
              <a:t>support </a:t>
            </a:r>
            <a:r>
              <a:rPr lang="en-US" sz="3000" b="1" dirty="0" smtClean="0">
                <a:latin typeface="Arial" pitchFamily="34" charset="0"/>
                <a:cs typeface="Arial" pitchFamily="34" charset="0"/>
              </a:rPr>
              <a:t>different </a:t>
            </a:r>
            <a:r>
              <a:rPr lang="en-US" sz="3000" b="1" dirty="0">
                <a:latin typeface="Arial" pitchFamily="34" charset="0"/>
                <a:cs typeface="Arial" pitchFamily="34" charset="0"/>
              </a:rPr>
              <a:t>aquatic-macroinvertebrate </a:t>
            </a:r>
            <a:r>
              <a:rPr lang="en-US" sz="3000" b="1" dirty="0" smtClean="0">
                <a:latin typeface="Arial" pitchFamily="34" charset="0"/>
                <a:cs typeface="Arial" pitchFamily="34" charset="0"/>
              </a:rPr>
              <a:t>communities as you move </a:t>
            </a:r>
            <a:r>
              <a:rPr lang="en-US" sz="3000" b="1" dirty="0" smtClean="0">
                <a:latin typeface="Arial" pitchFamily="34" charset="0"/>
                <a:cs typeface="Arial" pitchFamily="34" charset="0"/>
              </a:rPr>
              <a:t>downstream and that Madtoms diet is opportunistic to these communities or select reaches have preferred prey items that they selectively feed on. </a:t>
            </a:r>
            <a:endParaRPr lang="en-US" sz="3000" b="1" dirty="0" smtClean="0">
              <a:latin typeface="Arial" pitchFamily="34" charset="0"/>
              <a:cs typeface="Arial" pitchFamily="34" charset="0"/>
            </a:endParaRPr>
          </a:p>
          <a:p>
            <a:pPr marL="288925" indent="-288925" algn="just">
              <a:spcBef>
                <a:spcPct val="20000"/>
              </a:spcBef>
              <a:buFont typeface="Arial" pitchFamily="34" charset="0"/>
              <a:buChar char="•"/>
              <a:defRPr/>
            </a:pPr>
            <a:endParaRPr lang="en-US" sz="2000" b="1" dirty="0">
              <a:latin typeface="Arial" pitchFamily="34" charset="0"/>
              <a:cs typeface="Arial" pitchFamily="34" charset="0"/>
            </a:endParaRPr>
          </a:p>
          <a:p>
            <a:pPr marL="288925" indent="-288925" algn="just">
              <a:spcBef>
                <a:spcPct val="20000"/>
              </a:spcBef>
              <a:buFont typeface="Arial" pitchFamily="34" charset="0"/>
              <a:buChar char="•"/>
              <a:defRPr/>
            </a:pPr>
            <a:r>
              <a:rPr lang="en-US" sz="3000" b="1" dirty="0" smtClean="0">
                <a:latin typeface="Arial" pitchFamily="34" charset="0"/>
                <a:cs typeface="Arial" pitchFamily="34" charset="0"/>
              </a:rPr>
              <a:t>Evidence of piscivory was found in dietary contents with multiple individuals having fish scales (cycloid and ctenoid), gills, a pectoral fin, and an anal fin.</a:t>
            </a:r>
            <a:endParaRPr lang="en-US" sz="3000" b="1" dirty="0">
              <a:latin typeface="Arial" pitchFamily="34" charset="0"/>
              <a:cs typeface="Arial" pitchFamily="34" charset="0"/>
            </a:endParaRPr>
          </a:p>
          <a:p>
            <a:pPr algn="just">
              <a:spcBef>
                <a:spcPct val="20000"/>
              </a:spcBef>
              <a:defRPr/>
            </a:pPr>
            <a:endParaRPr lang="en-US" sz="2000" b="1" dirty="0">
              <a:latin typeface="Arial" pitchFamily="34" charset="0"/>
              <a:cs typeface="Arial" pitchFamily="34" charset="0"/>
            </a:endParaRPr>
          </a:p>
          <a:p>
            <a:pPr marL="288925" indent="-288925" algn="just">
              <a:spcBef>
                <a:spcPct val="20000"/>
              </a:spcBef>
              <a:buFont typeface="Arial" pitchFamily="34" charset="0"/>
              <a:buChar char="•"/>
              <a:defRPr/>
            </a:pPr>
            <a:r>
              <a:rPr lang="en-US" sz="3000" b="1" dirty="0" smtClean="0">
                <a:latin typeface="Arial" pitchFamily="34" charset="0"/>
                <a:cs typeface="Arial" pitchFamily="34" charset="0"/>
              </a:rPr>
              <a:t>No mortality during this study supports the use of gastric lavage </a:t>
            </a:r>
            <a:r>
              <a:rPr lang="en-US" sz="3000" b="1" dirty="0">
                <a:latin typeface="Arial" pitchFamily="34" charset="0"/>
                <a:cs typeface="Arial" pitchFamily="34" charset="0"/>
              </a:rPr>
              <a:t>on </a:t>
            </a:r>
            <a:r>
              <a:rPr lang="en-US" sz="3000" b="1" dirty="0" smtClean="0">
                <a:latin typeface="Arial" pitchFamily="34" charset="0"/>
                <a:cs typeface="Arial" pitchFamily="34" charset="0"/>
              </a:rPr>
              <a:t>threatened/endangered species that would otherwise need lethal techniques or historical samples to study (Wagner and Roberts 2020). However, further testing on size requirements needs to be completed as individuals around or smaller than 45mm in total length showed signs of increased stress and longer recovery time</a:t>
            </a:r>
            <a:r>
              <a:rPr lang="en-US" sz="3000" b="1" dirty="0" smtClean="0">
                <a:latin typeface="Arial" pitchFamily="34" charset="0"/>
                <a:cs typeface="Arial" pitchFamily="34" charset="0"/>
              </a:rPr>
              <a:t>.</a:t>
            </a:r>
          </a:p>
          <a:p>
            <a:pPr marL="288925" indent="-288925" algn="just">
              <a:spcBef>
                <a:spcPct val="20000"/>
              </a:spcBef>
              <a:buFont typeface="Arial" pitchFamily="34" charset="0"/>
              <a:buChar char="•"/>
              <a:defRPr/>
            </a:pPr>
            <a:endParaRPr lang="en-US" sz="3000" b="1" dirty="0">
              <a:latin typeface="Arial" pitchFamily="34" charset="0"/>
              <a:cs typeface="Arial" pitchFamily="34" charset="0"/>
            </a:endParaRPr>
          </a:p>
          <a:p>
            <a:pPr algn="just">
              <a:spcBef>
                <a:spcPct val="20000"/>
              </a:spcBef>
              <a:defRPr/>
            </a:pPr>
            <a:endParaRPr lang="en-US" sz="3000" b="1" dirty="0">
              <a:latin typeface="Arial" pitchFamily="34" charset="0"/>
              <a:cs typeface="Arial" pitchFamily="34" charset="0"/>
            </a:endParaRPr>
          </a:p>
          <a:p>
            <a:pPr algn="just">
              <a:spcBef>
                <a:spcPct val="20000"/>
              </a:spcBef>
              <a:defRPr/>
            </a:pPr>
            <a:endParaRPr lang="en-US" sz="2000" b="1" dirty="0" smtClean="0">
              <a:latin typeface="Arial" pitchFamily="34" charset="0"/>
              <a:cs typeface="Arial" pitchFamily="34" charset="0"/>
            </a:endParaRPr>
          </a:p>
          <a:p>
            <a:pPr algn="just">
              <a:spcBef>
                <a:spcPct val="20000"/>
              </a:spcBef>
              <a:defRPr/>
            </a:pPr>
            <a:endParaRPr lang="en-US" sz="2000" b="1" dirty="0">
              <a:latin typeface="Arial" pitchFamily="34" charset="0"/>
              <a:cs typeface="Arial" pitchFamily="34" charset="0"/>
            </a:endParaRPr>
          </a:p>
          <a:p>
            <a:pPr marL="288925" indent="-288925" algn="just">
              <a:spcBef>
                <a:spcPct val="20000"/>
              </a:spcBef>
              <a:buFont typeface="Arial" pitchFamily="34" charset="0"/>
              <a:buChar char="•"/>
              <a:defRPr/>
            </a:pPr>
            <a:endParaRPr lang="en-US" sz="3200" b="1" dirty="0">
              <a:solidFill>
                <a:schemeClr val="bg1"/>
              </a:solidFill>
              <a:latin typeface="Arial" pitchFamily="34" charset="0"/>
              <a:cs typeface="Arial" pitchFamily="34" charset="0"/>
            </a:endParaRPr>
          </a:p>
          <a:p>
            <a:pPr algn="just">
              <a:spcBef>
                <a:spcPct val="20000"/>
              </a:spcBef>
              <a:defRPr/>
            </a:pPr>
            <a:endParaRPr lang="en-US" sz="3200" b="1" dirty="0">
              <a:solidFill>
                <a:schemeClr val="bg1"/>
              </a:solidFill>
              <a:latin typeface="Arial" pitchFamily="34" charset="0"/>
              <a:cs typeface="Arial" pitchFamily="34" charset="0"/>
            </a:endParaRPr>
          </a:p>
          <a:p>
            <a:pPr algn="just">
              <a:spcBef>
                <a:spcPct val="20000"/>
              </a:spcBef>
              <a:defRPr/>
            </a:pPr>
            <a:endParaRPr lang="en-US" sz="6000" dirty="0">
              <a:latin typeface="Arial" pitchFamily="34" charset="0"/>
              <a:cs typeface="Arial" pitchFamily="34" charset="0"/>
            </a:endParaRPr>
          </a:p>
          <a:p>
            <a:pPr>
              <a:spcBef>
                <a:spcPct val="20000"/>
              </a:spcBef>
              <a:defRPr/>
            </a:pPr>
            <a:endParaRPr lang="en-US" sz="4000" dirty="0">
              <a:solidFill>
                <a:srgbClr val="000000"/>
              </a:solidFill>
              <a:latin typeface="Arial" pitchFamily="34" charset="0"/>
              <a:cs typeface="Arial" pitchFamily="34" charset="0"/>
            </a:endParaRPr>
          </a:p>
          <a:p>
            <a:pPr>
              <a:spcBef>
                <a:spcPct val="20000"/>
              </a:spcBef>
              <a:defRPr/>
            </a:pPr>
            <a:endParaRPr lang="en-US" sz="4000" dirty="0">
              <a:solidFill>
                <a:srgbClr val="000000"/>
              </a:solidFill>
              <a:latin typeface="Arial" pitchFamily="34" charset="0"/>
              <a:cs typeface="Arial" pitchFamily="34" charset="0"/>
            </a:endParaRPr>
          </a:p>
          <a:p>
            <a:pPr>
              <a:spcBef>
                <a:spcPct val="20000"/>
              </a:spcBef>
              <a:defRPr/>
            </a:pPr>
            <a:endParaRPr lang="en-US" sz="4000" dirty="0">
              <a:solidFill>
                <a:srgbClr val="000000"/>
              </a:solidFill>
              <a:latin typeface="Arial" pitchFamily="34" charset="0"/>
              <a:cs typeface="Arial" pitchFamily="34" charset="0"/>
            </a:endParaRPr>
          </a:p>
          <a:p>
            <a:pPr>
              <a:spcBef>
                <a:spcPct val="20000"/>
              </a:spcBef>
              <a:defRPr/>
            </a:pPr>
            <a:endParaRPr lang="en-US" sz="3600" dirty="0">
              <a:latin typeface="Arial" pitchFamily="34" charset="0"/>
              <a:cs typeface="Arial" pitchFamily="34" charset="0"/>
            </a:endParaRPr>
          </a:p>
        </p:txBody>
      </p:sp>
      <p:sp>
        <p:nvSpPr>
          <p:cNvPr id="26" name="Subtitle 2">
            <a:extLst>
              <a:ext uri="{FF2B5EF4-FFF2-40B4-BE49-F238E27FC236}">
                <a16:creationId xmlns="" xmlns:a16="http://schemas.microsoft.com/office/drawing/2014/main" id="{1B30407E-D787-413B-9F12-5511A21B8F8D}"/>
              </a:ext>
            </a:extLst>
          </p:cNvPr>
          <p:cNvSpPr txBox="1">
            <a:spLocks/>
          </p:cNvSpPr>
          <p:nvPr/>
        </p:nvSpPr>
        <p:spPr>
          <a:xfrm>
            <a:off x="29481996" y="20425779"/>
            <a:ext cx="14020800" cy="12024830"/>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438912" tIns="219456" rIns="438912" bIns="219456" rtlCol="0">
            <a:spAutoFit/>
          </a:bodyPr>
          <a:lstStyle/>
          <a:p>
            <a:pPr>
              <a:spcBef>
                <a:spcPct val="20000"/>
              </a:spcBef>
              <a:defRPr/>
            </a:pPr>
            <a:r>
              <a:rPr lang="en-US" sz="6000" b="1" u="sng" dirty="0">
                <a:latin typeface="Arial" pitchFamily="34" charset="0"/>
                <a:cs typeface="Arial" pitchFamily="34" charset="0"/>
              </a:rPr>
              <a:t>Literature Cited</a:t>
            </a:r>
          </a:p>
          <a:p>
            <a:pPr>
              <a:spcBef>
                <a:spcPct val="20000"/>
              </a:spcBef>
              <a:defRPr/>
            </a:pPr>
            <a:endParaRPr lang="en-US" sz="1050" b="1" dirty="0">
              <a:latin typeface="Arial" pitchFamily="34" charset="0"/>
              <a:cs typeface="Arial" pitchFamily="34" charset="0"/>
            </a:endParaRPr>
          </a:p>
          <a:p>
            <a:r>
              <a:rPr lang="en-US" sz="3000" b="1" dirty="0">
                <a:latin typeface="Arial" panose="020B0604020202020204" pitchFamily="34" charset="0"/>
                <a:cs typeface="Arial" panose="020B0604020202020204" pitchFamily="34" charset="0"/>
              </a:rPr>
              <a:t>-Bonar, S. A., et al., editors. 2009. Standard methods for  sampling North  America freshwater fishes. American Fisheries  Society, Bethesda, MD</a:t>
            </a:r>
            <a:r>
              <a:rPr lang="en-US" sz="3000" b="1" dirty="0" smtClean="0">
                <a:latin typeface="Arial" panose="020B0604020202020204" pitchFamily="34" charset="0"/>
                <a:cs typeface="Arial" panose="020B0604020202020204" pitchFamily="34" charset="0"/>
              </a:rPr>
              <a:t>.</a:t>
            </a:r>
            <a:endParaRPr lang="en-US" sz="30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en-US" sz="3000" b="1" dirty="0" smtClean="0">
                <a:latin typeface="Arial" panose="020B0604020202020204" pitchFamily="34" charset="0"/>
                <a:cs typeface="Arial" panose="020B0604020202020204" pitchFamily="34" charset="0"/>
              </a:rPr>
              <a:t>-</a:t>
            </a:r>
            <a:r>
              <a:rPr lang="en-US" sz="3000" b="1" dirty="0">
                <a:latin typeface="Arial" panose="020B0604020202020204" pitchFamily="34" charset="0"/>
                <a:cs typeface="Arial" panose="020B0604020202020204" pitchFamily="34" charset="0"/>
              </a:rPr>
              <a:t>Garvey J. E., and S. R. </a:t>
            </a:r>
            <a:r>
              <a:rPr lang="en-US" sz="3000" b="1" dirty="0" err="1">
                <a:latin typeface="Arial" panose="020B0604020202020204" pitchFamily="34" charset="0"/>
                <a:cs typeface="Arial" panose="020B0604020202020204" pitchFamily="34" charset="0"/>
              </a:rPr>
              <a:t>Chipps</a:t>
            </a:r>
            <a:r>
              <a:rPr lang="en-US" sz="3000" b="1" dirty="0">
                <a:latin typeface="Arial" panose="020B0604020202020204" pitchFamily="34" charset="0"/>
                <a:cs typeface="Arial" panose="020B0604020202020204" pitchFamily="34" charset="0"/>
              </a:rPr>
              <a:t>. 2012. Diets and Energy Flow. Pages 733–779. in A.V.  Zale, D.L. Parrish, and T. M. Sutton, editors. Fisheries Techniques, 3rd edition. American Fisheries Society, Bethesda, Maryland. </a:t>
            </a:r>
          </a:p>
          <a:p>
            <a:endParaRPr lang="en-US" sz="2800" b="1"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-Giles, N. 1980. A stomach sampler for use on live fish. Journal of Fish Biology 16:441–444. </a:t>
            </a:r>
          </a:p>
          <a:p>
            <a:endParaRPr lang="en-US" sz="2800" b="1"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-Kautz, A. R., </a:t>
            </a:r>
            <a:r>
              <a:rPr lang="en-US" sz="3000" b="1" dirty="0" err="1">
                <a:latin typeface="Arial" panose="020B0604020202020204" pitchFamily="34" charset="0"/>
                <a:cs typeface="Arial" panose="020B0604020202020204" pitchFamily="34" charset="0"/>
              </a:rPr>
              <a:t>wt</a:t>
            </a:r>
            <a:r>
              <a:rPr lang="en-US" sz="3000" b="1" dirty="0">
                <a:latin typeface="Arial" panose="020B0604020202020204" pitchFamily="34" charset="0"/>
                <a:cs typeface="Arial" panose="020B0604020202020204" pitchFamily="34" charset="0"/>
              </a:rPr>
              <a:t> al. 2022. Macroinvertebrates. org: Creating a Digital Teaching Collection of Common Freshwater Macroinvertebrates of Eastern North America. American Entomologist, 68(1), 28-31.</a:t>
            </a:r>
          </a:p>
          <a:p>
            <a:endParaRPr lang="en-US" sz="2800" b="1" dirty="0">
              <a:latin typeface="Arial" panose="020B0604020202020204" pitchFamily="34" charset="0"/>
              <a:cs typeface="Arial" panose="020B0604020202020204" pitchFamily="34" charset="0"/>
            </a:endParaRPr>
          </a:p>
          <a:p>
            <a:r>
              <a:rPr lang="en-US" sz="3000" b="1" dirty="0" smtClean="0">
                <a:latin typeface="Arial" panose="020B0604020202020204" pitchFamily="34" charset="0"/>
                <a:cs typeface="Arial" panose="020B0604020202020204" pitchFamily="34" charset="0"/>
              </a:rPr>
              <a:t>-Tzilkowski, C. J. and J. R. Stauffer Jr. 2004. Biology and diet of the Northern Madtom (</a:t>
            </a:r>
            <a:r>
              <a:rPr lang="en-US" sz="3000" b="1" i="1" dirty="0" smtClean="0">
                <a:latin typeface="Arial" panose="020B0604020202020204" pitchFamily="34" charset="0"/>
                <a:cs typeface="Arial" panose="020B0604020202020204" pitchFamily="34" charset="0"/>
              </a:rPr>
              <a:t>Noturus stigmosus</a:t>
            </a:r>
            <a:r>
              <a:rPr lang="en-US" sz="3000" b="1" dirty="0" smtClean="0">
                <a:latin typeface="Arial" panose="020B0604020202020204" pitchFamily="34" charset="0"/>
                <a:cs typeface="Arial" panose="020B0604020202020204" pitchFamily="34" charset="0"/>
              </a:rPr>
              <a:t>) and Stonecat (</a:t>
            </a:r>
            <a:r>
              <a:rPr lang="en-US" sz="3000" b="1" i="1" dirty="0" smtClean="0">
                <a:latin typeface="Arial" panose="020B0604020202020204" pitchFamily="34" charset="0"/>
                <a:cs typeface="Arial" panose="020B0604020202020204" pitchFamily="34" charset="0"/>
              </a:rPr>
              <a:t>Noturus flavus</a:t>
            </a:r>
            <a:r>
              <a:rPr lang="en-US" sz="3000" b="1" dirty="0" smtClean="0">
                <a:latin typeface="Arial" panose="020B0604020202020204" pitchFamily="34" charset="0"/>
                <a:cs typeface="Arial" panose="020B0604020202020204" pitchFamily="34" charset="0"/>
              </a:rPr>
              <a:t>) in French Creek, Pennsylvania. Journal of the Pennsylvania Academy of Science 78(1):3-11</a:t>
            </a:r>
          </a:p>
          <a:p>
            <a:endParaRPr lang="en-US" sz="3000" b="1" dirty="0">
              <a:latin typeface="Arial" panose="020B0604020202020204" pitchFamily="34" charset="0"/>
              <a:cs typeface="Arial" panose="020B0604020202020204" pitchFamily="34" charset="0"/>
            </a:endParaRPr>
          </a:p>
          <a:p>
            <a:r>
              <a:rPr lang="en-US" sz="3000" b="1" dirty="0" smtClean="0">
                <a:latin typeface="Arial" panose="020B0604020202020204" pitchFamily="34" charset="0"/>
                <a:cs typeface="Arial" panose="020B0604020202020204" pitchFamily="34" charset="0"/>
              </a:rPr>
              <a:t>-Wagner, M. D. and M. E. Roberts. 2020. Analysis of Piebald Madtom (</a:t>
            </a:r>
            <a:r>
              <a:rPr lang="en-US" sz="3000" b="1" i="1" dirty="0" smtClean="0">
                <a:latin typeface="Arial" panose="020B0604020202020204" pitchFamily="34" charset="0"/>
                <a:cs typeface="Arial" panose="020B0604020202020204" pitchFamily="34" charset="0"/>
              </a:rPr>
              <a:t>Noturus gladiator</a:t>
            </a:r>
            <a:r>
              <a:rPr lang="en-US" sz="3000" b="1" dirty="0" smtClean="0">
                <a:latin typeface="Arial" panose="020B0604020202020204" pitchFamily="34" charset="0"/>
                <a:cs typeface="Arial" panose="020B0604020202020204" pitchFamily="34" charset="0"/>
              </a:rPr>
              <a:t>) diet. Food Webs 22:e00136</a:t>
            </a:r>
            <a:endParaRPr lang="en-US" sz="3000" b="1" dirty="0">
              <a:latin typeface="Arial" panose="020B0604020202020204" pitchFamily="34" charset="0"/>
              <a:cs typeface="Arial" panose="020B0604020202020204" pitchFamily="34" charset="0"/>
            </a:endParaRPr>
          </a:p>
          <a:p>
            <a:endParaRPr lang="en-US" sz="28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 xmlns:a16="http://schemas.microsoft.com/office/drawing/2014/main" id="{0063EDA2-2750-4278-A346-135229715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03954" y="273220"/>
            <a:ext cx="5798842" cy="2789856"/>
          </a:xfrm>
          <a:prstGeom prst="rect">
            <a:avLst/>
          </a:prstGeom>
        </p:spPr>
      </p:pic>
      <p:pic>
        <p:nvPicPr>
          <p:cNvPr id="31" name="Picture 2" descr="logos | Arkansas Tech University">
            <a:extLst>
              <a:ext uri="{FF2B5EF4-FFF2-40B4-BE49-F238E27FC236}">
                <a16:creationId xmlns="" xmlns:a16="http://schemas.microsoft.com/office/drawing/2014/main" id="{71C39BFA-C725-451B-A777-9D0E4182C67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5404"/>
          <a:stretch/>
        </p:blipFill>
        <p:spPr bwMode="auto">
          <a:xfrm>
            <a:off x="-1674428" y="-1053077"/>
            <a:ext cx="9444857" cy="3988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535404" y="21774804"/>
            <a:ext cx="12753438" cy="9326781"/>
          </a:xfrm>
          <a:prstGeom prst="rect">
            <a:avLst/>
          </a:prstGeom>
        </p:spPr>
      </p:pic>
      <p:pic>
        <p:nvPicPr>
          <p:cNvPr id="11" name="Picture 10"/>
          <p:cNvPicPr>
            <a:picLocks noChangeAspect="1"/>
          </p:cNvPicPr>
          <p:nvPr/>
        </p:nvPicPr>
        <p:blipFill rotWithShape="1">
          <a:blip r:embed="rId7"/>
          <a:srcRect l="3739" r="3229" b="4817"/>
          <a:stretch/>
        </p:blipFill>
        <p:spPr>
          <a:xfrm>
            <a:off x="14104352" y="14716756"/>
            <a:ext cx="15122051" cy="8419753"/>
          </a:xfrm>
          <a:prstGeom prst="rect">
            <a:avLst/>
          </a:prstGeom>
        </p:spPr>
      </p:pic>
      <p:sp>
        <p:nvSpPr>
          <p:cNvPr id="5" name="TextBox 4"/>
          <p:cNvSpPr txBox="1"/>
          <p:nvPr/>
        </p:nvSpPr>
        <p:spPr>
          <a:xfrm>
            <a:off x="-18585" y="3625932"/>
            <a:ext cx="43930230" cy="184666"/>
          </a:xfrm>
          <a:prstGeom prst="rect">
            <a:avLst/>
          </a:prstGeom>
          <a:solidFill>
            <a:srgbClr val="1B5633"/>
          </a:solidFill>
        </p:spPr>
        <p:txBody>
          <a:bodyPr wrap="square" rtlCol="0">
            <a:spAutoFit/>
          </a:bodyPr>
          <a:lstStyle/>
          <a:p>
            <a:endParaRPr lang="en-US" sz="600" dirty="0"/>
          </a:p>
        </p:txBody>
      </p:sp>
      <p:pic>
        <p:nvPicPr>
          <p:cNvPr id="6" name="Picture 5"/>
          <p:cNvPicPr>
            <a:picLocks noChangeAspect="1"/>
          </p:cNvPicPr>
          <p:nvPr/>
        </p:nvPicPr>
        <p:blipFill rotWithShape="1">
          <a:blip r:embed="rId8"/>
          <a:srcRect l="23460" t="28824" r="41751" b="12803"/>
          <a:stretch/>
        </p:blipFill>
        <p:spPr>
          <a:xfrm rot="16200000">
            <a:off x="31409369" y="14708365"/>
            <a:ext cx="2838997" cy="6351522"/>
          </a:xfrm>
          <a:prstGeom prst="rect">
            <a:avLst/>
          </a:prstGeom>
        </p:spPr>
      </p:pic>
      <p:pic>
        <p:nvPicPr>
          <p:cNvPr id="10" name="Picture 9"/>
          <p:cNvPicPr>
            <a:picLocks noChangeAspect="1"/>
          </p:cNvPicPr>
          <p:nvPr/>
        </p:nvPicPr>
        <p:blipFill rotWithShape="1">
          <a:blip r:embed="rId9"/>
          <a:srcRect l="11153" t="12720" r="44799" b="18497"/>
          <a:stretch/>
        </p:blipFill>
        <p:spPr>
          <a:xfrm rot="15398367">
            <a:off x="39565910" y="15671333"/>
            <a:ext cx="3351286" cy="3924930"/>
          </a:xfrm>
          <a:prstGeom prst="rect">
            <a:avLst/>
          </a:prstGeom>
        </p:spPr>
      </p:pic>
      <p:pic>
        <p:nvPicPr>
          <p:cNvPr id="12" name="Picture 11"/>
          <p:cNvPicPr>
            <a:picLocks noChangeAspect="1"/>
          </p:cNvPicPr>
          <p:nvPr/>
        </p:nvPicPr>
        <p:blipFill>
          <a:blip r:embed="rId10"/>
          <a:stretch>
            <a:fillRect/>
          </a:stretch>
        </p:blipFill>
        <p:spPr>
          <a:xfrm>
            <a:off x="32604705" y="13936987"/>
            <a:ext cx="7347664" cy="2464541"/>
          </a:xfrm>
          <a:prstGeom prst="rect">
            <a:avLst/>
          </a:prstGeom>
        </p:spPr>
      </p:pic>
      <p:sp>
        <p:nvSpPr>
          <p:cNvPr id="13" name="TextBox 12"/>
          <p:cNvSpPr txBox="1"/>
          <p:nvPr/>
        </p:nvSpPr>
        <p:spPr>
          <a:xfrm>
            <a:off x="29818948" y="19303625"/>
            <a:ext cx="4686645" cy="615553"/>
          </a:xfrm>
          <a:prstGeom prst="rect">
            <a:avLst/>
          </a:prstGeom>
          <a:noFill/>
        </p:spPr>
        <p:txBody>
          <a:bodyPr wrap="square" rtlCol="0">
            <a:spAutoFit/>
          </a:bodyPr>
          <a:lstStyle/>
          <a:p>
            <a:r>
              <a:rPr lang="en-US" sz="3400" b="1" dirty="0" smtClean="0"/>
              <a:t>FIGURE 4: Heptageniidae</a:t>
            </a:r>
            <a:endParaRPr lang="en-US" sz="3400" b="1" dirty="0"/>
          </a:p>
        </p:txBody>
      </p:sp>
      <p:sp>
        <p:nvSpPr>
          <p:cNvPr id="22" name="TextBox 21"/>
          <p:cNvSpPr txBox="1"/>
          <p:nvPr/>
        </p:nvSpPr>
        <p:spPr>
          <a:xfrm>
            <a:off x="38509001" y="19303625"/>
            <a:ext cx="5017956" cy="615553"/>
          </a:xfrm>
          <a:prstGeom prst="rect">
            <a:avLst/>
          </a:prstGeom>
          <a:noFill/>
        </p:spPr>
        <p:txBody>
          <a:bodyPr wrap="square" rtlCol="0">
            <a:spAutoFit/>
          </a:bodyPr>
          <a:lstStyle/>
          <a:p>
            <a:r>
              <a:rPr lang="en-US" sz="3400" b="1" dirty="0" smtClean="0"/>
              <a:t>FIGURE 5: Philopotamidae</a:t>
            </a:r>
            <a:endParaRPr lang="en-US" sz="3400" b="1" dirty="0"/>
          </a:p>
        </p:txBody>
      </p:sp>
      <p:sp>
        <p:nvSpPr>
          <p:cNvPr id="25" name="TextBox 24"/>
          <p:cNvSpPr txBox="1"/>
          <p:nvPr/>
        </p:nvSpPr>
        <p:spPr>
          <a:xfrm>
            <a:off x="33935214" y="16464627"/>
            <a:ext cx="4686645" cy="615553"/>
          </a:xfrm>
          <a:prstGeom prst="rect">
            <a:avLst/>
          </a:prstGeom>
          <a:noFill/>
        </p:spPr>
        <p:txBody>
          <a:bodyPr wrap="square" rtlCol="0">
            <a:spAutoFit/>
          </a:bodyPr>
          <a:lstStyle/>
          <a:p>
            <a:r>
              <a:rPr lang="en-US" sz="3400" b="1" dirty="0" smtClean="0"/>
              <a:t>FIGURE 3: Chironomidae</a:t>
            </a:r>
            <a:endParaRPr lang="en-US" sz="3400" b="1" dirty="0"/>
          </a:p>
        </p:txBody>
      </p:sp>
      <p:sp>
        <p:nvSpPr>
          <p:cNvPr id="27" name="Subtitle 2"/>
          <p:cNvSpPr txBox="1">
            <a:spLocks/>
          </p:cNvSpPr>
          <p:nvPr/>
        </p:nvSpPr>
        <p:spPr>
          <a:xfrm>
            <a:off x="331411" y="13312392"/>
            <a:ext cx="13487400" cy="3152236"/>
          </a:xfrm>
          <a:prstGeom prst="rect">
            <a:avLst/>
          </a:prstGeom>
          <a:effectLst/>
        </p:spPr>
        <p:style>
          <a:lnRef idx="1">
            <a:schemeClr val="accent3"/>
          </a:lnRef>
          <a:fillRef idx="2">
            <a:schemeClr val="accent3"/>
          </a:fillRef>
          <a:effectRef idx="1">
            <a:schemeClr val="accent3"/>
          </a:effectRef>
          <a:fontRef idx="minor">
            <a:schemeClr val="dk1"/>
          </a:fontRef>
        </p:style>
        <p:txBody>
          <a:bodyPr vert="horz" lIns="438912" tIns="219456" rIns="438912" bIns="219456" rtlCol="0">
            <a:normAutofit fontScale="92500" lnSpcReduction="20000"/>
          </a:bodyPr>
          <a:lstStyle>
            <a:lvl1pPr marL="0" indent="0" algn="ctr" defTabSz="4389120" rtl="0" eaLnBrk="1" latinLnBrk="0" hangingPunct="1">
              <a:spcBef>
                <a:spcPct val="20000"/>
              </a:spcBef>
              <a:buFont typeface="Arial" pitchFamily="34" charset="0"/>
              <a:buNone/>
              <a:defRPr sz="15400" kern="1200">
                <a:solidFill>
                  <a:schemeClr val="tx1">
                    <a:tint val="75000"/>
                  </a:schemeClr>
                </a:solidFill>
                <a:latin typeface="+mn-lt"/>
                <a:ea typeface="+mn-ea"/>
                <a:cs typeface="+mn-cs"/>
              </a:defRPr>
            </a:lvl1pPr>
            <a:lvl2pPr marL="2194560" indent="0" algn="ctr" defTabSz="4389120" rtl="0" eaLnBrk="1" latinLnBrk="0" hangingPunct="1">
              <a:spcBef>
                <a:spcPct val="20000"/>
              </a:spcBef>
              <a:buFont typeface="Arial" pitchFamily="34" charset="0"/>
              <a:buNone/>
              <a:defRPr sz="13400" kern="1200">
                <a:solidFill>
                  <a:schemeClr val="tx1">
                    <a:tint val="75000"/>
                  </a:schemeClr>
                </a:solidFill>
                <a:latin typeface="+mn-lt"/>
                <a:ea typeface="+mn-ea"/>
                <a:cs typeface="+mn-cs"/>
              </a:defRPr>
            </a:lvl2pPr>
            <a:lvl3pPr marL="4389120" indent="0" algn="ctr" defTabSz="4389120" rtl="0" eaLnBrk="1" latinLnBrk="0" hangingPunct="1">
              <a:spcBef>
                <a:spcPct val="20000"/>
              </a:spcBef>
              <a:buFont typeface="Arial" pitchFamily="34" charset="0"/>
              <a:buNone/>
              <a:defRPr sz="11500" kern="1200">
                <a:solidFill>
                  <a:schemeClr val="tx1">
                    <a:tint val="75000"/>
                  </a:schemeClr>
                </a:solidFill>
                <a:latin typeface="+mn-lt"/>
                <a:ea typeface="+mn-ea"/>
                <a:cs typeface="+mn-cs"/>
              </a:defRPr>
            </a:lvl3pPr>
            <a:lvl4pPr marL="65836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4pPr>
            <a:lvl5pPr marL="877824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5pPr>
            <a:lvl6pPr marL="1097280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6pPr>
            <a:lvl7pPr marL="1316736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7pPr>
            <a:lvl8pPr marL="1536192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8pPr>
            <a:lvl9pPr marL="17556480" indent="0" algn="ctr" defTabSz="4389120" rtl="0" eaLnBrk="1" latinLnBrk="0" hangingPunct="1">
              <a:spcBef>
                <a:spcPct val="20000"/>
              </a:spcBef>
              <a:buFont typeface="Arial" pitchFamily="34" charset="0"/>
              <a:buNone/>
              <a:defRPr sz="9600" kern="1200">
                <a:solidFill>
                  <a:schemeClr val="tx1">
                    <a:tint val="75000"/>
                  </a:schemeClr>
                </a:solidFill>
                <a:latin typeface="+mn-lt"/>
                <a:ea typeface="+mn-ea"/>
                <a:cs typeface="+mn-cs"/>
              </a:defRPr>
            </a:lvl9pPr>
          </a:lstStyle>
          <a:p>
            <a:pPr algn="just"/>
            <a:r>
              <a:rPr lang="en-US" sz="6000" b="1" u="sng" dirty="0" smtClean="0">
                <a:solidFill>
                  <a:schemeClr val="tx1"/>
                </a:solidFill>
                <a:latin typeface="Arial" pitchFamily="34" charset="0"/>
                <a:cs typeface="Arial" pitchFamily="34" charset="0"/>
              </a:rPr>
              <a:t>Objectives of Study</a:t>
            </a:r>
          </a:p>
          <a:p>
            <a:pPr algn="just"/>
            <a:endParaRPr lang="en-US" sz="1100" b="1" u="sng" dirty="0" smtClean="0">
              <a:solidFill>
                <a:schemeClr val="tx1"/>
              </a:solidFill>
              <a:latin typeface="Arial" pitchFamily="34" charset="0"/>
              <a:cs typeface="Arial" pitchFamily="34" charset="0"/>
            </a:endParaRPr>
          </a:p>
          <a:p>
            <a:pPr marL="192088" indent="-192088" algn="just">
              <a:buFont typeface="Arial" pitchFamily="34" charset="0"/>
              <a:buChar char="•"/>
            </a:pPr>
            <a:r>
              <a:rPr lang="en-US" sz="3200" b="1" dirty="0" smtClean="0">
                <a:solidFill>
                  <a:schemeClr val="tx1"/>
                </a:solidFill>
                <a:latin typeface="Arial" pitchFamily="34" charset="0"/>
                <a:cs typeface="Arial" pitchFamily="34" charset="0"/>
              </a:rPr>
              <a:t>Objective 1: To determine the diet of Slender Madtom.</a:t>
            </a:r>
          </a:p>
          <a:p>
            <a:pPr marL="192088" indent="-192088" algn="just">
              <a:buFont typeface="Arial" pitchFamily="34" charset="0"/>
              <a:buChar char="•"/>
            </a:pPr>
            <a:endParaRPr lang="en-US" sz="3200" b="1" dirty="0" smtClean="0">
              <a:solidFill>
                <a:schemeClr val="tx1"/>
              </a:solidFill>
              <a:latin typeface="Arial" pitchFamily="34" charset="0"/>
              <a:cs typeface="Arial" pitchFamily="34" charset="0"/>
            </a:endParaRPr>
          </a:p>
          <a:p>
            <a:pPr marL="192088" indent="-192088" algn="just">
              <a:buFont typeface="Arial" pitchFamily="34" charset="0"/>
              <a:buChar char="•"/>
            </a:pPr>
            <a:r>
              <a:rPr lang="en-US" sz="3200" b="1" dirty="0" smtClean="0">
                <a:solidFill>
                  <a:schemeClr val="tx1"/>
                </a:solidFill>
                <a:latin typeface="Arial" pitchFamily="34" charset="0"/>
                <a:cs typeface="Arial" pitchFamily="34" charset="0"/>
              </a:rPr>
              <a:t>Objective 2: To assess the spatial difference in Slender Madtom diets.</a:t>
            </a:r>
          </a:p>
          <a:p>
            <a:pPr marL="192088" indent="-192088" algn="just">
              <a:buFont typeface="Arial" pitchFamily="34" charset="0"/>
              <a:buChar char="•"/>
            </a:pPr>
            <a:endParaRPr lang="en-US" sz="3200" b="1" dirty="0" smtClean="0">
              <a:solidFill>
                <a:schemeClr val="tx1"/>
              </a:solidFill>
              <a:latin typeface="Arial" pitchFamily="34" charset="0"/>
              <a:cs typeface="Arial" pitchFamily="34" charset="0"/>
            </a:endParaRPr>
          </a:p>
          <a:p>
            <a:pPr algn="l"/>
            <a:endParaRPr lang="en-US" sz="4000" dirty="0" smtClean="0">
              <a:solidFill>
                <a:schemeClr val="tx1"/>
              </a:solidFill>
              <a:latin typeface="Arial" pitchFamily="34" charset="0"/>
              <a:cs typeface="Arial" pitchFamily="34" charset="0"/>
            </a:endParaRPr>
          </a:p>
          <a:p>
            <a:pPr algn="l"/>
            <a:endParaRPr lang="en-US" sz="4000" dirty="0" smtClean="0">
              <a:solidFill>
                <a:schemeClr val="tx1"/>
              </a:solidFill>
              <a:latin typeface="Arial" pitchFamily="34" charset="0"/>
              <a:cs typeface="Arial" pitchFamily="34" charset="0"/>
            </a:endParaRPr>
          </a:p>
          <a:p>
            <a:pPr algn="l"/>
            <a:endParaRPr lang="en-US" sz="4000" dirty="0" smtClean="0">
              <a:solidFill>
                <a:schemeClr val="tx1"/>
              </a:solidFill>
              <a:latin typeface="Arial" pitchFamily="34" charset="0"/>
              <a:cs typeface="Arial" pitchFamily="34" charset="0"/>
            </a:endParaRPr>
          </a:p>
          <a:p>
            <a:pPr algn="l"/>
            <a:endParaRPr lang="en-US" sz="4800" b="1" dirty="0" smtClean="0">
              <a:solidFill>
                <a:schemeClr val="tx1"/>
              </a:solidFill>
              <a:latin typeface="Arial" pitchFamily="34" charset="0"/>
              <a:cs typeface="Arial" pitchFamily="34" charset="0"/>
            </a:endParaRPr>
          </a:p>
          <a:p>
            <a:pPr algn="l"/>
            <a:endParaRPr lang="en-US" sz="4800" b="1" dirty="0">
              <a:solidFill>
                <a:schemeClr val="tx1"/>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39249</TotalTime>
  <Words>944</Words>
  <Application>Microsoft Office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Spatial Assessment of Slender Madtom (Noturus exilis)  Diets within the Illinois Bayou Brendon Mitchell and  Kyler B. Hecke</vt:lpstr>
    </vt:vector>
  </TitlesOfParts>
  <Company>University of Arkansas at Pine Bluff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Status and Distribution of Strawberry Darters in the Main Stem and Tributaries of the Strawberry River</dc:title>
  <dc:creator>UAPB_Hecke</dc:creator>
  <cp:lastModifiedBy>Kade Mitchell</cp:lastModifiedBy>
  <cp:revision>1293</cp:revision>
  <dcterms:created xsi:type="dcterms:W3CDTF">2016-08-26T18:38:55Z</dcterms:created>
  <dcterms:modified xsi:type="dcterms:W3CDTF">2024-04-04T13:49:16Z</dcterms:modified>
</cp:coreProperties>
</file>